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71" r:id="rId5"/>
  </p:sldMasterIdLst>
  <p:notesMasterIdLst>
    <p:notesMasterId r:id="rId41"/>
  </p:notesMasterIdLst>
  <p:handoutMasterIdLst>
    <p:handoutMasterId r:id="rId42"/>
  </p:handoutMasterIdLst>
  <p:sldIdLst>
    <p:sldId id="601" r:id="rId6"/>
    <p:sldId id="290" r:id="rId7"/>
    <p:sldId id="553" r:id="rId8"/>
    <p:sldId id="554" r:id="rId9"/>
    <p:sldId id="558" r:id="rId10"/>
    <p:sldId id="552" r:id="rId11"/>
    <p:sldId id="557" r:id="rId12"/>
    <p:sldId id="592" r:id="rId13"/>
    <p:sldId id="561" r:id="rId14"/>
    <p:sldId id="586" r:id="rId15"/>
    <p:sldId id="599" r:id="rId16"/>
    <p:sldId id="566" r:id="rId17"/>
    <p:sldId id="572" r:id="rId18"/>
    <p:sldId id="587" r:id="rId19"/>
    <p:sldId id="588" r:id="rId20"/>
    <p:sldId id="600" r:id="rId21"/>
    <p:sldId id="564" r:id="rId22"/>
    <p:sldId id="565" r:id="rId23"/>
    <p:sldId id="568" r:id="rId24"/>
    <p:sldId id="569" r:id="rId25"/>
    <p:sldId id="579" r:id="rId26"/>
    <p:sldId id="567" r:id="rId27"/>
    <p:sldId id="560" r:id="rId28"/>
    <p:sldId id="571" r:id="rId29"/>
    <p:sldId id="555" r:id="rId30"/>
    <p:sldId id="590" r:id="rId31"/>
    <p:sldId id="605" r:id="rId32"/>
    <p:sldId id="576" r:id="rId33"/>
    <p:sldId id="602" r:id="rId34"/>
    <p:sldId id="594" r:id="rId35"/>
    <p:sldId id="593" r:id="rId36"/>
    <p:sldId id="597" r:id="rId37"/>
    <p:sldId id="598" r:id="rId38"/>
    <p:sldId id="591" r:id="rId39"/>
    <p:sldId id="604"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36E3D"/>
    <a:srgbClr val="1C1C1C"/>
    <a:srgbClr val="BBBDBE"/>
    <a:srgbClr val="07512E"/>
    <a:srgbClr val="BABCC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ADF28F-8EEF-406A-95DF-80159D1160B4}" v="3" dt="2020-07-31T13:28:57.276"/>
    <p1510:client id="{617030E4-0CB7-0542-80C6-19FB562D666A}" v="184" dt="2020-07-30T23:30:41.12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p:cViewPr varScale="1">
        <p:scale>
          <a:sx n="104" d="100"/>
          <a:sy n="104" d="100"/>
        </p:scale>
        <p:origin x="232" y="568"/>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handoutMaster" Target="handoutMasters/handoutMaster1.xml"/><Relationship Id="rId47" Type="http://schemas.microsoft.com/office/2015/10/relationships/revisionInfo" Target="revisionInfo.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presProps" Target="presProps.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tableStyles" Target="tableStyles.xml"/><Relationship Id="rId20" Type="http://schemas.openxmlformats.org/officeDocument/2006/relationships/slide" Target="slides/slide15.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27A2734-0A4E-9944-8626-416DAA5BBB4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A7C86DC-D40C-2346-871E-592FA5447A2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5537477-5561-2E47-89F8-62953E31865D}" type="datetimeFigureOut">
              <a:rPr lang="en-US" smtClean="0"/>
              <a:t>7/31/20</a:t>
            </a:fld>
            <a:endParaRPr lang="en-US"/>
          </a:p>
        </p:txBody>
      </p:sp>
      <p:sp>
        <p:nvSpPr>
          <p:cNvPr id="4" name="Footer Placeholder 3">
            <a:extLst>
              <a:ext uri="{FF2B5EF4-FFF2-40B4-BE49-F238E27FC236}">
                <a16:creationId xmlns:a16="http://schemas.microsoft.com/office/drawing/2014/main" id="{B503891D-744E-6644-BA5C-7C580506BC1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202411E7-BDB9-B247-91D0-DFDEC841871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0187A3F-5C8E-1640-BB6F-2054D2BAF940}" type="slidenum">
              <a:rPr lang="en-US" smtClean="0"/>
              <a:t>‹#›</a:t>
            </a:fld>
            <a:endParaRPr lang="en-US"/>
          </a:p>
        </p:txBody>
      </p:sp>
    </p:spTree>
    <p:extLst>
      <p:ext uri="{BB962C8B-B14F-4D97-AF65-F5344CB8AC3E}">
        <p14:creationId xmlns:p14="http://schemas.microsoft.com/office/powerpoint/2010/main" val="6676343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E007C7-B21A-4D38-A261-0C5D74798DE6}" type="datetimeFigureOut">
              <a:rPr lang="en-US" smtClean="0"/>
              <a:t>7/31/20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E9DF0C-67EE-41E0-A31B-F3B35B7359F1}" type="slidenum">
              <a:rPr lang="en-US" smtClean="0"/>
              <a:t>‹#›</a:t>
            </a:fld>
            <a:endParaRPr lang="en-US"/>
          </a:p>
        </p:txBody>
      </p:sp>
    </p:spTree>
    <p:extLst>
      <p:ext uri="{BB962C8B-B14F-4D97-AF65-F5344CB8AC3E}">
        <p14:creationId xmlns:p14="http://schemas.microsoft.com/office/powerpoint/2010/main" val="3413907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Redox homeostasis reflects the balance between cellular antioxidant buffers and endogenous antioxidant buffers. Changes in either category alter redox balance.  Small shifts within homeostatic range mediate physiological responses (differentiation, growth, adaptation, cell signaling, etc.).  Large shifts produce oxidative stress (inflammation) or reductive stress (e.g. vitamin E deficiency) and can cause cellular injury or death.  </a:t>
            </a:r>
          </a:p>
          <a:p>
            <a:endParaRPr lang="en-US" dirty="0"/>
          </a:p>
        </p:txBody>
      </p:sp>
      <p:sp>
        <p:nvSpPr>
          <p:cNvPr id="4" name="Slide Number Placeholder 3"/>
          <p:cNvSpPr>
            <a:spLocks noGrp="1"/>
          </p:cNvSpPr>
          <p:nvPr>
            <p:ph type="sldNum" sz="quarter" idx="5"/>
          </p:nvPr>
        </p:nvSpPr>
        <p:spPr/>
        <p:txBody>
          <a:bodyPr/>
          <a:lstStyle/>
          <a:p>
            <a:fld id="{D6E9DF0C-67EE-41E0-A31B-F3B35B7359F1}" type="slidenum">
              <a:rPr lang="en-US" smtClean="0"/>
              <a:t>23</a:t>
            </a:fld>
            <a:endParaRPr lang="en-US"/>
          </a:p>
        </p:txBody>
      </p:sp>
    </p:spTree>
    <p:extLst>
      <p:ext uri="{BB962C8B-B14F-4D97-AF65-F5344CB8AC3E}">
        <p14:creationId xmlns:p14="http://schemas.microsoft.com/office/powerpoint/2010/main" val="41328770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descr="A picture containing street, traffic, sign&#10;&#10;Description automatically generated">
            <a:extLst>
              <a:ext uri="{FF2B5EF4-FFF2-40B4-BE49-F238E27FC236}">
                <a16:creationId xmlns:a16="http://schemas.microsoft.com/office/drawing/2014/main" id="{7B9337D8-1893-C248-B4AC-516CED1101A3}"/>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12180232" cy="6858000"/>
          </a:xfrm>
          <a:prstGeom prst="rect">
            <a:avLst/>
          </a:prstGeom>
        </p:spPr>
      </p:pic>
      <p:sp>
        <p:nvSpPr>
          <p:cNvPr id="6" name="Rectangle 7">
            <a:extLst>
              <a:ext uri="{FF2B5EF4-FFF2-40B4-BE49-F238E27FC236}">
                <a16:creationId xmlns:a16="http://schemas.microsoft.com/office/drawing/2014/main" id="{64054635-2320-F84A-B2AF-E9B9797547DA}"/>
              </a:ext>
            </a:extLst>
          </p:cNvPr>
          <p:cNvSpPr/>
          <p:nvPr userDrawn="1"/>
        </p:nvSpPr>
        <p:spPr>
          <a:xfrm>
            <a:off x="1" y="2535382"/>
            <a:ext cx="9118599" cy="1537854"/>
          </a:xfrm>
          <a:custGeom>
            <a:avLst/>
            <a:gdLst>
              <a:gd name="connsiteX0" fmla="*/ 0 w 9100457"/>
              <a:gd name="connsiteY0" fmla="*/ 0 h 1537854"/>
              <a:gd name="connsiteX1" fmla="*/ 9100457 w 9100457"/>
              <a:gd name="connsiteY1" fmla="*/ 0 h 1537854"/>
              <a:gd name="connsiteX2" fmla="*/ 9100457 w 9100457"/>
              <a:gd name="connsiteY2" fmla="*/ 1537854 h 1537854"/>
              <a:gd name="connsiteX3" fmla="*/ 0 w 9100457"/>
              <a:gd name="connsiteY3" fmla="*/ 1537854 h 1537854"/>
              <a:gd name="connsiteX4" fmla="*/ 0 w 9100457"/>
              <a:gd name="connsiteY4" fmla="*/ 0 h 1537854"/>
              <a:gd name="connsiteX0" fmla="*/ 0 w 9100457"/>
              <a:gd name="connsiteY0" fmla="*/ 0 h 1537854"/>
              <a:gd name="connsiteX1" fmla="*/ 7946571 w 9100457"/>
              <a:gd name="connsiteY1" fmla="*/ 0 h 1537854"/>
              <a:gd name="connsiteX2" fmla="*/ 9100457 w 9100457"/>
              <a:gd name="connsiteY2" fmla="*/ 1537854 h 1537854"/>
              <a:gd name="connsiteX3" fmla="*/ 0 w 9100457"/>
              <a:gd name="connsiteY3" fmla="*/ 1537854 h 1537854"/>
              <a:gd name="connsiteX4" fmla="*/ 0 w 9100457"/>
              <a:gd name="connsiteY4" fmla="*/ 0 h 1537854"/>
              <a:gd name="connsiteX0" fmla="*/ 0 w 9232348"/>
              <a:gd name="connsiteY0" fmla="*/ 0 h 1559626"/>
              <a:gd name="connsiteX1" fmla="*/ 7946571 w 9232348"/>
              <a:gd name="connsiteY1" fmla="*/ 0 h 1559626"/>
              <a:gd name="connsiteX2" fmla="*/ 9232348 w 9232348"/>
              <a:gd name="connsiteY2" fmla="*/ 1559626 h 1559626"/>
              <a:gd name="connsiteX3" fmla="*/ 0 w 9232348"/>
              <a:gd name="connsiteY3" fmla="*/ 1537854 h 1559626"/>
              <a:gd name="connsiteX4" fmla="*/ 0 w 9232348"/>
              <a:gd name="connsiteY4" fmla="*/ 0 h 1559626"/>
              <a:gd name="connsiteX0" fmla="*/ 0 w 9168234"/>
              <a:gd name="connsiteY0" fmla="*/ 0 h 1537854"/>
              <a:gd name="connsiteX1" fmla="*/ 7946571 w 9168234"/>
              <a:gd name="connsiteY1" fmla="*/ 0 h 1537854"/>
              <a:gd name="connsiteX2" fmla="*/ 9168234 w 9168234"/>
              <a:gd name="connsiteY2" fmla="*/ 1534226 h 1537854"/>
              <a:gd name="connsiteX3" fmla="*/ 0 w 9168234"/>
              <a:gd name="connsiteY3" fmla="*/ 1537854 h 1537854"/>
              <a:gd name="connsiteX4" fmla="*/ 0 w 9168234"/>
              <a:gd name="connsiteY4" fmla="*/ 0 h 1537854"/>
              <a:gd name="connsiteX0" fmla="*/ 0 w 9168234"/>
              <a:gd name="connsiteY0" fmla="*/ 0 h 1537854"/>
              <a:gd name="connsiteX1" fmla="*/ 7985039 w 9168234"/>
              <a:gd name="connsiteY1" fmla="*/ 12700 h 1537854"/>
              <a:gd name="connsiteX2" fmla="*/ 9168234 w 9168234"/>
              <a:gd name="connsiteY2" fmla="*/ 1534226 h 1537854"/>
              <a:gd name="connsiteX3" fmla="*/ 0 w 9168234"/>
              <a:gd name="connsiteY3" fmla="*/ 1537854 h 1537854"/>
              <a:gd name="connsiteX4" fmla="*/ 0 w 9168234"/>
              <a:gd name="connsiteY4" fmla="*/ 0 h 1537854"/>
              <a:gd name="connsiteX0" fmla="*/ 0 w 9206702"/>
              <a:gd name="connsiteY0" fmla="*/ 0 h 1537854"/>
              <a:gd name="connsiteX1" fmla="*/ 7985039 w 9206702"/>
              <a:gd name="connsiteY1" fmla="*/ 12700 h 1537854"/>
              <a:gd name="connsiteX2" fmla="*/ 9206702 w 9206702"/>
              <a:gd name="connsiteY2" fmla="*/ 1534226 h 1537854"/>
              <a:gd name="connsiteX3" fmla="*/ 0 w 9206702"/>
              <a:gd name="connsiteY3" fmla="*/ 1537854 h 1537854"/>
              <a:gd name="connsiteX4" fmla="*/ 0 w 9206702"/>
              <a:gd name="connsiteY4" fmla="*/ 0 h 15378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06702" h="1537854">
                <a:moveTo>
                  <a:pt x="0" y="0"/>
                </a:moveTo>
                <a:lnTo>
                  <a:pt x="7985039" y="12700"/>
                </a:lnTo>
                <a:lnTo>
                  <a:pt x="9206702" y="1534226"/>
                </a:lnTo>
                <a:lnTo>
                  <a:pt x="0" y="1537854"/>
                </a:lnTo>
                <a:lnTo>
                  <a:pt x="0" y="0"/>
                </a:lnTo>
                <a:close/>
              </a:path>
            </a:pathLst>
          </a:custGeom>
          <a:solidFill>
            <a:schemeClr val="tx1">
              <a:alpha val="5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FB24AB9-28A4-5545-9CBC-4A67C1581F95}"/>
              </a:ext>
            </a:extLst>
          </p:cNvPr>
          <p:cNvSpPr/>
          <p:nvPr userDrawn="1"/>
        </p:nvSpPr>
        <p:spPr>
          <a:xfrm>
            <a:off x="0" y="5816600"/>
            <a:ext cx="12222506" cy="1041400"/>
          </a:xfrm>
          <a:prstGeom prst="rect">
            <a:avLst/>
          </a:prstGeom>
          <a:solidFill>
            <a:srgbClr val="1C1C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A close up of a sign&#10;&#10;Description automatically generated">
            <a:extLst>
              <a:ext uri="{FF2B5EF4-FFF2-40B4-BE49-F238E27FC236}">
                <a16:creationId xmlns:a16="http://schemas.microsoft.com/office/drawing/2014/main" id="{D5E946A8-4D09-814B-AFBF-93A0CA06182E}"/>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8372179" y="20555"/>
            <a:ext cx="3850327" cy="5775491"/>
          </a:xfrm>
          <a:prstGeom prst="rect">
            <a:avLst/>
          </a:prstGeom>
        </p:spPr>
      </p:pic>
      <p:sp>
        <p:nvSpPr>
          <p:cNvPr id="13" name="Title 12">
            <a:extLst>
              <a:ext uri="{FF2B5EF4-FFF2-40B4-BE49-F238E27FC236}">
                <a16:creationId xmlns:a16="http://schemas.microsoft.com/office/drawing/2014/main" id="{02302A00-61B1-9E44-8FE6-1764466D165D}"/>
              </a:ext>
            </a:extLst>
          </p:cNvPr>
          <p:cNvSpPr>
            <a:spLocks noGrp="1"/>
          </p:cNvSpPr>
          <p:nvPr>
            <p:ph type="title" hasCustomPrompt="1"/>
          </p:nvPr>
        </p:nvSpPr>
        <p:spPr>
          <a:xfrm>
            <a:off x="377203" y="2828807"/>
            <a:ext cx="7084954" cy="1039862"/>
          </a:xfrm>
        </p:spPr>
        <p:txBody>
          <a:bodyPr anchor="ctr">
            <a:noAutofit/>
          </a:bodyPr>
          <a:lstStyle>
            <a:lvl1pPr>
              <a:defRPr sz="4800">
                <a:solidFill>
                  <a:schemeClr val="bg1"/>
                </a:solidFill>
              </a:defRPr>
            </a:lvl1pPr>
          </a:lstStyle>
          <a:p>
            <a:r>
              <a:rPr lang="en-US"/>
              <a:t>TITLE ALL CAPS KEEP TO TWO LINES MAX</a:t>
            </a:r>
          </a:p>
        </p:txBody>
      </p:sp>
      <p:sp>
        <p:nvSpPr>
          <p:cNvPr id="23" name="Text Placeholder 22">
            <a:extLst>
              <a:ext uri="{FF2B5EF4-FFF2-40B4-BE49-F238E27FC236}">
                <a16:creationId xmlns:a16="http://schemas.microsoft.com/office/drawing/2014/main" id="{456FDEC8-9DCF-7B45-BBBD-EFF4CD23A549}"/>
              </a:ext>
            </a:extLst>
          </p:cNvPr>
          <p:cNvSpPr>
            <a:spLocks noGrp="1"/>
          </p:cNvSpPr>
          <p:nvPr>
            <p:ph type="body" sz="quarter" idx="10" hasCustomPrompt="1"/>
          </p:nvPr>
        </p:nvSpPr>
        <p:spPr>
          <a:xfrm>
            <a:off x="377203" y="4327343"/>
            <a:ext cx="5535613" cy="867670"/>
          </a:xfrm>
        </p:spPr>
        <p:txBody>
          <a:bodyPr anchor="t">
            <a:normAutofit/>
          </a:bodyPr>
          <a:lstStyle>
            <a:lvl1pPr>
              <a:defRPr sz="2800">
                <a:solidFill>
                  <a:schemeClr val="bg1"/>
                </a:solidFill>
              </a:defRPr>
            </a:lvl1pPr>
            <a:lvl2pPr marL="457200" indent="0">
              <a:buNone/>
              <a:defRPr/>
            </a:lvl2pPr>
          </a:lstStyle>
          <a:p>
            <a:pPr lvl="0"/>
            <a:r>
              <a:rPr lang="en-US"/>
              <a:t>Presenter’s Name</a:t>
            </a:r>
          </a:p>
        </p:txBody>
      </p:sp>
    </p:spTree>
    <p:extLst>
      <p:ext uri="{BB962C8B-B14F-4D97-AF65-F5344CB8AC3E}">
        <p14:creationId xmlns:p14="http://schemas.microsoft.com/office/powerpoint/2010/main" val="2813540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vider Slide 2">
    <p:spTree>
      <p:nvGrpSpPr>
        <p:cNvPr id="1" name=""/>
        <p:cNvGrpSpPr/>
        <p:nvPr/>
      </p:nvGrpSpPr>
      <p:grpSpPr>
        <a:xfrm>
          <a:off x="0" y="0"/>
          <a:ext cx="0" cy="0"/>
          <a:chOff x="0" y="0"/>
          <a:chExt cx="0" cy="0"/>
        </a:xfrm>
      </p:grpSpPr>
      <p:sp>
        <p:nvSpPr>
          <p:cNvPr id="9" name="Rectangle 4">
            <a:extLst>
              <a:ext uri="{FF2B5EF4-FFF2-40B4-BE49-F238E27FC236}">
                <a16:creationId xmlns:a16="http://schemas.microsoft.com/office/drawing/2014/main" id="{BE7449FD-C04A-364B-8909-92BAC0B4E5EB}"/>
              </a:ext>
            </a:extLst>
          </p:cNvPr>
          <p:cNvSpPr/>
          <p:nvPr userDrawn="1"/>
        </p:nvSpPr>
        <p:spPr>
          <a:xfrm>
            <a:off x="3860800" y="-15766"/>
            <a:ext cx="8331199" cy="6873765"/>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2680138 w 6096000"/>
              <a:gd name="connsiteY0" fmla="*/ 0 h 6873765"/>
              <a:gd name="connsiteX1" fmla="*/ 6096000 w 6096000"/>
              <a:gd name="connsiteY1" fmla="*/ 15765 h 6873765"/>
              <a:gd name="connsiteX2" fmla="*/ 6096000 w 6096000"/>
              <a:gd name="connsiteY2" fmla="*/ 6873765 h 6873765"/>
              <a:gd name="connsiteX3" fmla="*/ 0 w 6096000"/>
              <a:gd name="connsiteY3" fmla="*/ 6873765 h 6873765"/>
              <a:gd name="connsiteX4" fmla="*/ 2680138 w 6096000"/>
              <a:gd name="connsiteY4" fmla="*/ 0 h 68737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6000" h="6873765">
                <a:moveTo>
                  <a:pt x="2680138" y="0"/>
                </a:moveTo>
                <a:lnTo>
                  <a:pt x="6096000" y="15765"/>
                </a:lnTo>
                <a:lnTo>
                  <a:pt x="6096000" y="6873765"/>
                </a:lnTo>
                <a:lnTo>
                  <a:pt x="0" y="6873765"/>
                </a:lnTo>
                <a:lnTo>
                  <a:pt x="2680138" y="0"/>
                </a:lnTo>
                <a:close/>
              </a:path>
            </a:pathLst>
          </a:custGeom>
          <a:solidFill>
            <a:srgbClr val="036E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picture containing sport, person, surfing, holding&#10;&#10;Description automatically generated">
            <a:extLst>
              <a:ext uri="{FF2B5EF4-FFF2-40B4-BE49-F238E27FC236}">
                <a16:creationId xmlns:a16="http://schemas.microsoft.com/office/drawing/2014/main" id="{FA308614-8F82-AB46-B00D-B2244E7E90EF}"/>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l="-274"/>
          <a:stretch/>
        </p:blipFill>
        <p:spPr>
          <a:xfrm>
            <a:off x="3588221" y="456088"/>
            <a:ext cx="6740154" cy="5574456"/>
          </a:xfrm>
          <a:prstGeom prst="rect">
            <a:avLst/>
          </a:prstGeom>
        </p:spPr>
      </p:pic>
      <p:sp>
        <p:nvSpPr>
          <p:cNvPr id="11" name="Rectangle 4">
            <a:extLst>
              <a:ext uri="{FF2B5EF4-FFF2-40B4-BE49-F238E27FC236}">
                <a16:creationId xmlns:a16="http://schemas.microsoft.com/office/drawing/2014/main" id="{7E9F4846-DE9A-F842-B167-75A13C998172}"/>
              </a:ext>
            </a:extLst>
          </p:cNvPr>
          <p:cNvSpPr/>
          <p:nvPr userDrawn="1"/>
        </p:nvSpPr>
        <p:spPr>
          <a:xfrm rot="10800000">
            <a:off x="703652" y="456088"/>
            <a:ext cx="6756400" cy="5574456"/>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2680138 w 6096000"/>
              <a:gd name="connsiteY0" fmla="*/ 0 h 6873765"/>
              <a:gd name="connsiteX1" fmla="*/ 6096000 w 6096000"/>
              <a:gd name="connsiteY1" fmla="*/ 15765 h 6873765"/>
              <a:gd name="connsiteX2" fmla="*/ 6096000 w 6096000"/>
              <a:gd name="connsiteY2" fmla="*/ 6873765 h 6873765"/>
              <a:gd name="connsiteX3" fmla="*/ 0 w 6096000"/>
              <a:gd name="connsiteY3" fmla="*/ 6873765 h 6873765"/>
              <a:gd name="connsiteX4" fmla="*/ 2680138 w 6096000"/>
              <a:gd name="connsiteY4" fmla="*/ 0 h 68737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6000" h="6873765">
                <a:moveTo>
                  <a:pt x="2680138" y="0"/>
                </a:moveTo>
                <a:lnTo>
                  <a:pt x="6096000" y="15765"/>
                </a:lnTo>
                <a:lnTo>
                  <a:pt x="6096000" y="6873765"/>
                </a:lnTo>
                <a:lnTo>
                  <a:pt x="0" y="6873765"/>
                </a:lnTo>
                <a:lnTo>
                  <a:pt x="2680138" y="0"/>
                </a:lnTo>
                <a:close/>
              </a:path>
            </a:pathLst>
          </a:custGeom>
          <a:solidFill>
            <a:srgbClr val="1C1C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6" name="Rectangle 15">
            <a:extLst>
              <a:ext uri="{FF2B5EF4-FFF2-40B4-BE49-F238E27FC236}">
                <a16:creationId xmlns:a16="http://schemas.microsoft.com/office/drawing/2014/main" id="{94A539D8-BA56-F346-AE06-9E95F451D682}"/>
              </a:ext>
            </a:extLst>
          </p:cNvPr>
          <p:cNvSpPr/>
          <p:nvPr userDrawn="1"/>
        </p:nvSpPr>
        <p:spPr>
          <a:xfrm>
            <a:off x="0" y="6502400"/>
            <a:ext cx="12192000" cy="355600"/>
          </a:xfrm>
          <a:prstGeom prst="rect">
            <a:avLst/>
          </a:prstGeom>
          <a:solidFill>
            <a:srgbClr val="1C1C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F33D2753-F4A5-414F-B562-357DF0F3F936}"/>
              </a:ext>
            </a:extLst>
          </p:cNvPr>
          <p:cNvSpPr>
            <a:spLocks noGrp="1"/>
          </p:cNvSpPr>
          <p:nvPr>
            <p:ph type="title" hasCustomPrompt="1"/>
          </p:nvPr>
        </p:nvSpPr>
        <p:spPr>
          <a:xfrm>
            <a:off x="861848" y="2728448"/>
            <a:ext cx="4924355" cy="849858"/>
          </a:xfrm>
        </p:spPr>
        <p:txBody>
          <a:bodyPr anchor="ctr"/>
          <a:lstStyle>
            <a:lvl1pPr>
              <a:defRPr sz="4800">
                <a:solidFill>
                  <a:schemeClr val="bg1"/>
                </a:solidFill>
              </a:defRPr>
            </a:lvl1pPr>
          </a:lstStyle>
          <a:p>
            <a:r>
              <a:rPr lang="en-US"/>
              <a:t>DIVIDER SLIDE ALL CAPS</a:t>
            </a:r>
          </a:p>
        </p:txBody>
      </p:sp>
    </p:spTree>
    <p:extLst>
      <p:ext uri="{BB962C8B-B14F-4D97-AF65-F5344CB8AC3E}">
        <p14:creationId xmlns:p14="http://schemas.microsoft.com/office/powerpoint/2010/main" val="2921089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835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descr="A picture containing street, traffic, sign&#10;&#10;Description automatically generated">
            <a:extLst>
              <a:ext uri="{FF2B5EF4-FFF2-40B4-BE49-F238E27FC236}">
                <a16:creationId xmlns:a16="http://schemas.microsoft.com/office/drawing/2014/main" id="{7B9337D8-1893-C248-B4AC-516CED1101A3}"/>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12180232" cy="6858000"/>
          </a:xfrm>
          <a:prstGeom prst="rect">
            <a:avLst/>
          </a:prstGeom>
        </p:spPr>
      </p:pic>
      <p:sp>
        <p:nvSpPr>
          <p:cNvPr id="6" name="Rectangle 7">
            <a:extLst>
              <a:ext uri="{FF2B5EF4-FFF2-40B4-BE49-F238E27FC236}">
                <a16:creationId xmlns:a16="http://schemas.microsoft.com/office/drawing/2014/main" id="{64054635-2320-F84A-B2AF-E9B9797547DA}"/>
              </a:ext>
            </a:extLst>
          </p:cNvPr>
          <p:cNvSpPr/>
          <p:nvPr userDrawn="1"/>
        </p:nvSpPr>
        <p:spPr>
          <a:xfrm>
            <a:off x="1" y="2535382"/>
            <a:ext cx="9118599" cy="1537854"/>
          </a:xfrm>
          <a:custGeom>
            <a:avLst/>
            <a:gdLst>
              <a:gd name="connsiteX0" fmla="*/ 0 w 9100457"/>
              <a:gd name="connsiteY0" fmla="*/ 0 h 1537854"/>
              <a:gd name="connsiteX1" fmla="*/ 9100457 w 9100457"/>
              <a:gd name="connsiteY1" fmla="*/ 0 h 1537854"/>
              <a:gd name="connsiteX2" fmla="*/ 9100457 w 9100457"/>
              <a:gd name="connsiteY2" fmla="*/ 1537854 h 1537854"/>
              <a:gd name="connsiteX3" fmla="*/ 0 w 9100457"/>
              <a:gd name="connsiteY3" fmla="*/ 1537854 h 1537854"/>
              <a:gd name="connsiteX4" fmla="*/ 0 w 9100457"/>
              <a:gd name="connsiteY4" fmla="*/ 0 h 1537854"/>
              <a:gd name="connsiteX0" fmla="*/ 0 w 9100457"/>
              <a:gd name="connsiteY0" fmla="*/ 0 h 1537854"/>
              <a:gd name="connsiteX1" fmla="*/ 7946571 w 9100457"/>
              <a:gd name="connsiteY1" fmla="*/ 0 h 1537854"/>
              <a:gd name="connsiteX2" fmla="*/ 9100457 w 9100457"/>
              <a:gd name="connsiteY2" fmla="*/ 1537854 h 1537854"/>
              <a:gd name="connsiteX3" fmla="*/ 0 w 9100457"/>
              <a:gd name="connsiteY3" fmla="*/ 1537854 h 1537854"/>
              <a:gd name="connsiteX4" fmla="*/ 0 w 9100457"/>
              <a:gd name="connsiteY4" fmla="*/ 0 h 1537854"/>
              <a:gd name="connsiteX0" fmla="*/ 0 w 9232348"/>
              <a:gd name="connsiteY0" fmla="*/ 0 h 1559626"/>
              <a:gd name="connsiteX1" fmla="*/ 7946571 w 9232348"/>
              <a:gd name="connsiteY1" fmla="*/ 0 h 1559626"/>
              <a:gd name="connsiteX2" fmla="*/ 9232348 w 9232348"/>
              <a:gd name="connsiteY2" fmla="*/ 1559626 h 1559626"/>
              <a:gd name="connsiteX3" fmla="*/ 0 w 9232348"/>
              <a:gd name="connsiteY3" fmla="*/ 1537854 h 1559626"/>
              <a:gd name="connsiteX4" fmla="*/ 0 w 9232348"/>
              <a:gd name="connsiteY4" fmla="*/ 0 h 1559626"/>
              <a:gd name="connsiteX0" fmla="*/ 0 w 9168234"/>
              <a:gd name="connsiteY0" fmla="*/ 0 h 1537854"/>
              <a:gd name="connsiteX1" fmla="*/ 7946571 w 9168234"/>
              <a:gd name="connsiteY1" fmla="*/ 0 h 1537854"/>
              <a:gd name="connsiteX2" fmla="*/ 9168234 w 9168234"/>
              <a:gd name="connsiteY2" fmla="*/ 1534226 h 1537854"/>
              <a:gd name="connsiteX3" fmla="*/ 0 w 9168234"/>
              <a:gd name="connsiteY3" fmla="*/ 1537854 h 1537854"/>
              <a:gd name="connsiteX4" fmla="*/ 0 w 9168234"/>
              <a:gd name="connsiteY4" fmla="*/ 0 h 1537854"/>
              <a:gd name="connsiteX0" fmla="*/ 0 w 9168234"/>
              <a:gd name="connsiteY0" fmla="*/ 0 h 1537854"/>
              <a:gd name="connsiteX1" fmla="*/ 7985039 w 9168234"/>
              <a:gd name="connsiteY1" fmla="*/ 12700 h 1537854"/>
              <a:gd name="connsiteX2" fmla="*/ 9168234 w 9168234"/>
              <a:gd name="connsiteY2" fmla="*/ 1534226 h 1537854"/>
              <a:gd name="connsiteX3" fmla="*/ 0 w 9168234"/>
              <a:gd name="connsiteY3" fmla="*/ 1537854 h 1537854"/>
              <a:gd name="connsiteX4" fmla="*/ 0 w 9168234"/>
              <a:gd name="connsiteY4" fmla="*/ 0 h 1537854"/>
              <a:gd name="connsiteX0" fmla="*/ 0 w 9206702"/>
              <a:gd name="connsiteY0" fmla="*/ 0 h 1537854"/>
              <a:gd name="connsiteX1" fmla="*/ 7985039 w 9206702"/>
              <a:gd name="connsiteY1" fmla="*/ 12700 h 1537854"/>
              <a:gd name="connsiteX2" fmla="*/ 9206702 w 9206702"/>
              <a:gd name="connsiteY2" fmla="*/ 1534226 h 1537854"/>
              <a:gd name="connsiteX3" fmla="*/ 0 w 9206702"/>
              <a:gd name="connsiteY3" fmla="*/ 1537854 h 1537854"/>
              <a:gd name="connsiteX4" fmla="*/ 0 w 9206702"/>
              <a:gd name="connsiteY4" fmla="*/ 0 h 15378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06702" h="1537854">
                <a:moveTo>
                  <a:pt x="0" y="0"/>
                </a:moveTo>
                <a:lnTo>
                  <a:pt x="7985039" y="12700"/>
                </a:lnTo>
                <a:lnTo>
                  <a:pt x="9206702" y="1534226"/>
                </a:lnTo>
                <a:lnTo>
                  <a:pt x="0" y="1537854"/>
                </a:lnTo>
                <a:lnTo>
                  <a:pt x="0" y="0"/>
                </a:lnTo>
                <a:close/>
              </a:path>
            </a:pathLst>
          </a:custGeom>
          <a:solidFill>
            <a:schemeClr val="tx1">
              <a:alpha val="5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FB24AB9-28A4-5545-9CBC-4A67C1581F95}"/>
              </a:ext>
            </a:extLst>
          </p:cNvPr>
          <p:cNvSpPr/>
          <p:nvPr userDrawn="1"/>
        </p:nvSpPr>
        <p:spPr>
          <a:xfrm>
            <a:off x="0" y="5816600"/>
            <a:ext cx="12222506" cy="1041400"/>
          </a:xfrm>
          <a:prstGeom prst="rect">
            <a:avLst/>
          </a:prstGeom>
          <a:solidFill>
            <a:srgbClr val="1C1C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A close up of a sign&#10;&#10;Description automatically generated">
            <a:extLst>
              <a:ext uri="{FF2B5EF4-FFF2-40B4-BE49-F238E27FC236}">
                <a16:creationId xmlns:a16="http://schemas.microsoft.com/office/drawing/2014/main" id="{D5E946A8-4D09-814B-AFBF-93A0CA06182E}"/>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8372179" y="0"/>
            <a:ext cx="3850327" cy="5775491"/>
          </a:xfrm>
          <a:prstGeom prst="rect">
            <a:avLst/>
          </a:prstGeom>
        </p:spPr>
      </p:pic>
      <p:sp>
        <p:nvSpPr>
          <p:cNvPr id="13" name="Title 12">
            <a:extLst>
              <a:ext uri="{FF2B5EF4-FFF2-40B4-BE49-F238E27FC236}">
                <a16:creationId xmlns:a16="http://schemas.microsoft.com/office/drawing/2014/main" id="{02302A00-61B1-9E44-8FE6-1764466D165D}"/>
              </a:ext>
            </a:extLst>
          </p:cNvPr>
          <p:cNvSpPr>
            <a:spLocks noGrp="1"/>
          </p:cNvSpPr>
          <p:nvPr>
            <p:ph type="title" hasCustomPrompt="1"/>
          </p:nvPr>
        </p:nvSpPr>
        <p:spPr>
          <a:xfrm>
            <a:off x="377203" y="2828807"/>
            <a:ext cx="7084954" cy="1039862"/>
          </a:xfrm>
        </p:spPr>
        <p:txBody>
          <a:bodyPr anchor="ctr">
            <a:noAutofit/>
          </a:bodyPr>
          <a:lstStyle>
            <a:lvl1pPr>
              <a:defRPr sz="4800">
                <a:solidFill>
                  <a:schemeClr val="bg1"/>
                </a:solidFill>
              </a:defRPr>
            </a:lvl1pPr>
          </a:lstStyle>
          <a:p>
            <a:r>
              <a:rPr lang="en-US"/>
              <a:t>TITLE ALL CAPS KEEP TO TWO LINES MAX</a:t>
            </a:r>
          </a:p>
        </p:txBody>
      </p:sp>
      <p:sp>
        <p:nvSpPr>
          <p:cNvPr id="23" name="Text Placeholder 22">
            <a:extLst>
              <a:ext uri="{FF2B5EF4-FFF2-40B4-BE49-F238E27FC236}">
                <a16:creationId xmlns:a16="http://schemas.microsoft.com/office/drawing/2014/main" id="{456FDEC8-9DCF-7B45-BBBD-EFF4CD23A549}"/>
              </a:ext>
            </a:extLst>
          </p:cNvPr>
          <p:cNvSpPr>
            <a:spLocks noGrp="1"/>
          </p:cNvSpPr>
          <p:nvPr>
            <p:ph type="body" sz="quarter" idx="10" hasCustomPrompt="1"/>
          </p:nvPr>
        </p:nvSpPr>
        <p:spPr>
          <a:xfrm>
            <a:off x="377203" y="4327343"/>
            <a:ext cx="5535613" cy="867670"/>
          </a:xfrm>
        </p:spPr>
        <p:txBody>
          <a:bodyPr anchor="t">
            <a:normAutofit/>
          </a:bodyPr>
          <a:lstStyle>
            <a:lvl1pPr>
              <a:defRPr sz="2800">
                <a:solidFill>
                  <a:schemeClr val="bg1"/>
                </a:solidFill>
              </a:defRPr>
            </a:lvl1pPr>
            <a:lvl2pPr marL="457200" indent="0">
              <a:buNone/>
              <a:defRPr/>
            </a:lvl2pPr>
          </a:lstStyle>
          <a:p>
            <a:pPr lvl="0"/>
            <a:r>
              <a:rPr lang="en-US"/>
              <a:t>Presenter’s Name</a:t>
            </a:r>
          </a:p>
        </p:txBody>
      </p:sp>
      <p:sp>
        <p:nvSpPr>
          <p:cNvPr id="14" name="TextBox 13">
            <a:extLst>
              <a:ext uri="{FF2B5EF4-FFF2-40B4-BE49-F238E27FC236}">
                <a16:creationId xmlns:a16="http://schemas.microsoft.com/office/drawing/2014/main" id="{3AA5983D-A426-344E-BA26-D585B54A2C3B}"/>
              </a:ext>
            </a:extLst>
          </p:cNvPr>
          <p:cNvSpPr txBox="1"/>
          <p:nvPr userDrawn="1"/>
        </p:nvSpPr>
        <p:spPr>
          <a:xfrm>
            <a:off x="8100393" y="5983357"/>
            <a:ext cx="3844072" cy="707886"/>
          </a:xfrm>
          <a:prstGeom prst="rect">
            <a:avLst/>
          </a:prstGeom>
          <a:noFill/>
        </p:spPr>
        <p:txBody>
          <a:bodyPr wrap="square" rtlCol="0">
            <a:spAutoFit/>
          </a:bodyPr>
          <a:lstStyle/>
          <a:p>
            <a:pPr algn="just"/>
            <a:r>
              <a:rPr lang="en-US" sz="1000" b="1" i="1" kern="1200">
                <a:solidFill>
                  <a:schemeClr val="bg1"/>
                </a:solidFill>
                <a:latin typeface="+mj-lt"/>
                <a:cs typeface="Avenir Light"/>
              </a:rPr>
              <a:t>Lecture content provided by GSSI, a division of PepsiCo, Inc. Any opinions or scientific interpretations expressed in this presentation are those of the author and do not necessarily reflect the position or policy of PepsiCo Inc.</a:t>
            </a:r>
            <a:endParaRPr lang="en-US" sz="1000" b="1" i="1">
              <a:solidFill>
                <a:schemeClr val="bg1"/>
              </a:solidFill>
              <a:latin typeface="+mj-lt"/>
              <a:cs typeface="Avenir Light"/>
            </a:endParaRPr>
          </a:p>
        </p:txBody>
      </p:sp>
    </p:spTree>
    <p:extLst>
      <p:ext uri="{BB962C8B-B14F-4D97-AF65-F5344CB8AC3E}">
        <p14:creationId xmlns:p14="http://schemas.microsoft.com/office/powerpoint/2010/main" val="2813540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Content_L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A6539-61AD-4B43-83D9-4C5DE9F7482C}"/>
              </a:ext>
            </a:extLst>
          </p:cNvPr>
          <p:cNvSpPr>
            <a:spLocks noGrp="1"/>
          </p:cNvSpPr>
          <p:nvPr>
            <p:ph type="title"/>
          </p:nvPr>
        </p:nvSpPr>
        <p:spPr/>
        <p:txBody>
          <a:bodyPr/>
          <a:lstStyle/>
          <a:p>
            <a:r>
              <a:rPr lang="en-US"/>
              <a:t>Click to edit Master title style</a:t>
            </a:r>
          </a:p>
        </p:txBody>
      </p:sp>
      <p:sp>
        <p:nvSpPr>
          <p:cNvPr id="6" name="Rectangle 5">
            <a:extLst>
              <a:ext uri="{FF2B5EF4-FFF2-40B4-BE49-F238E27FC236}">
                <a16:creationId xmlns:a16="http://schemas.microsoft.com/office/drawing/2014/main" id="{2B8559EC-3226-9F43-B96B-F405F0BF8BAE}"/>
              </a:ext>
            </a:extLst>
          </p:cNvPr>
          <p:cNvSpPr/>
          <p:nvPr userDrawn="1"/>
        </p:nvSpPr>
        <p:spPr>
          <a:xfrm>
            <a:off x="0" y="6502400"/>
            <a:ext cx="12192000" cy="355600"/>
          </a:xfrm>
          <a:prstGeom prst="rect">
            <a:avLst/>
          </a:prstGeom>
          <a:solidFill>
            <a:srgbClr val="1C1C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 Placeholder 7">
            <a:extLst>
              <a:ext uri="{FF2B5EF4-FFF2-40B4-BE49-F238E27FC236}">
                <a16:creationId xmlns:a16="http://schemas.microsoft.com/office/drawing/2014/main" id="{9062FBCC-5BCB-294B-B3AC-265D67F1C7AF}"/>
              </a:ext>
            </a:extLst>
          </p:cNvPr>
          <p:cNvSpPr>
            <a:spLocks noGrp="1"/>
          </p:cNvSpPr>
          <p:nvPr>
            <p:ph type="body" sz="quarter" idx="10"/>
          </p:nvPr>
        </p:nvSpPr>
        <p:spPr>
          <a:xfrm>
            <a:off x="861847" y="1478583"/>
            <a:ext cx="10508569" cy="4546660"/>
          </a:xfrm>
        </p:spPr>
        <p:txBody>
          <a:bodyPr/>
          <a:lstStyle>
            <a:lvl1pPr>
              <a:spcAft>
                <a:spcPts val="500"/>
              </a:spcAft>
              <a:defRPr/>
            </a:lvl1pPr>
            <a:lvl2pPr>
              <a:spcAft>
                <a:spcPts val="500"/>
              </a:spcAft>
              <a:defRPr/>
            </a:lvl2pPr>
            <a:lvl3pPr>
              <a:spcAft>
                <a:spcPts val="500"/>
              </a:spcAft>
              <a:defRPr/>
            </a:lvl3pPr>
            <a:lvl4pPr>
              <a:spcAft>
                <a:spcPts val="500"/>
              </a:spcAft>
              <a:defRPr/>
            </a:lvl4pPr>
            <a:lvl5pPr>
              <a:spcAft>
                <a:spcPts val="5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79322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lumn Content_L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A6539-61AD-4B43-83D9-4C5DE9F7482C}"/>
              </a:ext>
            </a:extLst>
          </p:cNvPr>
          <p:cNvSpPr>
            <a:spLocks noGrp="1"/>
          </p:cNvSpPr>
          <p:nvPr>
            <p:ph type="title"/>
          </p:nvPr>
        </p:nvSpPr>
        <p:spPr/>
        <p:txBody>
          <a:bodyPr/>
          <a:lstStyle/>
          <a:p>
            <a:r>
              <a:rPr lang="en-US"/>
              <a:t>Click to edit Master title style</a:t>
            </a:r>
          </a:p>
        </p:txBody>
      </p:sp>
      <p:sp>
        <p:nvSpPr>
          <p:cNvPr id="6" name="Rectangle 5">
            <a:extLst>
              <a:ext uri="{FF2B5EF4-FFF2-40B4-BE49-F238E27FC236}">
                <a16:creationId xmlns:a16="http://schemas.microsoft.com/office/drawing/2014/main" id="{2B8559EC-3226-9F43-B96B-F405F0BF8BAE}"/>
              </a:ext>
            </a:extLst>
          </p:cNvPr>
          <p:cNvSpPr/>
          <p:nvPr userDrawn="1"/>
        </p:nvSpPr>
        <p:spPr>
          <a:xfrm>
            <a:off x="0" y="6502400"/>
            <a:ext cx="12192000" cy="355600"/>
          </a:xfrm>
          <a:prstGeom prst="rect">
            <a:avLst/>
          </a:prstGeom>
          <a:solidFill>
            <a:srgbClr val="1C1C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 Placeholder 7">
            <a:extLst>
              <a:ext uri="{FF2B5EF4-FFF2-40B4-BE49-F238E27FC236}">
                <a16:creationId xmlns:a16="http://schemas.microsoft.com/office/drawing/2014/main" id="{9062FBCC-5BCB-294B-B3AC-265D67F1C7AF}"/>
              </a:ext>
            </a:extLst>
          </p:cNvPr>
          <p:cNvSpPr>
            <a:spLocks noGrp="1"/>
          </p:cNvSpPr>
          <p:nvPr>
            <p:ph type="body" sz="quarter" idx="10"/>
          </p:nvPr>
        </p:nvSpPr>
        <p:spPr>
          <a:xfrm>
            <a:off x="843127" y="2057022"/>
            <a:ext cx="5031928" cy="3968221"/>
          </a:xfrm>
        </p:spPr>
        <p:txBody>
          <a:bodyPr/>
          <a:lstStyle>
            <a:lvl1pPr>
              <a:spcAft>
                <a:spcPts val="500"/>
              </a:spcAft>
              <a:defRPr/>
            </a:lvl1pPr>
            <a:lvl2pPr>
              <a:spcAft>
                <a:spcPts val="500"/>
              </a:spcAft>
              <a:defRPr/>
            </a:lvl2pPr>
            <a:lvl3pPr>
              <a:spcAft>
                <a:spcPts val="500"/>
              </a:spcAft>
              <a:defRPr/>
            </a:lvl3pPr>
            <a:lvl4pPr>
              <a:spcAft>
                <a:spcPts val="500"/>
              </a:spcAft>
              <a:defRPr/>
            </a:lvl4pPr>
            <a:lvl5pPr>
              <a:spcAft>
                <a:spcPts val="5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7">
            <a:extLst>
              <a:ext uri="{FF2B5EF4-FFF2-40B4-BE49-F238E27FC236}">
                <a16:creationId xmlns:a16="http://schemas.microsoft.com/office/drawing/2014/main" id="{962B248B-69DD-CA4A-8C41-56A75F319CAB}"/>
              </a:ext>
            </a:extLst>
          </p:cNvPr>
          <p:cNvSpPr>
            <a:spLocks noGrp="1"/>
          </p:cNvSpPr>
          <p:nvPr>
            <p:ph type="body" sz="quarter" idx="11"/>
          </p:nvPr>
        </p:nvSpPr>
        <p:spPr>
          <a:xfrm>
            <a:off x="6316429" y="2057022"/>
            <a:ext cx="5031930" cy="3968221"/>
          </a:xfrm>
        </p:spPr>
        <p:txBody>
          <a:bodyPr/>
          <a:lstStyle>
            <a:lvl1pPr>
              <a:spcAft>
                <a:spcPts val="500"/>
              </a:spcAft>
              <a:defRPr/>
            </a:lvl1pPr>
            <a:lvl2pPr>
              <a:spcAft>
                <a:spcPts val="500"/>
              </a:spcAft>
              <a:defRPr/>
            </a:lvl2pPr>
            <a:lvl3pPr>
              <a:spcAft>
                <a:spcPts val="500"/>
              </a:spcAft>
              <a:defRPr/>
            </a:lvl3pPr>
            <a:lvl4pPr>
              <a:spcAft>
                <a:spcPts val="500"/>
              </a:spcAft>
              <a:defRPr/>
            </a:lvl4pPr>
            <a:lvl5pPr>
              <a:spcAft>
                <a:spcPts val="5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22">
            <a:extLst>
              <a:ext uri="{FF2B5EF4-FFF2-40B4-BE49-F238E27FC236}">
                <a16:creationId xmlns:a16="http://schemas.microsoft.com/office/drawing/2014/main" id="{95553D97-9A45-D449-90DD-88AFD4EF5C4D}"/>
              </a:ext>
            </a:extLst>
          </p:cNvPr>
          <p:cNvSpPr>
            <a:spLocks noGrp="1"/>
          </p:cNvSpPr>
          <p:nvPr>
            <p:ph type="body" sz="quarter" idx="12" hasCustomPrompt="1"/>
          </p:nvPr>
        </p:nvSpPr>
        <p:spPr>
          <a:xfrm>
            <a:off x="843642" y="1468367"/>
            <a:ext cx="5031929" cy="508219"/>
          </a:xfrm>
        </p:spPr>
        <p:txBody>
          <a:bodyPr anchor="ctr">
            <a:normAutofit/>
          </a:bodyPr>
          <a:lstStyle>
            <a:lvl1pPr>
              <a:defRPr sz="2400" b="1">
                <a:solidFill>
                  <a:schemeClr val="tx1"/>
                </a:solidFill>
              </a:defRPr>
            </a:lvl1pPr>
            <a:lvl2pPr marL="457200" indent="0">
              <a:buNone/>
              <a:defRPr/>
            </a:lvl2pPr>
          </a:lstStyle>
          <a:p>
            <a:pPr lvl="0"/>
            <a:r>
              <a:rPr lang="en-US"/>
              <a:t>Placeholder 1</a:t>
            </a:r>
          </a:p>
        </p:txBody>
      </p:sp>
      <p:sp>
        <p:nvSpPr>
          <p:cNvPr id="11" name="Text Placeholder 22">
            <a:extLst>
              <a:ext uri="{FF2B5EF4-FFF2-40B4-BE49-F238E27FC236}">
                <a16:creationId xmlns:a16="http://schemas.microsoft.com/office/drawing/2014/main" id="{000F90E5-C77F-954B-B396-F34ECF1A391D}"/>
              </a:ext>
            </a:extLst>
          </p:cNvPr>
          <p:cNvSpPr>
            <a:spLocks noGrp="1"/>
          </p:cNvSpPr>
          <p:nvPr>
            <p:ph type="body" sz="quarter" idx="13" hasCustomPrompt="1"/>
          </p:nvPr>
        </p:nvSpPr>
        <p:spPr>
          <a:xfrm>
            <a:off x="6316428" y="1468367"/>
            <a:ext cx="5031931" cy="508219"/>
          </a:xfrm>
        </p:spPr>
        <p:txBody>
          <a:bodyPr anchor="ctr">
            <a:normAutofit/>
          </a:bodyPr>
          <a:lstStyle>
            <a:lvl1pPr>
              <a:defRPr sz="2400" b="1">
                <a:solidFill>
                  <a:schemeClr val="tx1"/>
                </a:solidFill>
              </a:defRPr>
            </a:lvl1pPr>
            <a:lvl2pPr marL="457200" indent="0">
              <a:buNone/>
              <a:defRPr/>
            </a:lvl2pPr>
          </a:lstStyle>
          <a:p>
            <a:pPr lvl="0"/>
            <a:r>
              <a:rPr lang="en-US"/>
              <a:t>Placeholder 2</a:t>
            </a:r>
          </a:p>
        </p:txBody>
      </p:sp>
    </p:spTree>
    <p:extLst>
      <p:ext uri="{BB962C8B-B14F-4D97-AF65-F5344CB8AC3E}">
        <p14:creationId xmlns:p14="http://schemas.microsoft.com/office/powerpoint/2010/main" val="4001664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mage + Content_Ligh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1A612E11-3D88-B249-B591-0D6E5779532B}"/>
              </a:ext>
            </a:extLst>
          </p:cNvPr>
          <p:cNvSpPr/>
          <p:nvPr userDrawn="1"/>
        </p:nvSpPr>
        <p:spPr>
          <a:xfrm flipH="1" flipV="1">
            <a:off x="6104453" y="0"/>
            <a:ext cx="90395" cy="6577197"/>
          </a:xfrm>
          <a:prstGeom prst="rect">
            <a:avLst/>
          </a:prstGeom>
          <a:solidFill>
            <a:srgbClr val="036E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0C42000-73DE-3F43-8396-8EFDBDDFAC72}"/>
              </a:ext>
            </a:extLst>
          </p:cNvPr>
          <p:cNvSpPr/>
          <p:nvPr userDrawn="1"/>
        </p:nvSpPr>
        <p:spPr>
          <a:xfrm>
            <a:off x="0" y="6502400"/>
            <a:ext cx="12192000" cy="355600"/>
          </a:xfrm>
          <a:prstGeom prst="rect">
            <a:avLst/>
          </a:prstGeom>
          <a:solidFill>
            <a:srgbClr val="1C1C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12A6539-61AD-4B43-83D9-4C5DE9F7482C}"/>
              </a:ext>
            </a:extLst>
          </p:cNvPr>
          <p:cNvSpPr>
            <a:spLocks noGrp="1"/>
          </p:cNvSpPr>
          <p:nvPr>
            <p:ph type="title"/>
          </p:nvPr>
        </p:nvSpPr>
        <p:spPr>
          <a:xfrm>
            <a:off x="6393859" y="538073"/>
            <a:ext cx="5475837" cy="849858"/>
          </a:xfrm>
        </p:spPr>
        <p:txBody>
          <a:bodyPr/>
          <a:lstStyle/>
          <a:p>
            <a:r>
              <a:rPr lang="en-US"/>
              <a:t>Click to edit Master title style</a:t>
            </a:r>
          </a:p>
        </p:txBody>
      </p:sp>
      <p:sp>
        <p:nvSpPr>
          <p:cNvPr id="8" name="Text Placeholder 7">
            <a:extLst>
              <a:ext uri="{FF2B5EF4-FFF2-40B4-BE49-F238E27FC236}">
                <a16:creationId xmlns:a16="http://schemas.microsoft.com/office/drawing/2014/main" id="{9062FBCC-5BCB-294B-B3AC-265D67F1C7AF}"/>
              </a:ext>
            </a:extLst>
          </p:cNvPr>
          <p:cNvSpPr>
            <a:spLocks noGrp="1"/>
          </p:cNvSpPr>
          <p:nvPr>
            <p:ph type="body" sz="quarter" idx="10"/>
          </p:nvPr>
        </p:nvSpPr>
        <p:spPr>
          <a:xfrm>
            <a:off x="6402691" y="1900047"/>
            <a:ext cx="5484510" cy="4125196"/>
          </a:xfrm>
        </p:spPr>
        <p:txBody>
          <a:bodyPr/>
          <a:lstStyle>
            <a:lvl1pPr>
              <a:spcAft>
                <a:spcPts val="500"/>
              </a:spcAft>
              <a:defRPr/>
            </a:lvl1pPr>
            <a:lvl2pPr>
              <a:spcAft>
                <a:spcPts val="500"/>
              </a:spcAft>
              <a:defRPr/>
            </a:lvl2pPr>
            <a:lvl3pPr>
              <a:spcAft>
                <a:spcPts val="500"/>
              </a:spcAft>
              <a:defRPr/>
            </a:lvl3pPr>
            <a:lvl4pPr>
              <a:spcAft>
                <a:spcPts val="500"/>
              </a:spcAft>
              <a:defRPr/>
            </a:lvl4pPr>
            <a:lvl5pPr>
              <a:spcAft>
                <a:spcPts val="5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2BBF8337-797F-B04E-BC02-A6CAA6BAEF8F}"/>
              </a:ext>
            </a:extLst>
          </p:cNvPr>
          <p:cNvSpPr>
            <a:spLocks noGrp="1"/>
          </p:cNvSpPr>
          <p:nvPr>
            <p:ph type="pic" sz="quarter" idx="11"/>
          </p:nvPr>
        </p:nvSpPr>
        <p:spPr>
          <a:xfrm>
            <a:off x="-8451" y="0"/>
            <a:ext cx="6112903" cy="6502400"/>
          </a:xfrm>
          <a:solidFill>
            <a:schemeClr val="bg1">
              <a:lumMod val="95000"/>
            </a:schemeClr>
          </a:solidFill>
        </p:spPr>
        <p:txBody>
          <a:bodyPr anchor="ctr"/>
          <a:lstStyle>
            <a:lvl1pPr algn="ctr">
              <a:defRPr/>
            </a:lvl1pPr>
          </a:lstStyle>
          <a:p>
            <a:endParaRPr lang="en-US"/>
          </a:p>
        </p:txBody>
      </p:sp>
    </p:spTree>
    <p:extLst>
      <p:ext uri="{BB962C8B-B14F-4D97-AF65-F5344CB8AC3E}">
        <p14:creationId xmlns:p14="http://schemas.microsoft.com/office/powerpoint/2010/main" val="2404593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 Image_Ligh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2BBF8337-797F-B04E-BC02-A6CAA6BAEF8F}"/>
              </a:ext>
            </a:extLst>
          </p:cNvPr>
          <p:cNvSpPr>
            <a:spLocks noGrp="1"/>
          </p:cNvSpPr>
          <p:nvPr>
            <p:ph type="pic" sz="quarter" idx="11"/>
          </p:nvPr>
        </p:nvSpPr>
        <p:spPr>
          <a:xfrm>
            <a:off x="6087548" y="0"/>
            <a:ext cx="6112903" cy="6502400"/>
          </a:xfrm>
          <a:solidFill>
            <a:schemeClr val="bg1">
              <a:lumMod val="95000"/>
            </a:schemeClr>
          </a:solidFill>
        </p:spPr>
        <p:txBody>
          <a:bodyPr anchor="ctr"/>
          <a:lstStyle>
            <a:lvl1pPr algn="ctr">
              <a:defRPr/>
            </a:lvl1pPr>
          </a:lstStyle>
          <a:p>
            <a:endParaRPr lang="en-US"/>
          </a:p>
        </p:txBody>
      </p:sp>
      <p:sp>
        <p:nvSpPr>
          <p:cNvPr id="13" name="Rectangle 12">
            <a:extLst>
              <a:ext uri="{FF2B5EF4-FFF2-40B4-BE49-F238E27FC236}">
                <a16:creationId xmlns:a16="http://schemas.microsoft.com/office/drawing/2014/main" id="{1A612E11-3D88-B249-B591-0D6E5779532B}"/>
              </a:ext>
            </a:extLst>
          </p:cNvPr>
          <p:cNvSpPr/>
          <p:nvPr userDrawn="1"/>
        </p:nvSpPr>
        <p:spPr>
          <a:xfrm flipH="1" flipV="1">
            <a:off x="5997153" y="0"/>
            <a:ext cx="90395" cy="6577197"/>
          </a:xfrm>
          <a:prstGeom prst="rect">
            <a:avLst/>
          </a:prstGeom>
          <a:solidFill>
            <a:srgbClr val="036E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0C42000-73DE-3F43-8396-8EFDBDDFAC72}"/>
              </a:ext>
            </a:extLst>
          </p:cNvPr>
          <p:cNvSpPr/>
          <p:nvPr userDrawn="1"/>
        </p:nvSpPr>
        <p:spPr>
          <a:xfrm>
            <a:off x="0" y="6502400"/>
            <a:ext cx="12192000" cy="355600"/>
          </a:xfrm>
          <a:prstGeom prst="rect">
            <a:avLst/>
          </a:prstGeom>
          <a:solidFill>
            <a:srgbClr val="1C1C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12A6539-61AD-4B43-83D9-4C5DE9F7482C}"/>
              </a:ext>
            </a:extLst>
          </p:cNvPr>
          <p:cNvSpPr>
            <a:spLocks noGrp="1"/>
          </p:cNvSpPr>
          <p:nvPr>
            <p:ph type="title"/>
          </p:nvPr>
        </p:nvSpPr>
        <p:spPr>
          <a:xfrm>
            <a:off x="196709" y="538073"/>
            <a:ext cx="5475837" cy="849858"/>
          </a:xfrm>
        </p:spPr>
        <p:txBody>
          <a:bodyPr/>
          <a:lstStyle/>
          <a:p>
            <a:r>
              <a:rPr lang="en-US"/>
              <a:t>Click to edit Master title style</a:t>
            </a:r>
          </a:p>
        </p:txBody>
      </p:sp>
      <p:sp>
        <p:nvSpPr>
          <p:cNvPr id="8" name="Text Placeholder 7">
            <a:extLst>
              <a:ext uri="{FF2B5EF4-FFF2-40B4-BE49-F238E27FC236}">
                <a16:creationId xmlns:a16="http://schemas.microsoft.com/office/drawing/2014/main" id="{9062FBCC-5BCB-294B-B3AC-265D67F1C7AF}"/>
              </a:ext>
            </a:extLst>
          </p:cNvPr>
          <p:cNvSpPr>
            <a:spLocks noGrp="1"/>
          </p:cNvSpPr>
          <p:nvPr>
            <p:ph type="body" sz="quarter" idx="10"/>
          </p:nvPr>
        </p:nvSpPr>
        <p:spPr>
          <a:xfrm>
            <a:off x="205541" y="1900047"/>
            <a:ext cx="5484510" cy="4125196"/>
          </a:xfrm>
        </p:spPr>
        <p:txBody>
          <a:bodyPr/>
          <a:lstStyle>
            <a:lvl1pPr>
              <a:spcAft>
                <a:spcPts val="500"/>
              </a:spcAft>
              <a:defRPr/>
            </a:lvl1pPr>
            <a:lvl2pPr>
              <a:spcAft>
                <a:spcPts val="500"/>
              </a:spcAft>
              <a:defRPr/>
            </a:lvl2pPr>
            <a:lvl3pPr>
              <a:spcAft>
                <a:spcPts val="500"/>
              </a:spcAft>
              <a:defRPr/>
            </a:lvl3pPr>
            <a:lvl4pPr>
              <a:spcAft>
                <a:spcPts val="500"/>
              </a:spcAft>
              <a:defRPr/>
            </a:lvl4pPr>
            <a:lvl5pPr>
              <a:spcAft>
                <a:spcPts val="5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03493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opic Slide_Light">
    <p:spTree>
      <p:nvGrpSpPr>
        <p:cNvPr id="1" name=""/>
        <p:cNvGrpSpPr/>
        <p:nvPr/>
      </p:nvGrpSpPr>
      <p:grpSpPr>
        <a:xfrm>
          <a:off x="0" y="0"/>
          <a:ext cx="0" cy="0"/>
          <a:chOff x="0" y="0"/>
          <a:chExt cx="0" cy="0"/>
        </a:xfrm>
      </p:grpSpPr>
      <p:sp>
        <p:nvSpPr>
          <p:cNvPr id="7" name="Rectangle 4">
            <a:extLst>
              <a:ext uri="{FF2B5EF4-FFF2-40B4-BE49-F238E27FC236}">
                <a16:creationId xmlns:a16="http://schemas.microsoft.com/office/drawing/2014/main" id="{7FCC34C1-1054-6B4F-9D3C-7A6FF26B51F3}"/>
              </a:ext>
            </a:extLst>
          </p:cNvPr>
          <p:cNvSpPr/>
          <p:nvPr userDrawn="1"/>
        </p:nvSpPr>
        <p:spPr>
          <a:xfrm>
            <a:off x="7078717" y="-15766"/>
            <a:ext cx="5113283" cy="6873765"/>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2680138 w 6096000"/>
              <a:gd name="connsiteY0" fmla="*/ 0 h 6873765"/>
              <a:gd name="connsiteX1" fmla="*/ 6096000 w 6096000"/>
              <a:gd name="connsiteY1" fmla="*/ 15765 h 6873765"/>
              <a:gd name="connsiteX2" fmla="*/ 6096000 w 6096000"/>
              <a:gd name="connsiteY2" fmla="*/ 6873765 h 6873765"/>
              <a:gd name="connsiteX3" fmla="*/ 0 w 6096000"/>
              <a:gd name="connsiteY3" fmla="*/ 6873765 h 6873765"/>
              <a:gd name="connsiteX4" fmla="*/ 2680138 w 6096000"/>
              <a:gd name="connsiteY4" fmla="*/ 0 h 68737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6000" h="6873765">
                <a:moveTo>
                  <a:pt x="2680138" y="0"/>
                </a:moveTo>
                <a:lnTo>
                  <a:pt x="6096000" y="15765"/>
                </a:lnTo>
                <a:lnTo>
                  <a:pt x="6096000" y="6873765"/>
                </a:lnTo>
                <a:lnTo>
                  <a:pt x="0" y="6873765"/>
                </a:lnTo>
                <a:lnTo>
                  <a:pt x="2680138" y="0"/>
                </a:lnTo>
                <a:close/>
              </a:path>
            </a:pathLst>
          </a:custGeom>
          <a:solidFill>
            <a:srgbClr val="036E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Picture Placeholder 3">
            <a:extLst>
              <a:ext uri="{FF2B5EF4-FFF2-40B4-BE49-F238E27FC236}">
                <a16:creationId xmlns:a16="http://schemas.microsoft.com/office/drawing/2014/main" id="{4A4BC9DC-5C17-2140-BD40-FDF7A74E8742}"/>
              </a:ext>
            </a:extLst>
          </p:cNvPr>
          <p:cNvSpPr>
            <a:spLocks noGrp="1"/>
          </p:cNvSpPr>
          <p:nvPr>
            <p:ph type="pic" sz="quarter" idx="12"/>
          </p:nvPr>
        </p:nvSpPr>
        <p:spPr>
          <a:xfrm>
            <a:off x="6413714" y="1265435"/>
            <a:ext cx="4570459" cy="3955766"/>
          </a:xfrm>
          <a:prstGeom prst="hexagon">
            <a:avLst/>
          </a:prstGeom>
          <a:solidFill>
            <a:schemeClr val="bg1">
              <a:lumMod val="95000"/>
            </a:schemeClr>
          </a:solidFill>
          <a:effectLst>
            <a:outerShdw blurRad="393700" dist="355600" dir="2700000" algn="tl" rotWithShape="0">
              <a:prstClr val="black">
                <a:alpha val="14000"/>
              </a:prstClr>
            </a:outerShdw>
          </a:effectLst>
        </p:spPr>
        <p:txBody>
          <a:bodyPr anchor="ctr"/>
          <a:lstStyle>
            <a:lvl1pPr algn="ctr">
              <a:defRPr/>
            </a:lvl1pPr>
          </a:lstStyle>
          <a:p>
            <a:endParaRPr lang="en-US"/>
          </a:p>
        </p:txBody>
      </p:sp>
      <p:sp>
        <p:nvSpPr>
          <p:cNvPr id="2" name="Title 1">
            <a:extLst>
              <a:ext uri="{FF2B5EF4-FFF2-40B4-BE49-F238E27FC236}">
                <a16:creationId xmlns:a16="http://schemas.microsoft.com/office/drawing/2014/main" id="{012A6539-61AD-4B43-83D9-4C5DE9F7482C}"/>
              </a:ext>
            </a:extLst>
          </p:cNvPr>
          <p:cNvSpPr>
            <a:spLocks noGrp="1"/>
          </p:cNvSpPr>
          <p:nvPr>
            <p:ph type="title"/>
          </p:nvPr>
        </p:nvSpPr>
        <p:spPr>
          <a:xfrm>
            <a:off x="861848" y="1696776"/>
            <a:ext cx="5234153" cy="849858"/>
          </a:xfrm>
        </p:spPr>
        <p:txBody>
          <a:bodyPr/>
          <a:lstStyle/>
          <a:p>
            <a:r>
              <a:rPr lang="en-US"/>
              <a:t>Click to edit Master title style</a:t>
            </a:r>
          </a:p>
        </p:txBody>
      </p:sp>
      <p:sp>
        <p:nvSpPr>
          <p:cNvPr id="13" name="Text Placeholder 7">
            <a:extLst>
              <a:ext uri="{FF2B5EF4-FFF2-40B4-BE49-F238E27FC236}">
                <a16:creationId xmlns:a16="http://schemas.microsoft.com/office/drawing/2014/main" id="{667F566E-D6EB-8043-B1E9-4C7BB50C6D47}"/>
              </a:ext>
            </a:extLst>
          </p:cNvPr>
          <p:cNvSpPr>
            <a:spLocks noGrp="1"/>
          </p:cNvSpPr>
          <p:nvPr>
            <p:ph type="body" sz="quarter" idx="11"/>
          </p:nvPr>
        </p:nvSpPr>
        <p:spPr>
          <a:xfrm>
            <a:off x="861847" y="3009322"/>
            <a:ext cx="5234153" cy="1772543"/>
          </a:xfrm>
        </p:spPr>
        <p:txBody>
          <a:bodyPr/>
          <a:lstStyle>
            <a:lvl1pPr>
              <a:spcAft>
                <a:spcPts val="500"/>
              </a:spcAft>
              <a:defRPr/>
            </a:lvl1pPr>
            <a:lvl2pPr>
              <a:spcAft>
                <a:spcPts val="500"/>
              </a:spcAft>
              <a:defRPr/>
            </a:lvl2pPr>
            <a:lvl3pPr>
              <a:spcAft>
                <a:spcPts val="500"/>
              </a:spcAft>
              <a:defRPr/>
            </a:lvl3pPr>
            <a:lvl4pPr>
              <a:spcAft>
                <a:spcPts val="500"/>
              </a:spcAft>
              <a:defRPr/>
            </a:lvl4pPr>
            <a:lvl5pPr>
              <a:spcAft>
                <a:spcPts val="5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a:extLst>
              <a:ext uri="{FF2B5EF4-FFF2-40B4-BE49-F238E27FC236}">
                <a16:creationId xmlns:a16="http://schemas.microsoft.com/office/drawing/2014/main" id="{2B8559EC-3226-9F43-B96B-F405F0BF8BAE}"/>
              </a:ext>
            </a:extLst>
          </p:cNvPr>
          <p:cNvSpPr/>
          <p:nvPr userDrawn="1"/>
        </p:nvSpPr>
        <p:spPr>
          <a:xfrm>
            <a:off x="0" y="6502400"/>
            <a:ext cx="12192000" cy="355600"/>
          </a:xfrm>
          <a:prstGeom prst="rect">
            <a:avLst/>
          </a:prstGeom>
          <a:solidFill>
            <a:srgbClr val="1C1C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8602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vider Slide 2">
    <p:spTree>
      <p:nvGrpSpPr>
        <p:cNvPr id="1" name=""/>
        <p:cNvGrpSpPr/>
        <p:nvPr/>
      </p:nvGrpSpPr>
      <p:grpSpPr>
        <a:xfrm>
          <a:off x="0" y="0"/>
          <a:ext cx="0" cy="0"/>
          <a:chOff x="0" y="0"/>
          <a:chExt cx="0" cy="0"/>
        </a:xfrm>
      </p:grpSpPr>
      <p:sp>
        <p:nvSpPr>
          <p:cNvPr id="9" name="Rectangle 4">
            <a:extLst>
              <a:ext uri="{FF2B5EF4-FFF2-40B4-BE49-F238E27FC236}">
                <a16:creationId xmlns:a16="http://schemas.microsoft.com/office/drawing/2014/main" id="{BE7449FD-C04A-364B-8909-92BAC0B4E5EB}"/>
              </a:ext>
            </a:extLst>
          </p:cNvPr>
          <p:cNvSpPr/>
          <p:nvPr userDrawn="1"/>
        </p:nvSpPr>
        <p:spPr>
          <a:xfrm>
            <a:off x="3860800" y="-15766"/>
            <a:ext cx="8331199" cy="6873765"/>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2680138 w 6096000"/>
              <a:gd name="connsiteY0" fmla="*/ 0 h 6873765"/>
              <a:gd name="connsiteX1" fmla="*/ 6096000 w 6096000"/>
              <a:gd name="connsiteY1" fmla="*/ 15765 h 6873765"/>
              <a:gd name="connsiteX2" fmla="*/ 6096000 w 6096000"/>
              <a:gd name="connsiteY2" fmla="*/ 6873765 h 6873765"/>
              <a:gd name="connsiteX3" fmla="*/ 0 w 6096000"/>
              <a:gd name="connsiteY3" fmla="*/ 6873765 h 6873765"/>
              <a:gd name="connsiteX4" fmla="*/ 2680138 w 6096000"/>
              <a:gd name="connsiteY4" fmla="*/ 0 h 68737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6000" h="6873765">
                <a:moveTo>
                  <a:pt x="2680138" y="0"/>
                </a:moveTo>
                <a:lnTo>
                  <a:pt x="6096000" y="15765"/>
                </a:lnTo>
                <a:lnTo>
                  <a:pt x="6096000" y="6873765"/>
                </a:lnTo>
                <a:lnTo>
                  <a:pt x="0" y="6873765"/>
                </a:lnTo>
                <a:lnTo>
                  <a:pt x="2680138" y="0"/>
                </a:lnTo>
                <a:close/>
              </a:path>
            </a:pathLst>
          </a:custGeom>
          <a:solidFill>
            <a:srgbClr val="036E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4">
            <a:extLst>
              <a:ext uri="{FF2B5EF4-FFF2-40B4-BE49-F238E27FC236}">
                <a16:creationId xmlns:a16="http://schemas.microsoft.com/office/drawing/2014/main" id="{7E9F4846-DE9A-F842-B167-75A13C998172}"/>
              </a:ext>
            </a:extLst>
          </p:cNvPr>
          <p:cNvSpPr/>
          <p:nvPr userDrawn="1"/>
        </p:nvSpPr>
        <p:spPr>
          <a:xfrm rot="10800000">
            <a:off x="703652" y="456089"/>
            <a:ext cx="6756400" cy="5574456"/>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2680138 w 6096000"/>
              <a:gd name="connsiteY0" fmla="*/ 0 h 6873765"/>
              <a:gd name="connsiteX1" fmla="*/ 6096000 w 6096000"/>
              <a:gd name="connsiteY1" fmla="*/ 15765 h 6873765"/>
              <a:gd name="connsiteX2" fmla="*/ 6096000 w 6096000"/>
              <a:gd name="connsiteY2" fmla="*/ 6873765 h 6873765"/>
              <a:gd name="connsiteX3" fmla="*/ 0 w 6096000"/>
              <a:gd name="connsiteY3" fmla="*/ 6873765 h 6873765"/>
              <a:gd name="connsiteX4" fmla="*/ 2680138 w 6096000"/>
              <a:gd name="connsiteY4" fmla="*/ 0 h 68737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6000" h="6873765">
                <a:moveTo>
                  <a:pt x="2680138" y="0"/>
                </a:moveTo>
                <a:lnTo>
                  <a:pt x="6096000" y="15765"/>
                </a:lnTo>
                <a:lnTo>
                  <a:pt x="6096000" y="6873765"/>
                </a:lnTo>
                <a:lnTo>
                  <a:pt x="0" y="6873765"/>
                </a:lnTo>
                <a:lnTo>
                  <a:pt x="2680138" y="0"/>
                </a:lnTo>
                <a:close/>
              </a:path>
            </a:pathLst>
          </a:custGeom>
          <a:solidFill>
            <a:srgbClr val="1C1C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6" name="Rectangle 15">
            <a:extLst>
              <a:ext uri="{FF2B5EF4-FFF2-40B4-BE49-F238E27FC236}">
                <a16:creationId xmlns:a16="http://schemas.microsoft.com/office/drawing/2014/main" id="{94A539D8-BA56-F346-AE06-9E95F451D682}"/>
              </a:ext>
            </a:extLst>
          </p:cNvPr>
          <p:cNvSpPr/>
          <p:nvPr userDrawn="1"/>
        </p:nvSpPr>
        <p:spPr>
          <a:xfrm>
            <a:off x="0" y="6502400"/>
            <a:ext cx="12192000" cy="355600"/>
          </a:xfrm>
          <a:prstGeom prst="rect">
            <a:avLst/>
          </a:prstGeom>
          <a:solidFill>
            <a:srgbClr val="1C1C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F33D2753-F4A5-414F-B562-357DF0F3F936}"/>
              </a:ext>
            </a:extLst>
          </p:cNvPr>
          <p:cNvSpPr>
            <a:spLocks noGrp="1"/>
          </p:cNvSpPr>
          <p:nvPr>
            <p:ph type="title" hasCustomPrompt="1"/>
          </p:nvPr>
        </p:nvSpPr>
        <p:spPr>
          <a:xfrm>
            <a:off x="861848" y="2728448"/>
            <a:ext cx="4924355" cy="849858"/>
          </a:xfrm>
        </p:spPr>
        <p:txBody>
          <a:bodyPr anchor="ctr"/>
          <a:lstStyle>
            <a:lvl1pPr>
              <a:defRPr sz="4800">
                <a:solidFill>
                  <a:schemeClr val="bg1"/>
                </a:solidFill>
              </a:defRPr>
            </a:lvl1pPr>
          </a:lstStyle>
          <a:p>
            <a:r>
              <a:rPr lang="en-US"/>
              <a:t>DIVIDER SLIDE ALL CAPS</a:t>
            </a:r>
          </a:p>
        </p:txBody>
      </p:sp>
    </p:spTree>
    <p:extLst>
      <p:ext uri="{BB962C8B-B14F-4D97-AF65-F5344CB8AC3E}">
        <p14:creationId xmlns:p14="http://schemas.microsoft.com/office/powerpoint/2010/main" val="4044573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33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10142D3-EA30-1E41-B612-3252A435A3AF}"/>
              </a:ext>
            </a:extLst>
          </p:cNvPr>
          <p:cNvSpPr>
            <a:spLocks noGrp="1"/>
          </p:cNvSpPr>
          <p:nvPr>
            <p:ph type="title"/>
          </p:nvPr>
        </p:nvSpPr>
        <p:spPr>
          <a:xfrm>
            <a:off x="861848" y="538073"/>
            <a:ext cx="10491952" cy="849858"/>
          </a:xfrm>
          <a:prstGeom prst="rect">
            <a:avLst/>
          </a:prstGeom>
        </p:spPr>
        <p:txBody>
          <a:bodyPr vert="horz" lIns="91440" tIns="45720" rIns="91440" bIns="45720" rtlCol="0" anchor="t">
            <a:noAutofit/>
          </a:bodyPr>
          <a:lstStyle/>
          <a:p>
            <a:r>
              <a:rPr lang="en-US"/>
              <a:t>Click to edit Master title style</a:t>
            </a:r>
          </a:p>
        </p:txBody>
      </p:sp>
      <p:sp>
        <p:nvSpPr>
          <p:cNvPr id="3" name="Text Placeholder 2">
            <a:extLst>
              <a:ext uri="{FF2B5EF4-FFF2-40B4-BE49-F238E27FC236}">
                <a16:creationId xmlns:a16="http://schemas.microsoft.com/office/drawing/2014/main" id="{892FD018-9F31-7943-8BDA-88EE0513DF9C}"/>
              </a:ext>
            </a:extLst>
          </p:cNvPr>
          <p:cNvSpPr>
            <a:spLocks noGrp="1"/>
          </p:cNvSpPr>
          <p:nvPr>
            <p:ph type="body" idx="1"/>
          </p:nvPr>
        </p:nvSpPr>
        <p:spPr>
          <a:xfrm>
            <a:off x="861848" y="1565565"/>
            <a:ext cx="10491952" cy="4585622"/>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69909031"/>
      </p:ext>
    </p:extLst>
  </p:cSld>
  <p:clrMap bg1="lt1" tx1="dk1" bg2="lt2" tx2="dk2" accent1="accent1" accent2="accent2" accent3="accent3" accent4="accent4" accent5="accent5" accent6="accent6" hlink="hlink" folHlink="folHlink"/>
  <p:sldLayoutIdLst>
    <p:sldLayoutId id="2147483675" r:id="rId1"/>
    <p:sldLayoutId id="2147483656" r:id="rId2"/>
    <p:sldLayoutId id="2147483657" r:id="rId3"/>
    <p:sldLayoutId id="2147483659" r:id="rId4"/>
    <p:sldLayoutId id="2147483662" r:id="rId5"/>
    <p:sldLayoutId id="2147483664" r:id="rId6"/>
    <p:sldLayoutId id="2147483665" r:id="rId7"/>
    <p:sldLayoutId id="2147483667" r:id="rId8"/>
    <p:sldLayoutId id="2147483655" r:id="rId9"/>
  </p:sldLayoutIdLst>
  <p:txStyles>
    <p:titleStyle>
      <a:lvl1pPr algn="l" defTabSz="914400" rtl="0" eaLnBrk="1" latinLnBrk="0" hangingPunct="1">
        <a:lnSpc>
          <a:spcPct val="80000"/>
        </a:lnSpc>
        <a:spcBef>
          <a:spcPct val="0"/>
        </a:spcBef>
        <a:buNone/>
        <a:defRPr sz="3600" b="1" kern="1200">
          <a:solidFill>
            <a:srgbClr val="036E3D"/>
          </a:solidFill>
          <a:latin typeface="Century Gothic" panose="020B0502020202020204" pitchFamily="34" charset="0"/>
          <a:ea typeface="+mj-ea"/>
          <a:cs typeface="+mj-cs"/>
        </a:defRPr>
      </a:lvl1pPr>
    </p:titleStyle>
    <p:bodyStyle>
      <a:lvl1pPr marL="0" indent="0" algn="l" defTabSz="914400" rtl="0" eaLnBrk="1" latinLnBrk="0" hangingPunct="1">
        <a:lnSpc>
          <a:spcPct val="90000"/>
        </a:lnSpc>
        <a:spcBef>
          <a:spcPts val="1000"/>
        </a:spcBef>
        <a:spcAft>
          <a:spcPts val="500"/>
        </a:spcAft>
        <a:buFont typeface="Arial" panose="020B0604020202020204" pitchFamily="34" charset="0"/>
        <a:buNone/>
        <a:defRPr sz="2000" kern="1200">
          <a:solidFill>
            <a:schemeClr val="tx1"/>
          </a:solidFill>
          <a:latin typeface="Century Gothic" panose="020B0502020202020204" pitchFamily="34" charset="0"/>
          <a:ea typeface="+mn-ea"/>
          <a:cs typeface="+mn-cs"/>
        </a:defRPr>
      </a:lvl1pPr>
      <a:lvl2pPr marL="685800" indent="-228600" algn="l" defTabSz="914400" rtl="0" eaLnBrk="1" latinLnBrk="0" hangingPunct="1">
        <a:lnSpc>
          <a:spcPct val="90000"/>
        </a:lnSpc>
        <a:spcBef>
          <a:spcPts val="500"/>
        </a:spcBef>
        <a:spcAft>
          <a:spcPts val="500"/>
        </a:spcAft>
        <a:buClr>
          <a:srgbClr val="036E3D"/>
        </a:buClr>
        <a:buFont typeface="Wingdings" pitchFamily="2" charset="2"/>
        <a:buChar char="§"/>
        <a:defRPr sz="1600" kern="1200">
          <a:solidFill>
            <a:schemeClr val="tx1"/>
          </a:solidFill>
          <a:latin typeface="Century Gothic" panose="020B0502020202020204" pitchFamily="34" charset="0"/>
          <a:ea typeface="+mn-ea"/>
          <a:cs typeface="+mn-cs"/>
        </a:defRPr>
      </a:lvl2pPr>
      <a:lvl3pPr marL="1143000" indent="-228600" algn="l" defTabSz="914400" rtl="0" eaLnBrk="1" latinLnBrk="0" hangingPunct="1">
        <a:lnSpc>
          <a:spcPct val="90000"/>
        </a:lnSpc>
        <a:spcBef>
          <a:spcPts val="500"/>
        </a:spcBef>
        <a:spcAft>
          <a:spcPts val="500"/>
        </a:spcAft>
        <a:buClr>
          <a:srgbClr val="036E3D"/>
        </a:buClr>
        <a:buFont typeface="Wingdings" pitchFamily="2" charset="2"/>
        <a:buChar char="§"/>
        <a:defRPr sz="1400" kern="1200">
          <a:solidFill>
            <a:schemeClr val="tx1"/>
          </a:solidFill>
          <a:latin typeface="Century Gothic" panose="020B0502020202020204" pitchFamily="34" charset="0"/>
          <a:ea typeface="+mn-ea"/>
          <a:cs typeface="+mn-cs"/>
        </a:defRPr>
      </a:lvl3pPr>
      <a:lvl4pPr marL="1600200" indent="-228600" algn="l" defTabSz="914400" rtl="0" eaLnBrk="1" latinLnBrk="0" hangingPunct="1">
        <a:lnSpc>
          <a:spcPct val="90000"/>
        </a:lnSpc>
        <a:spcBef>
          <a:spcPts val="500"/>
        </a:spcBef>
        <a:spcAft>
          <a:spcPts val="500"/>
        </a:spcAft>
        <a:buClr>
          <a:srgbClr val="036E3D"/>
        </a:buClr>
        <a:buFont typeface="Wingdings" pitchFamily="2" charset="2"/>
        <a:buChar char="§"/>
        <a:defRPr sz="1400" kern="1200">
          <a:solidFill>
            <a:schemeClr val="tx1"/>
          </a:solidFill>
          <a:latin typeface="Century Gothic" panose="020B0502020202020204" pitchFamily="34" charset="0"/>
          <a:ea typeface="+mn-ea"/>
          <a:cs typeface="+mn-cs"/>
        </a:defRPr>
      </a:lvl4pPr>
      <a:lvl5pPr marL="2057400" indent="-228600" algn="l" defTabSz="914400" rtl="0" eaLnBrk="1" latinLnBrk="0" hangingPunct="1">
        <a:lnSpc>
          <a:spcPct val="90000"/>
        </a:lnSpc>
        <a:spcBef>
          <a:spcPts val="500"/>
        </a:spcBef>
        <a:spcAft>
          <a:spcPts val="500"/>
        </a:spcAft>
        <a:buClr>
          <a:srgbClr val="036E3D"/>
        </a:buClr>
        <a:buFont typeface="Wingdings" pitchFamily="2" charset="2"/>
        <a:buChar char="§"/>
        <a:defRPr sz="1400" kern="1200">
          <a:solidFill>
            <a:schemeClr val="tx1"/>
          </a:solidFill>
          <a:latin typeface="Century Gothic" panose="020B0502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10142D3-EA30-1E41-B612-3252A435A3AF}"/>
              </a:ext>
            </a:extLst>
          </p:cNvPr>
          <p:cNvSpPr>
            <a:spLocks noGrp="1"/>
          </p:cNvSpPr>
          <p:nvPr>
            <p:ph type="title"/>
          </p:nvPr>
        </p:nvSpPr>
        <p:spPr>
          <a:xfrm>
            <a:off x="861848" y="538073"/>
            <a:ext cx="10491952" cy="849858"/>
          </a:xfrm>
          <a:prstGeom prst="rect">
            <a:avLst/>
          </a:prstGeom>
        </p:spPr>
        <p:txBody>
          <a:bodyPr vert="horz" lIns="91440" tIns="45720" rIns="91440" bIns="45720" rtlCol="0" anchor="t">
            <a:noAutofit/>
          </a:bodyPr>
          <a:lstStyle/>
          <a:p>
            <a:r>
              <a:rPr lang="en-US"/>
              <a:t>Click to edit Master title style</a:t>
            </a:r>
          </a:p>
        </p:txBody>
      </p:sp>
      <p:sp>
        <p:nvSpPr>
          <p:cNvPr id="3" name="Text Placeholder 2">
            <a:extLst>
              <a:ext uri="{FF2B5EF4-FFF2-40B4-BE49-F238E27FC236}">
                <a16:creationId xmlns:a16="http://schemas.microsoft.com/office/drawing/2014/main" id="{892FD018-9F31-7943-8BDA-88EE0513DF9C}"/>
              </a:ext>
            </a:extLst>
          </p:cNvPr>
          <p:cNvSpPr>
            <a:spLocks noGrp="1"/>
          </p:cNvSpPr>
          <p:nvPr>
            <p:ph type="body" idx="1"/>
          </p:nvPr>
        </p:nvSpPr>
        <p:spPr>
          <a:xfrm>
            <a:off x="861848" y="1565565"/>
            <a:ext cx="10491952" cy="4585622"/>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5449893"/>
      </p:ext>
    </p:extLst>
  </p:cSld>
  <p:clrMap bg1="lt1" tx1="dk1" bg2="lt2" tx2="dk2" accent1="accent1" accent2="accent2" accent3="accent3" accent4="accent4" accent5="accent5" accent6="accent6" hlink="hlink" folHlink="folHlink"/>
  <p:sldLayoutIdLst>
    <p:sldLayoutId id="2147483672" r:id="rId1"/>
    <p:sldLayoutId id="2147483674" r:id="rId2"/>
  </p:sldLayoutIdLst>
  <p:txStyles>
    <p:titleStyle>
      <a:lvl1pPr algn="l" defTabSz="914400" rtl="0" eaLnBrk="1" latinLnBrk="0" hangingPunct="1">
        <a:lnSpc>
          <a:spcPct val="80000"/>
        </a:lnSpc>
        <a:spcBef>
          <a:spcPct val="0"/>
        </a:spcBef>
        <a:buNone/>
        <a:defRPr sz="3600" b="1" kern="1200">
          <a:solidFill>
            <a:srgbClr val="036E3D"/>
          </a:solidFill>
          <a:latin typeface="Century Gothic" panose="020B0502020202020204" pitchFamily="34" charset="0"/>
          <a:ea typeface="+mj-ea"/>
          <a:cs typeface="+mj-cs"/>
        </a:defRPr>
      </a:lvl1pPr>
    </p:titleStyle>
    <p:bodyStyle>
      <a:lvl1pPr marL="0" indent="0" algn="l" defTabSz="914400" rtl="0" eaLnBrk="1" latinLnBrk="0" hangingPunct="1">
        <a:lnSpc>
          <a:spcPct val="90000"/>
        </a:lnSpc>
        <a:spcBef>
          <a:spcPts val="1000"/>
        </a:spcBef>
        <a:spcAft>
          <a:spcPts val="500"/>
        </a:spcAft>
        <a:buFont typeface="Arial" panose="020B0604020202020204" pitchFamily="34" charset="0"/>
        <a:buNone/>
        <a:defRPr sz="2000" kern="1200">
          <a:solidFill>
            <a:schemeClr val="tx1"/>
          </a:solidFill>
          <a:latin typeface="Century Gothic" panose="020B0502020202020204" pitchFamily="34" charset="0"/>
          <a:ea typeface="+mn-ea"/>
          <a:cs typeface="+mn-cs"/>
        </a:defRPr>
      </a:lvl1pPr>
      <a:lvl2pPr marL="685800" indent="-228600" algn="l" defTabSz="914400" rtl="0" eaLnBrk="1" latinLnBrk="0" hangingPunct="1">
        <a:lnSpc>
          <a:spcPct val="90000"/>
        </a:lnSpc>
        <a:spcBef>
          <a:spcPts val="500"/>
        </a:spcBef>
        <a:spcAft>
          <a:spcPts val="500"/>
        </a:spcAft>
        <a:buClr>
          <a:srgbClr val="036E3D"/>
        </a:buClr>
        <a:buFont typeface="Wingdings" pitchFamily="2" charset="2"/>
        <a:buChar char="§"/>
        <a:defRPr sz="1600" kern="1200">
          <a:solidFill>
            <a:schemeClr val="tx1"/>
          </a:solidFill>
          <a:latin typeface="Century Gothic" panose="020B0502020202020204" pitchFamily="34" charset="0"/>
          <a:ea typeface="+mn-ea"/>
          <a:cs typeface="+mn-cs"/>
        </a:defRPr>
      </a:lvl2pPr>
      <a:lvl3pPr marL="1143000" indent="-228600" algn="l" defTabSz="914400" rtl="0" eaLnBrk="1" latinLnBrk="0" hangingPunct="1">
        <a:lnSpc>
          <a:spcPct val="90000"/>
        </a:lnSpc>
        <a:spcBef>
          <a:spcPts val="500"/>
        </a:spcBef>
        <a:spcAft>
          <a:spcPts val="500"/>
        </a:spcAft>
        <a:buClr>
          <a:srgbClr val="036E3D"/>
        </a:buClr>
        <a:buFont typeface="Wingdings" pitchFamily="2" charset="2"/>
        <a:buChar char="§"/>
        <a:defRPr sz="1400" kern="1200">
          <a:solidFill>
            <a:schemeClr val="tx1"/>
          </a:solidFill>
          <a:latin typeface="Century Gothic" panose="020B0502020202020204" pitchFamily="34" charset="0"/>
          <a:ea typeface="+mn-ea"/>
          <a:cs typeface="+mn-cs"/>
        </a:defRPr>
      </a:lvl3pPr>
      <a:lvl4pPr marL="1600200" indent="-228600" algn="l" defTabSz="914400" rtl="0" eaLnBrk="1" latinLnBrk="0" hangingPunct="1">
        <a:lnSpc>
          <a:spcPct val="90000"/>
        </a:lnSpc>
        <a:spcBef>
          <a:spcPts val="500"/>
        </a:spcBef>
        <a:spcAft>
          <a:spcPts val="500"/>
        </a:spcAft>
        <a:buClr>
          <a:srgbClr val="036E3D"/>
        </a:buClr>
        <a:buFont typeface="Wingdings" pitchFamily="2" charset="2"/>
        <a:buChar char="§"/>
        <a:defRPr sz="1400" kern="1200">
          <a:solidFill>
            <a:schemeClr val="tx1"/>
          </a:solidFill>
          <a:latin typeface="Century Gothic" panose="020B0502020202020204" pitchFamily="34" charset="0"/>
          <a:ea typeface="+mn-ea"/>
          <a:cs typeface="+mn-cs"/>
        </a:defRPr>
      </a:lvl4pPr>
      <a:lvl5pPr marL="2057400" indent="-228600" algn="l" defTabSz="914400" rtl="0" eaLnBrk="1" latinLnBrk="0" hangingPunct="1">
        <a:lnSpc>
          <a:spcPct val="90000"/>
        </a:lnSpc>
        <a:spcBef>
          <a:spcPts val="500"/>
        </a:spcBef>
        <a:spcAft>
          <a:spcPts val="500"/>
        </a:spcAft>
        <a:buClr>
          <a:srgbClr val="036E3D"/>
        </a:buClr>
        <a:buFont typeface="Wingdings" pitchFamily="2" charset="2"/>
        <a:buChar char="§"/>
        <a:defRPr sz="1400" kern="1200">
          <a:solidFill>
            <a:schemeClr val="tx1"/>
          </a:solidFill>
          <a:latin typeface="Century Gothic" panose="020B0502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www.drinkbai.com/whats-inside" TargetMode="External"/><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42259-07E3-B847-99BF-0E42333954CE}"/>
              </a:ext>
            </a:extLst>
          </p:cNvPr>
          <p:cNvSpPr>
            <a:spLocks noGrp="1"/>
          </p:cNvSpPr>
          <p:nvPr>
            <p:ph type="title"/>
          </p:nvPr>
        </p:nvSpPr>
        <p:spPr/>
        <p:txBody>
          <a:bodyPr>
            <a:normAutofit fontScale="90000"/>
          </a:bodyPr>
          <a:lstStyle/>
          <a:p>
            <a:r>
              <a:rPr lang="en-US"/>
              <a:t>ANTIOXIDANTS &amp; POLYPHENOLS </a:t>
            </a:r>
          </a:p>
        </p:txBody>
      </p:sp>
      <p:sp>
        <p:nvSpPr>
          <p:cNvPr id="4" name="TextBox 3">
            <a:extLst>
              <a:ext uri="{FF2B5EF4-FFF2-40B4-BE49-F238E27FC236}">
                <a16:creationId xmlns:a16="http://schemas.microsoft.com/office/drawing/2014/main" id="{C9E8332C-0718-9D44-B691-30F992C2FB9E}"/>
              </a:ext>
            </a:extLst>
          </p:cNvPr>
          <p:cNvSpPr txBox="1"/>
          <p:nvPr/>
        </p:nvSpPr>
        <p:spPr>
          <a:xfrm>
            <a:off x="8070575" y="5966191"/>
            <a:ext cx="3844072" cy="707886"/>
          </a:xfrm>
          <a:prstGeom prst="rect">
            <a:avLst/>
          </a:prstGeom>
          <a:noFill/>
        </p:spPr>
        <p:txBody>
          <a:bodyPr wrap="square" rtlCol="0">
            <a:spAutoFit/>
          </a:bodyPr>
          <a:lstStyle/>
          <a:p>
            <a:pPr algn="just"/>
            <a:r>
              <a:rPr lang="en-US" sz="1000" b="1" i="1" kern="1200">
                <a:solidFill>
                  <a:schemeClr val="bg1"/>
                </a:solidFill>
                <a:latin typeface="+mj-lt"/>
                <a:cs typeface="Avenir Light"/>
              </a:rPr>
              <a:t>Lecture content provided by GSSI, a division of PepsiCo, Inc. Any opinions or scientific interpretations expressed in this presentation are those of the author and do not necessarily reflect the position or policy of PepsiCo, Inc.</a:t>
            </a:r>
            <a:endParaRPr lang="en-US" sz="1000" b="1" i="1">
              <a:solidFill>
                <a:schemeClr val="bg1"/>
              </a:solidFill>
              <a:latin typeface="+mj-lt"/>
              <a:cs typeface="Avenir Light"/>
            </a:endParaRPr>
          </a:p>
        </p:txBody>
      </p:sp>
    </p:spTree>
    <p:extLst>
      <p:ext uri="{BB962C8B-B14F-4D97-AF65-F5344CB8AC3E}">
        <p14:creationId xmlns:p14="http://schemas.microsoft.com/office/powerpoint/2010/main" val="34749821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Explosion: 8 Points 24">
            <a:extLst>
              <a:ext uri="{FF2B5EF4-FFF2-40B4-BE49-F238E27FC236}">
                <a16:creationId xmlns:a16="http://schemas.microsoft.com/office/drawing/2014/main" id="{97857857-CB6E-4FD2-9DC8-72169809476E}"/>
              </a:ext>
            </a:extLst>
          </p:cNvPr>
          <p:cNvSpPr/>
          <p:nvPr/>
        </p:nvSpPr>
        <p:spPr>
          <a:xfrm>
            <a:off x="552194" y="1262271"/>
            <a:ext cx="2810145" cy="2050555"/>
          </a:xfrm>
          <a:prstGeom prst="irregularSeal1">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2BA044-C7E9-4C06-99E2-54575466FB81}"/>
              </a:ext>
            </a:extLst>
          </p:cNvPr>
          <p:cNvSpPr>
            <a:spLocks noGrp="1"/>
          </p:cNvSpPr>
          <p:nvPr>
            <p:ph type="title"/>
          </p:nvPr>
        </p:nvSpPr>
        <p:spPr>
          <a:xfrm>
            <a:off x="413924" y="141276"/>
            <a:ext cx="10491952" cy="849858"/>
          </a:xfrm>
        </p:spPr>
        <p:txBody>
          <a:bodyPr/>
          <a:lstStyle/>
          <a:p>
            <a:r>
              <a:rPr lang="en-US"/>
              <a:t>ROS Generation During Exercise </a:t>
            </a:r>
          </a:p>
        </p:txBody>
      </p:sp>
      <p:grpSp>
        <p:nvGrpSpPr>
          <p:cNvPr id="4" name="Group 3">
            <a:extLst>
              <a:ext uri="{FF2B5EF4-FFF2-40B4-BE49-F238E27FC236}">
                <a16:creationId xmlns:a16="http://schemas.microsoft.com/office/drawing/2014/main" id="{4C6CAE86-8385-4030-BC83-5919E0F46F59}"/>
              </a:ext>
            </a:extLst>
          </p:cNvPr>
          <p:cNvGrpSpPr/>
          <p:nvPr/>
        </p:nvGrpSpPr>
        <p:grpSpPr>
          <a:xfrm rot="5400000">
            <a:off x="4843069" y="-918822"/>
            <a:ext cx="2471947" cy="9653666"/>
            <a:chOff x="11752645" y="1115855"/>
            <a:chExt cx="1333768" cy="3830902"/>
          </a:xfrm>
        </p:grpSpPr>
        <p:sp>
          <p:nvSpPr>
            <p:cNvPr id="5" name="Oval 4">
              <a:extLst>
                <a:ext uri="{FF2B5EF4-FFF2-40B4-BE49-F238E27FC236}">
                  <a16:creationId xmlns:a16="http://schemas.microsoft.com/office/drawing/2014/main" id="{E8F0232E-C3DE-499A-B73A-2DDC9D2A5792}"/>
                </a:ext>
              </a:extLst>
            </p:cNvPr>
            <p:cNvSpPr/>
            <p:nvPr/>
          </p:nvSpPr>
          <p:spPr>
            <a:xfrm>
              <a:off x="11752645" y="1654068"/>
              <a:ext cx="1333768" cy="2754476"/>
            </a:xfrm>
            <a:prstGeom prst="ellipse">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path path="circle">
                <a:fillToRect l="50000" t="50000" r="50000" b="50000"/>
              </a:path>
              <a:tileRect/>
            </a:gra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Isosceles Triangle 5">
              <a:extLst>
                <a:ext uri="{FF2B5EF4-FFF2-40B4-BE49-F238E27FC236}">
                  <a16:creationId xmlns:a16="http://schemas.microsoft.com/office/drawing/2014/main" id="{A1EC885C-FEC4-4048-A3BA-24DFC3B18764}"/>
                </a:ext>
              </a:extLst>
            </p:cNvPr>
            <p:cNvSpPr/>
            <p:nvPr/>
          </p:nvSpPr>
          <p:spPr>
            <a:xfrm>
              <a:off x="12031938" y="1115855"/>
              <a:ext cx="774832" cy="830469"/>
            </a:xfrm>
            <a:prstGeom prst="triangle">
              <a:avLst/>
            </a:prstGeom>
            <a:gradFill>
              <a:gsLst>
                <a:gs pos="100000">
                  <a:srgbClr val="C00000"/>
                </a:gs>
                <a:gs pos="56000">
                  <a:srgbClr val="FFCCCC"/>
                </a:gs>
                <a:gs pos="23000">
                  <a:schemeClr val="bg1"/>
                </a:gs>
                <a:gs pos="100000">
                  <a:srgbClr val="C00000"/>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Isosceles Triangle 6">
              <a:extLst>
                <a:ext uri="{FF2B5EF4-FFF2-40B4-BE49-F238E27FC236}">
                  <a16:creationId xmlns:a16="http://schemas.microsoft.com/office/drawing/2014/main" id="{CCFD1E74-09E9-4EE2-A828-BEB67C91F21C}"/>
                </a:ext>
              </a:extLst>
            </p:cNvPr>
            <p:cNvSpPr/>
            <p:nvPr/>
          </p:nvSpPr>
          <p:spPr>
            <a:xfrm rot="10800000">
              <a:off x="12031938" y="4116288"/>
              <a:ext cx="774832" cy="830469"/>
            </a:xfrm>
            <a:prstGeom prst="triangle">
              <a:avLst/>
            </a:prstGeom>
            <a:gradFill>
              <a:gsLst>
                <a:gs pos="100000">
                  <a:srgbClr val="C00000"/>
                </a:gs>
                <a:gs pos="56000">
                  <a:srgbClr val="FFCCCC"/>
                </a:gs>
                <a:gs pos="23000">
                  <a:schemeClr val="bg1"/>
                </a:gs>
                <a:gs pos="100000">
                  <a:srgbClr val="C00000"/>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Rectangle 7">
            <a:extLst>
              <a:ext uri="{FF2B5EF4-FFF2-40B4-BE49-F238E27FC236}">
                <a16:creationId xmlns:a16="http://schemas.microsoft.com/office/drawing/2014/main" id="{BA18B2A1-8A9A-4612-9DE9-0C753D065D12}"/>
              </a:ext>
            </a:extLst>
          </p:cNvPr>
          <p:cNvSpPr/>
          <p:nvPr/>
        </p:nvSpPr>
        <p:spPr>
          <a:xfrm>
            <a:off x="6625210" y="1658379"/>
            <a:ext cx="1529586" cy="923330"/>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5400" b="1">
                <a:ln/>
                <a:solidFill>
                  <a:schemeClr val="accent3"/>
                </a:solidFill>
              </a:rPr>
              <a:t>ROS</a:t>
            </a:r>
            <a:endParaRPr lang="en-US" sz="5400" b="1" cap="none" spc="0">
              <a:ln/>
              <a:solidFill>
                <a:schemeClr val="accent3"/>
              </a:solidFill>
              <a:effectLst/>
            </a:endParaRPr>
          </a:p>
        </p:txBody>
      </p:sp>
      <p:sp>
        <p:nvSpPr>
          <p:cNvPr id="13" name="Rectangle 12">
            <a:extLst>
              <a:ext uri="{FF2B5EF4-FFF2-40B4-BE49-F238E27FC236}">
                <a16:creationId xmlns:a16="http://schemas.microsoft.com/office/drawing/2014/main" id="{700C07A9-27C5-4164-829A-F745F7C69A34}"/>
              </a:ext>
            </a:extLst>
          </p:cNvPr>
          <p:cNvSpPr/>
          <p:nvPr/>
        </p:nvSpPr>
        <p:spPr>
          <a:xfrm>
            <a:off x="4287275" y="1680473"/>
            <a:ext cx="1279517" cy="923330"/>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5400" b="1">
                <a:ln/>
                <a:solidFill>
                  <a:schemeClr val="accent3"/>
                </a:solidFill>
              </a:rPr>
              <a:t>NO</a:t>
            </a:r>
            <a:endParaRPr lang="en-US" sz="5400" b="1" cap="none" spc="0">
              <a:ln/>
              <a:solidFill>
                <a:schemeClr val="accent3"/>
              </a:solidFill>
              <a:effectLst/>
            </a:endParaRPr>
          </a:p>
        </p:txBody>
      </p:sp>
      <p:sp>
        <p:nvSpPr>
          <p:cNvPr id="14" name="Arrow: Up 13">
            <a:extLst>
              <a:ext uri="{FF2B5EF4-FFF2-40B4-BE49-F238E27FC236}">
                <a16:creationId xmlns:a16="http://schemas.microsoft.com/office/drawing/2014/main" id="{157AF43E-8307-4EB3-9721-50DDE0C582A8}"/>
              </a:ext>
            </a:extLst>
          </p:cNvPr>
          <p:cNvSpPr/>
          <p:nvPr/>
        </p:nvSpPr>
        <p:spPr>
          <a:xfrm>
            <a:off x="3882452" y="1493249"/>
            <a:ext cx="509753" cy="923330"/>
          </a:xfrm>
          <a:prstGeom prst="up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rrow: Up 14">
            <a:extLst>
              <a:ext uri="{FF2B5EF4-FFF2-40B4-BE49-F238E27FC236}">
                <a16:creationId xmlns:a16="http://schemas.microsoft.com/office/drawing/2014/main" id="{8C9A0EA4-D95F-4930-84FB-0429045475A1}"/>
              </a:ext>
            </a:extLst>
          </p:cNvPr>
          <p:cNvSpPr/>
          <p:nvPr/>
        </p:nvSpPr>
        <p:spPr>
          <a:xfrm>
            <a:off x="6162337" y="1478259"/>
            <a:ext cx="509753" cy="923330"/>
          </a:xfrm>
          <a:prstGeom prst="up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E777059B-C328-4391-A3B7-D6BF910B6037}"/>
              </a:ext>
            </a:extLst>
          </p:cNvPr>
          <p:cNvSpPr txBox="1"/>
          <p:nvPr/>
        </p:nvSpPr>
        <p:spPr>
          <a:xfrm>
            <a:off x="4149394" y="4004519"/>
            <a:ext cx="1479030" cy="646331"/>
          </a:xfrm>
          <a:prstGeom prst="rect">
            <a:avLst/>
          </a:prstGeom>
          <a:noFill/>
        </p:spPr>
        <p:txBody>
          <a:bodyPr wrap="square" rtlCol="0">
            <a:spAutoFit/>
          </a:bodyPr>
          <a:lstStyle/>
          <a:p>
            <a:r>
              <a:rPr lang="en-US" sz="3600" b="1">
                <a:solidFill>
                  <a:schemeClr val="bg1"/>
                </a:solidFill>
              </a:rPr>
              <a:t>O</a:t>
            </a:r>
            <a:r>
              <a:rPr lang="en-US" sz="3600" b="1" baseline="-25000">
                <a:solidFill>
                  <a:schemeClr val="bg1"/>
                </a:solidFill>
              </a:rPr>
              <a:t>2</a:t>
            </a:r>
            <a:r>
              <a:rPr lang="en-US" sz="3600" b="1" baseline="30000">
                <a:solidFill>
                  <a:schemeClr val="bg1"/>
                </a:solidFill>
              </a:rPr>
              <a:t>∙-</a:t>
            </a:r>
            <a:endParaRPr lang="en-US" sz="3600" b="1" baseline="-25000">
              <a:solidFill>
                <a:schemeClr val="bg1"/>
              </a:solidFill>
            </a:endParaRPr>
          </a:p>
        </p:txBody>
      </p:sp>
      <p:sp>
        <p:nvSpPr>
          <p:cNvPr id="18" name="TextBox 17">
            <a:extLst>
              <a:ext uri="{FF2B5EF4-FFF2-40B4-BE49-F238E27FC236}">
                <a16:creationId xmlns:a16="http://schemas.microsoft.com/office/drawing/2014/main" id="{DAF67623-43E0-4A17-90B3-863B268B2060}"/>
              </a:ext>
            </a:extLst>
          </p:cNvPr>
          <p:cNvSpPr txBox="1"/>
          <p:nvPr/>
        </p:nvSpPr>
        <p:spPr>
          <a:xfrm>
            <a:off x="5279513" y="3393209"/>
            <a:ext cx="1578705" cy="646331"/>
          </a:xfrm>
          <a:prstGeom prst="rect">
            <a:avLst/>
          </a:prstGeom>
          <a:noFill/>
        </p:spPr>
        <p:txBody>
          <a:bodyPr wrap="square" rtlCol="0">
            <a:spAutoFit/>
          </a:bodyPr>
          <a:lstStyle/>
          <a:p>
            <a:r>
              <a:rPr lang="en-US" sz="3600" b="1">
                <a:solidFill>
                  <a:schemeClr val="bg1"/>
                </a:solidFill>
              </a:rPr>
              <a:t>H</a:t>
            </a:r>
            <a:r>
              <a:rPr lang="en-US" sz="3600" b="1" baseline="-25000">
                <a:solidFill>
                  <a:schemeClr val="bg1"/>
                </a:solidFill>
              </a:rPr>
              <a:t>2</a:t>
            </a:r>
            <a:r>
              <a:rPr lang="en-US" sz="3600" b="1">
                <a:solidFill>
                  <a:schemeClr val="bg1"/>
                </a:solidFill>
              </a:rPr>
              <a:t>O</a:t>
            </a:r>
            <a:r>
              <a:rPr lang="en-US" sz="3600" b="1" baseline="-25000">
                <a:solidFill>
                  <a:schemeClr val="bg1"/>
                </a:solidFill>
              </a:rPr>
              <a:t>2</a:t>
            </a:r>
          </a:p>
        </p:txBody>
      </p:sp>
      <p:sp>
        <p:nvSpPr>
          <p:cNvPr id="19" name="TextBox 18">
            <a:extLst>
              <a:ext uri="{FF2B5EF4-FFF2-40B4-BE49-F238E27FC236}">
                <a16:creationId xmlns:a16="http://schemas.microsoft.com/office/drawing/2014/main" id="{D8C4275D-B9BE-4597-BEC2-4D63D6FACB4A}"/>
              </a:ext>
            </a:extLst>
          </p:cNvPr>
          <p:cNvSpPr txBox="1"/>
          <p:nvPr/>
        </p:nvSpPr>
        <p:spPr>
          <a:xfrm>
            <a:off x="6941482" y="3601772"/>
            <a:ext cx="1023132" cy="646331"/>
          </a:xfrm>
          <a:prstGeom prst="rect">
            <a:avLst/>
          </a:prstGeom>
          <a:noFill/>
        </p:spPr>
        <p:txBody>
          <a:bodyPr wrap="square" rtlCol="0">
            <a:spAutoFit/>
          </a:bodyPr>
          <a:lstStyle/>
          <a:p>
            <a:r>
              <a:rPr lang="en-US" sz="3600" b="1">
                <a:solidFill>
                  <a:schemeClr val="bg1"/>
                </a:solidFill>
              </a:rPr>
              <a:t>OH∙</a:t>
            </a:r>
          </a:p>
        </p:txBody>
      </p:sp>
      <p:sp>
        <p:nvSpPr>
          <p:cNvPr id="20" name="TextBox 19">
            <a:extLst>
              <a:ext uri="{FF2B5EF4-FFF2-40B4-BE49-F238E27FC236}">
                <a16:creationId xmlns:a16="http://schemas.microsoft.com/office/drawing/2014/main" id="{52839275-441E-4C50-9C61-74C1FDC6FE87}"/>
              </a:ext>
            </a:extLst>
          </p:cNvPr>
          <p:cNvSpPr txBox="1"/>
          <p:nvPr/>
        </p:nvSpPr>
        <p:spPr>
          <a:xfrm>
            <a:off x="8366790" y="1614486"/>
            <a:ext cx="2325706" cy="830997"/>
          </a:xfrm>
          <a:prstGeom prst="rect">
            <a:avLst/>
          </a:prstGeom>
          <a:noFill/>
        </p:spPr>
        <p:txBody>
          <a:bodyPr wrap="square" rtlCol="0">
            <a:spAutoFit/>
          </a:bodyPr>
          <a:lstStyle/>
          <a:p>
            <a:r>
              <a:rPr lang="en-US" sz="1600"/>
              <a:t>Cytosolic, interstitial, &amp; intravascular compartments </a:t>
            </a:r>
          </a:p>
        </p:txBody>
      </p:sp>
      <p:sp>
        <p:nvSpPr>
          <p:cNvPr id="21" name="TextBox 20">
            <a:extLst>
              <a:ext uri="{FF2B5EF4-FFF2-40B4-BE49-F238E27FC236}">
                <a16:creationId xmlns:a16="http://schemas.microsoft.com/office/drawing/2014/main" id="{32AF170A-DED1-4E6C-963D-547314A35766}"/>
              </a:ext>
            </a:extLst>
          </p:cNvPr>
          <p:cNvSpPr txBox="1"/>
          <p:nvPr/>
        </p:nvSpPr>
        <p:spPr>
          <a:xfrm rot="20333162">
            <a:off x="984914" y="1870759"/>
            <a:ext cx="1868595" cy="646331"/>
          </a:xfrm>
          <a:prstGeom prst="rect">
            <a:avLst/>
          </a:prstGeom>
          <a:noFill/>
        </p:spPr>
        <p:txBody>
          <a:bodyPr wrap="square" rtlCol="0">
            <a:spAutoFit/>
          </a:bodyPr>
          <a:lstStyle/>
          <a:p>
            <a:pPr algn="ctr"/>
            <a:r>
              <a:rPr lang="en-US" b="1"/>
              <a:t>Repetitive Contractions</a:t>
            </a:r>
          </a:p>
        </p:txBody>
      </p:sp>
      <p:sp>
        <p:nvSpPr>
          <p:cNvPr id="22" name="TextBox 21">
            <a:extLst>
              <a:ext uri="{FF2B5EF4-FFF2-40B4-BE49-F238E27FC236}">
                <a16:creationId xmlns:a16="http://schemas.microsoft.com/office/drawing/2014/main" id="{2771E54A-A31A-4E0E-9A4A-441BFC7EC54B}"/>
              </a:ext>
            </a:extLst>
          </p:cNvPr>
          <p:cNvSpPr txBox="1"/>
          <p:nvPr/>
        </p:nvSpPr>
        <p:spPr>
          <a:xfrm>
            <a:off x="549874" y="5149858"/>
            <a:ext cx="5312673" cy="923330"/>
          </a:xfrm>
          <a:prstGeom prst="rect">
            <a:avLst/>
          </a:prstGeom>
          <a:noFill/>
        </p:spPr>
        <p:txBody>
          <a:bodyPr wrap="none" rtlCol="0">
            <a:spAutoFit/>
          </a:bodyPr>
          <a:lstStyle/>
          <a:p>
            <a:r>
              <a:rPr lang="en-US"/>
              <a:t>Buffered by:</a:t>
            </a:r>
          </a:p>
          <a:p>
            <a:pPr marL="285750" indent="-285750">
              <a:buFont typeface="Arial" panose="020B0604020202020204" pitchFamily="34" charset="0"/>
              <a:buChar char="•"/>
            </a:pPr>
            <a:r>
              <a:rPr lang="en-US"/>
              <a:t>Endogenous AOX: SOD &amp; Catalase</a:t>
            </a:r>
          </a:p>
          <a:p>
            <a:pPr marL="285750" indent="-285750">
              <a:buFont typeface="Arial" panose="020B0604020202020204" pitchFamily="34" charset="0"/>
              <a:buChar char="•"/>
            </a:pPr>
            <a:r>
              <a:rPr lang="en-US"/>
              <a:t>Glutathione/glutathione peroxidase system</a:t>
            </a:r>
          </a:p>
        </p:txBody>
      </p:sp>
      <p:sp>
        <p:nvSpPr>
          <p:cNvPr id="23" name="Rectangle 22">
            <a:extLst>
              <a:ext uri="{FF2B5EF4-FFF2-40B4-BE49-F238E27FC236}">
                <a16:creationId xmlns:a16="http://schemas.microsoft.com/office/drawing/2014/main" id="{12A0A04B-808A-4E70-B6C6-724945C9A41F}"/>
              </a:ext>
            </a:extLst>
          </p:cNvPr>
          <p:cNvSpPr/>
          <p:nvPr/>
        </p:nvSpPr>
        <p:spPr>
          <a:xfrm rot="20619619">
            <a:off x="3303163" y="2968535"/>
            <a:ext cx="1630575" cy="923330"/>
          </a:xfrm>
          <a:prstGeom prst="rect">
            <a:avLst/>
          </a:prstGeom>
          <a:noFill/>
        </p:spPr>
        <p:txBody>
          <a:bodyPr wrap="none" lIns="91440" tIns="45720" rIns="91440" bIns="45720">
            <a:spAutoFit/>
          </a:bodyPr>
          <a:lstStyle/>
          <a:p>
            <a:pPr algn="ctr"/>
            <a:r>
              <a:rPr lang="en-US" sz="5400" b="1" cap="none" spc="50">
                <a:ln w="0"/>
                <a:solidFill>
                  <a:schemeClr val="bg2"/>
                </a:solidFill>
                <a:effectLst>
                  <a:innerShdw blurRad="63500" dist="50800" dir="13500000">
                    <a:srgbClr val="000000">
                      <a:alpha val="50000"/>
                    </a:srgbClr>
                  </a:innerShdw>
                </a:effectLst>
              </a:rPr>
              <a:t>SOD</a:t>
            </a:r>
          </a:p>
        </p:txBody>
      </p:sp>
      <p:sp>
        <p:nvSpPr>
          <p:cNvPr id="24" name="Rectangle 23">
            <a:extLst>
              <a:ext uri="{FF2B5EF4-FFF2-40B4-BE49-F238E27FC236}">
                <a16:creationId xmlns:a16="http://schemas.microsoft.com/office/drawing/2014/main" id="{758738B7-4518-4C91-BA1F-A36A11FF5446}"/>
              </a:ext>
            </a:extLst>
          </p:cNvPr>
          <p:cNvSpPr/>
          <p:nvPr/>
        </p:nvSpPr>
        <p:spPr>
          <a:xfrm rot="20619619">
            <a:off x="6171659" y="3948608"/>
            <a:ext cx="3270447" cy="923330"/>
          </a:xfrm>
          <a:prstGeom prst="rect">
            <a:avLst/>
          </a:prstGeom>
          <a:noFill/>
        </p:spPr>
        <p:txBody>
          <a:bodyPr wrap="none" lIns="91440" tIns="45720" rIns="91440" bIns="45720">
            <a:spAutoFit/>
          </a:bodyPr>
          <a:lstStyle/>
          <a:p>
            <a:pPr algn="ctr"/>
            <a:r>
              <a:rPr lang="en-US" sz="5400" b="1" spc="50">
                <a:ln w="0"/>
                <a:solidFill>
                  <a:schemeClr val="bg2"/>
                </a:solidFill>
                <a:effectLst>
                  <a:innerShdw blurRad="63500" dist="50800" dir="13500000">
                    <a:srgbClr val="000000">
                      <a:alpha val="50000"/>
                    </a:srgbClr>
                  </a:innerShdw>
                </a:effectLst>
              </a:rPr>
              <a:t>Catalase</a:t>
            </a:r>
            <a:endParaRPr lang="en-US" sz="5400" b="1" cap="none" spc="50">
              <a:ln w="0"/>
              <a:solidFill>
                <a:schemeClr val="bg2"/>
              </a:solidFill>
              <a:effectLst>
                <a:innerShdw blurRad="63500" dist="50800" dir="13500000">
                  <a:srgbClr val="000000">
                    <a:alpha val="50000"/>
                  </a:srgbClr>
                </a:innerShdw>
              </a:effectLst>
            </a:endParaRPr>
          </a:p>
        </p:txBody>
      </p:sp>
      <p:sp>
        <p:nvSpPr>
          <p:cNvPr id="30" name="Rectangle 29">
            <a:extLst>
              <a:ext uri="{FF2B5EF4-FFF2-40B4-BE49-F238E27FC236}">
                <a16:creationId xmlns:a16="http://schemas.microsoft.com/office/drawing/2014/main" id="{C39EC831-32C5-4A0C-B80F-C1C1656746D5}"/>
              </a:ext>
            </a:extLst>
          </p:cNvPr>
          <p:cNvSpPr/>
          <p:nvPr/>
        </p:nvSpPr>
        <p:spPr>
          <a:xfrm rot="407872">
            <a:off x="5216235" y="2829861"/>
            <a:ext cx="3741475" cy="707886"/>
          </a:xfrm>
          <a:prstGeom prst="rect">
            <a:avLst/>
          </a:prstGeom>
          <a:noFill/>
        </p:spPr>
        <p:txBody>
          <a:bodyPr wrap="square" lIns="91440" tIns="45720" rIns="91440" bIns="45720">
            <a:spAutoFit/>
          </a:bodyPr>
          <a:lstStyle/>
          <a:p>
            <a:pPr algn="ctr"/>
            <a:r>
              <a:rPr lang="en-US" sz="2000" b="1" cap="none" spc="50">
                <a:ln w="0"/>
                <a:solidFill>
                  <a:schemeClr val="bg2"/>
                </a:solidFill>
                <a:effectLst>
                  <a:innerShdw blurRad="63500" dist="50800" dir="13500000">
                    <a:srgbClr val="000000">
                      <a:alpha val="50000"/>
                    </a:srgbClr>
                  </a:innerShdw>
                </a:effectLst>
              </a:rPr>
              <a:t>Glutathione/ Glutathione Peroxidase System</a:t>
            </a:r>
          </a:p>
        </p:txBody>
      </p:sp>
      <p:cxnSp>
        <p:nvCxnSpPr>
          <p:cNvPr id="26" name="Straight Connector 25">
            <a:extLst>
              <a:ext uri="{FF2B5EF4-FFF2-40B4-BE49-F238E27FC236}">
                <a16:creationId xmlns:a16="http://schemas.microsoft.com/office/drawing/2014/main" id="{1705F848-A8F9-1344-8804-713C029BF9C2}"/>
              </a:ext>
            </a:extLst>
          </p:cNvPr>
          <p:cNvCxnSpPr>
            <a:cxnSpLocks/>
          </p:cNvCxnSpPr>
          <p:nvPr/>
        </p:nvCxnSpPr>
        <p:spPr>
          <a:xfrm>
            <a:off x="474877" y="725214"/>
            <a:ext cx="7082061"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04959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3A000-03CD-4FAD-95A4-FD43EE39E51E}"/>
              </a:ext>
            </a:extLst>
          </p:cNvPr>
          <p:cNvSpPr>
            <a:spLocks noGrp="1"/>
          </p:cNvSpPr>
          <p:nvPr>
            <p:ph type="title"/>
          </p:nvPr>
        </p:nvSpPr>
        <p:spPr>
          <a:xfrm>
            <a:off x="508418" y="193234"/>
            <a:ext cx="10491952" cy="849858"/>
          </a:xfrm>
        </p:spPr>
        <p:txBody>
          <a:bodyPr/>
          <a:lstStyle/>
          <a:p>
            <a:r>
              <a:rPr lang="en-US"/>
              <a:t>Redox Balance</a:t>
            </a:r>
          </a:p>
        </p:txBody>
      </p:sp>
      <p:pic>
        <p:nvPicPr>
          <p:cNvPr id="4" name="Picture 3">
            <a:extLst>
              <a:ext uri="{FF2B5EF4-FFF2-40B4-BE49-F238E27FC236}">
                <a16:creationId xmlns:a16="http://schemas.microsoft.com/office/drawing/2014/main" id="{5E7CAFE5-6576-4A87-8BC3-4001EE07038B}"/>
              </a:ext>
            </a:extLst>
          </p:cNvPr>
          <p:cNvPicPr>
            <a:picLocks noChangeAspect="1"/>
          </p:cNvPicPr>
          <p:nvPr/>
        </p:nvPicPr>
        <p:blipFill>
          <a:blip r:embed="rId2"/>
          <a:stretch>
            <a:fillRect/>
          </a:stretch>
        </p:blipFill>
        <p:spPr>
          <a:xfrm>
            <a:off x="508418" y="1387931"/>
            <a:ext cx="4944643" cy="4817355"/>
          </a:xfrm>
          <a:prstGeom prst="rect">
            <a:avLst/>
          </a:prstGeom>
        </p:spPr>
      </p:pic>
      <p:sp>
        <p:nvSpPr>
          <p:cNvPr id="6" name="Rectangle 5">
            <a:extLst>
              <a:ext uri="{FF2B5EF4-FFF2-40B4-BE49-F238E27FC236}">
                <a16:creationId xmlns:a16="http://schemas.microsoft.com/office/drawing/2014/main" id="{6E76C767-1DCF-4AF8-AC5D-A8454D51DD30}"/>
              </a:ext>
            </a:extLst>
          </p:cNvPr>
          <p:cNvSpPr/>
          <p:nvPr/>
        </p:nvSpPr>
        <p:spPr>
          <a:xfrm>
            <a:off x="8685047" y="244215"/>
            <a:ext cx="1665863" cy="785810"/>
          </a:xfrm>
          <a:prstGeom prst="rect">
            <a:avLst/>
          </a:prstGeom>
          <a:ln w="28575"/>
        </p:spPr>
        <p:style>
          <a:lnRef idx="2">
            <a:schemeClr val="dk1"/>
          </a:lnRef>
          <a:fillRef idx="1">
            <a:schemeClr val="lt1"/>
          </a:fillRef>
          <a:effectRef idx="0">
            <a:schemeClr val="dk1"/>
          </a:effectRef>
          <a:fontRef idx="minor">
            <a:schemeClr val="dk1"/>
          </a:fontRef>
        </p:style>
        <p:txBody>
          <a:bodyPr rtlCol="0" anchor="ctr"/>
          <a:lstStyle/>
          <a:p>
            <a:pPr algn="ctr"/>
            <a:r>
              <a:rPr lang="en-US" b="1"/>
              <a:t>SSE #137</a:t>
            </a:r>
          </a:p>
        </p:txBody>
      </p:sp>
      <p:sp>
        <p:nvSpPr>
          <p:cNvPr id="8" name="TextBox 7">
            <a:extLst>
              <a:ext uri="{FF2B5EF4-FFF2-40B4-BE49-F238E27FC236}">
                <a16:creationId xmlns:a16="http://schemas.microsoft.com/office/drawing/2014/main" id="{87A10BA4-A626-4644-9818-A73064EED115}"/>
              </a:ext>
            </a:extLst>
          </p:cNvPr>
          <p:cNvSpPr txBox="1"/>
          <p:nvPr/>
        </p:nvSpPr>
        <p:spPr>
          <a:xfrm>
            <a:off x="5568405" y="1928094"/>
            <a:ext cx="6414737" cy="3970318"/>
          </a:xfrm>
          <a:prstGeom prst="rect">
            <a:avLst/>
          </a:prstGeom>
          <a:noFill/>
        </p:spPr>
        <p:txBody>
          <a:bodyPr wrap="square" rtlCol="0">
            <a:spAutoFit/>
          </a:bodyPr>
          <a:lstStyle/>
          <a:p>
            <a:pPr marL="285750" indent="-285750">
              <a:buFont typeface="Arial" panose="020B0604020202020204" pitchFamily="34" charset="0"/>
              <a:buChar char="•"/>
            </a:pPr>
            <a:r>
              <a:rPr lang="en-US"/>
              <a:t>Exercise can alter </a:t>
            </a:r>
            <a:r>
              <a:rPr lang="en-US" b="1"/>
              <a:t>“</a:t>
            </a:r>
            <a:r>
              <a:rPr lang="en-US" b="1" u="sng"/>
              <a:t>redox balance</a:t>
            </a:r>
            <a:r>
              <a:rPr lang="en-US" b="1"/>
              <a:t>” </a:t>
            </a:r>
            <a:r>
              <a:rPr lang="en-US"/>
              <a:t>and result in oxidative stress </a:t>
            </a:r>
          </a:p>
          <a:p>
            <a:pPr marL="742950" lvl="1" indent="-285750">
              <a:buFont typeface="Arial" panose="020B0604020202020204" pitchFamily="34" charset="0"/>
              <a:buChar char="•"/>
            </a:pPr>
            <a:r>
              <a:rPr lang="en-US" i="1"/>
              <a:t>Imbalance between radical production and muscle antioxidants </a:t>
            </a:r>
          </a:p>
          <a:p>
            <a:pPr marL="742950" lvl="1" indent="-285750">
              <a:buFont typeface="Arial" panose="020B0604020202020204" pitchFamily="34" charset="0"/>
              <a:buChar char="•"/>
            </a:pPr>
            <a:r>
              <a:rPr lang="en-US"/>
              <a:t>Muscle cells contain endogenous antioxidants to scavenge radicals</a:t>
            </a:r>
          </a:p>
          <a:p>
            <a:pPr lvl="1"/>
            <a:r>
              <a:rPr lang="en-US"/>
              <a:t> </a:t>
            </a:r>
            <a:endParaRPr lang="en-US" i="1"/>
          </a:p>
          <a:p>
            <a:pPr marL="285750" indent="-285750">
              <a:buFont typeface="Arial" panose="020B0604020202020204" pitchFamily="34" charset="0"/>
              <a:buChar char="•"/>
            </a:pPr>
            <a:r>
              <a:rPr lang="en-US" i="1"/>
              <a:t>Regular bouts of endurance exercise result in increased endogenous antioxidant enzymes </a:t>
            </a:r>
            <a:r>
              <a:rPr lang="en-US"/>
              <a:t>in trained skeletal muscles </a:t>
            </a:r>
          </a:p>
          <a:p>
            <a:pPr marL="742950" lvl="1" indent="-285750">
              <a:buFont typeface="Arial" panose="020B0604020202020204" pitchFamily="34" charset="0"/>
              <a:buChar char="•"/>
            </a:pPr>
            <a:r>
              <a:rPr lang="en-US"/>
              <a:t>Improved ability to protect against exercise-induced oxidative stress in skeletal muscles</a:t>
            </a:r>
          </a:p>
          <a:p>
            <a:pPr marL="742950" lvl="1" indent="-285750">
              <a:buFont typeface="Arial" panose="020B0604020202020204" pitchFamily="34" charset="0"/>
              <a:buChar char="•"/>
            </a:pPr>
            <a:r>
              <a:rPr lang="en-US"/>
              <a:t>Highly trained endurance athletes have well-adapted endogenous buffer systems</a:t>
            </a:r>
          </a:p>
        </p:txBody>
      </p:sp>
      <p:sp>
        <p:nvSpPr>
          <p:cNvPr id="11" name="Rectangle 10">
            <a:extLst>
              <a:ext uri="{FF2B5EF4-FFF2-40B4-BE49-F238E27FC236}">
                <a16:creationId xmlns:a16="http://schemas.microsoft.com/office/drawing/2014/main" id="{814E996C-5A1C-4343-9B4E-93CEFC62BB1B}"/>
              </a:ext>
            </a:extLst>
          </p:cNvPr>
          <p:cNvSpPr/>
          <p:nvPr/>
        </p:nvSpPr>
        <p:spPr>
          <a:xfrm>
            <a:off x="6104766" y="6603004"/>
            <a:ext cx="6096000" cy="253916"/>
          </a:xfrm>
          <a:prstGeom prst="rect">
            <a:avLst/>
          </a:prstGeom>
        </p:spPr>
        <p:txBody>
          <a:bodyPr anchor="t">
            <a:spAutoFit/>
          </a:bodyPr>
          <a:lstStyle/>
          <a:p>
            <a:pPr algn="r"/>
            <a:r>
              <a:rPr lang="fr-FR" sz="1050">
                <a:solidFill>
                  <a:schemeClr val="bg1"/>
                </a:solidFill>
              </a:rPr>
              <a:t>Powers and </a:t>
            </a:r>
            <a:r>
              <a:rPr lang="fr-FR" sz="1050" err="1">
                <a:solidFill>
                  <a:schemeClr val="bg1"/>
                </a:solidFill>
              </a:rPr>
              <a:t>Sollanek</a:t>
            </a:r>
            <a:r>
              <a:rPr lang="fr-FR" sz="1050">
                <a:solidFill>
                  <a:schemeClr val="bg1"/>
                </a:solidFill>
              </a:rPr>
              <a:t>. </a:t>
            </a:r>
            <a:r>
              <a:rPr lang="fr-FR" sz="1050" i="1">
                <a:solidFill>
                  <a:schemeClr val="bg1"/>
                </a:solidFill>
              </a:rPr>
              <a:t>Sports Science Exchange. </a:t>
            </a:r>
            <a:r>
              <a:rPr lang="fr-FR" sz="1050">
                <a:solidFill>
                  <a:schemeClr val="bg1"/>
                </a:solidFill>
              </a:rPr>
              <a:t>2014;27(137):1-4</a:t>
            </a:r>
            <a:endParaRPr lang="en-US" sz="1050">
              <a:solidFill>
                <a:schemeClr val="bg1"/>
              </a:solidFill>
            </a:endParaRPr>
          </a:p>
        </p:txBody>
      </p:sp>
      <p:pic>
        <p:nvPicPr>
          <p:cNvPr id="5" name="Picture 2">
            <a:extLst>
              <a:ext uri="{FF2B5EF4-FFF2-40B4-BE49-F238E27FC236}">
                <a16:creationId xmlns:a16="http://schemas.microsoft.com/office/drawing/2014/main" id="{D9E6BC6B-7C0A-4238-825B-21BB965B735E}"/>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0255431" y="3509"/>
            <a:ext cx="1894458" cy="1234906"/>
          </a:xfrm>
          <a:prstGeom prst="rect">
            <a:avLst/>
          </a:prstGeom>
          <a:noFill/>
          <a:extLst>
            <a:ext uri="{909E8E84-426E-40DD-AFC4-6F175D3DCCD1}">
              <a14:hiddenFill xmlns:a14="http://schemas.microsoft.com/office/drawing/2010/main">
                <a:solidFill>
                  <a:srgbClr val="FFFFFF"/>
                </a:solidFill>
              </a14:hiddenFill>
            </a:ext>
          </a:extLst>
        </p:spPr>
      </p:pic>
      <p:cxnSp>
        <p:nvCxnSpPr>
          <p:cNvPr id="9" name="Straight Connector 8">
            <a:extLst>
              <a:ext uri="{FF2B5EF4-FFF2-40B4-BE49-F238E27FC236}">
                <a16:creationId xmlns:a16="http://schemas.microsoft.com/office/drawing/2014/main" id="{17536A5A-C60A-6F4E-B211-609CC29F8C11}"/>
              </a:ext>
            </a:extLst>
          </p:cNvPr>
          <p:cNvCxnSpPr>
            <a:cxnSpLocks/>
          </p:cNvCxnSpPr>
          <p:nvPr/>
        </p:nvCxnSpPr>
        <p:spPr>
          <a:xfrm>
            <a:off x="573870" y="735725"/>
            <a:ext cx="3430571"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98631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57C38-6485-4181-BCD8-4160163487D7}"/>
              </a:ext>
            </a:extLst>
          </p:cNvPr>
          <p:cNvSpPr>
            <a:spLocks noGrp="1"/>
          </p:cNvSpPr>
          <p:nvPr>
            <p:ph type="title"/>
          </p:nvPr>
        </p:nvSpPr>
        <p:spPr/>
        <p:txBody>
          <a:bodyPr/>
          <a:lstStyle/>
          <a:p>
            <a:r>
              <a:rPr lang="en-US"/>
              <a:t>Oxidative Stress Mechanisms</a:t>
            </a:r>
          </a:p>
        </p:txBody>
      </p:sp>
      <p:sp>
        <p:nvSpPr>
          <p:cNvPr id="3" name="Text Placeholder 2">
            <a:extLst>
              <a:ext uri="{FF2B5EF4-FFF2-40B4-BE49-F238E27FC236}">
                <a16:creationId xmlns:a16="http://schemas.microsoft.com/office/drawing/2014/main" id="{194ACBDB-51E4-488E-B2CA-944FAAADCFB3}"/>
              </a:ext>
            </a:extLst>
          </p:cNvPr>
          <p:cNvSpPr>
            <a:spLocks noGrp="1"/>
          </p:cNvSpPr>
          <p:nvPr>
            <p:ph type="body" sz="quarter" idx="10"/>
          </p:nvPr>
        </p:nvSpPr>
        <p:spPr/>
        <p:txBody>
          <a:bodyPr vert="horz" lIns="91440" tIns="45720" rIns="91440" bIns="45720" rtlCol="0" anchor="t">
            <a:noAutofit/>
          </a:bodyPr>
          <a:lstStyle/>
          <a:p>
            <a:pPr marL="342900" indent="-342900">
              <a:buFont typeface="Arial" panose="020B0604020202020204" pitchFamily="34" charset="0"/>
              <a:buChar char="•"/>
            </a:pPr>
            <a:r>
              <a:rPr lang="en-US"/>
              <a:t>Elevated oxidants disrupt potassium regulation</a:t>
            </a:r>
          </a:p>
          <a:p>
            <a:pPr marL="1028700" lvl="1" indent="-342900">
              <a:buFont typeface="Arial" panose="020B0604020202020204" pitchFamily="34" charset="0"/>
              <a:buChar char="•"/>
            </a:pPr>
            <a:r>
              <a:rPr lang="en-US"/>
              <a:t>↓ Skeletal muscle Na+/K+ pump  </a:t>
            </a:r>
          </a:p>
          <a:p>
            <a:pPr marL="1028700" lvl="1" indent="-342900">
              <a:buFont typeface="Arial" panose="020B0604020202020204" pitchFamily="34" charset="0"/>
              <a:buChar char="•"/>
            </a:pPr>
            <a:r>
              <a:rPr lang="en-US"/>
              <a:t>↑ K+ concentration</a:t>
            </a:r>
          </a:p>
          <a:p>
            <a:pPr marL="342900" indent="-342900">
              <a:buFont typeface="Arial" panose="020B0604020202020204" pitchFamily="34" charset="0"/>
              <a:buChar char="•"/>
            </a:pPr>
            <a:r>
              <a:rPr lang="en-US"/>
              <a:t>Exercise associated oxidants: </a:t>
            </a:r>
          </a:p>
          <a:p>
            <a:pPr marL="1028700" lvl="1" indent="-342900">
              <a:buFont typeface="Arial" panose="020B0604020202020204" pitchFamily="34" charset="0"/>
              <a:buChar char="•"/>
            </a:pPr>
            <a:r>
              <a:rPr lang="en-US"/>
              <a:t>Limit the bioavailability of circulating NO </a:t>
            </a:r>
          </a:p>
          <a:p>
            <a:pPr marL="1028700" lvl="1" indent="-342900">
              <a:buFont typeface="Arial" panose="020B0604020202020204" pitchFamily="34" charset="0"/>
              <a:buChar char="•"/>
            </a:pPr>
            <a:r>
              <a:rPr lang="en-US"/>
              <a:t>Restrict blood flow</a:t>
            </a:r>
          </a:p>
          <a:p>
            <a:pPr marL="1028700" lvl="1" indent="-342900">
              <a:buFont typeface="Arial" panose="020B0604020202020204" pitchFamily="34" charset="0"/>
              <a:buChar char="•"/>
            </a:pPr>
            <a:r>
              <a:rPr lang="en-US">
                <a:latin typeface="Century Gothic"/>
              </a:rPr>
              <a:t>Depress changes in hematological indices </a:t>
            </a:r>
            <a:endParaRPr lang="en-US"/>
          </a:p>
          <a:p>
            <a:pPr marL="342900" indent="-342900">
              <a:buFont typeface="Arial" panose="020B0604020202020204" pitchFamily="34" charset="0"/>
              <a:buChar char="•"/>
            </a:pPr>
            <a:r>
              <a:rPr lang="en-US"/>
              <a:t>Oxidative stress:</a:t>
            </a:r>
          </a:p>
          <a:p>
            <a:pPr marL="1028700" lvl="1" indent="-342900">
              <a:buFont typeface="Arial" panose="020B0604020202020204" pitchFamily="34" charset="0"/>
              <a:buChar char="•"/>
            </a:pPr>
            <a:r>
              <a:rPr lang="en-US"/>
              <a:t>Lessen endurance exercise </a:t>
            </a:r>
          </a:p>
          <a:p>
            <a:pPr marL="1485900" lvl="2" indent="-342900">
              <a:buFont typeface="Arial" panose="020B0604020202020204" pitchFamily="34" charset="0"/>
              <a:buChar char="•"/>
            </a:pPr>
            <a:r>
              <a:rPr lang="en-US"/>
              <a:t>K+ regulation and perfusion</a:t>
            </a:r>
          </a:p>
          <a:p>
            <a:pPr marL="342900" indent="-342900">
              <a:buFont typeface="Arial" panose="020B0604020202020204" pitchFamily="34" charset="0"/>
              <a:buChar char="•"/>
            </a:pPr>
            <a:r>
              <a:rPr lang="en-US"/>
              <a:t>Elevated oxidants:</a:t>
            </a:r>
          </a:p>
          <a:p>
            <a:pPr marL="1028700" lvl="1" indent="-342900">
              <a:buFont typeface="Arial" panose="020B0604020202020204" pitchFamily="34" charset="0"/>
              <a:buChar char="•"/>
            </a:pPr>
            <a:r>
              <a:rPr lang="en-US"/>
              <a:t>↓ fat oxidation &amp; circulating glucose while ↑ lactate </a:t>
            </a:r>
          </a:p>
        </p:txBody>
      </p:sp>
      <p:sp>
        <p:nvSpPr>
          <p:cNvPr id="6" name="TextBox 5">
            <a:extLst>
              <a:ext uri="{FF2B5EF4-FFF2-40B4-BE49-F238E27FC236}">
                <a16:creationId xmlns:a16="http://schemas.microsoft.com/office/drawing/2014/main" id="{C2D1213B-C6F4-4E76-979E-223686937AAE}"/>
              </a:ext>
            </a:extLst>
          </p:cNvPr>
          <p:cNvSpPr txBox="1"/>
          <p:nvPr/>
        </p:nvSpPr>
        <p:spPr>
          <a:xfrm>
            <a:off x="4851114" y="6599556"/>
            <a:ext cx="7340681" cy="253916"/>
          </a:xfrm>
          <a:prstGeom prst="rect">
            <a:avLst/>
          </a:prstGeom>
          <a:noFill/>
        </p:spPr>
        <p:txBody>
          <a:bodyPr wrap="square" rtlCol="0" anchor="t">
            <a:spAutoFit/>
          </a:bodyPr>
          <a:lstStyle/>
          <a:p>
            <a:pPr algn="r"/>
            <a:r>
              <a:rPr lang="en-US" sz="1050">
                <a:solidFill>
                  <a:srgbClr val="FFFFFF"/>
                </a:solidFill>
              </a:rPr>
              <a:t>Reid M. </a:t>
            </a:r>
            <a:r>
              <a:rPr lang="en-US" sz="1050" i="1">
                <a:solidFill>
                  <a:srgbClr val="FFFFFF"/>
                </a:solidFill>
              </a:rPr>
              <a:t>J Physiol</a:t>
            </a:r>
            <a:r>
              <a:rPr lang="en-US" sz="1050">
                <a:solidFill>
                  <a:srgbClr val="FFFFFF"/>
                </a:solidFill>
              </a:rPr>
              <a:t>. 2016;594:5125-5133</a:t>
            </a:r>
          </a:p>
        </p:txBody>
      </p:sp>
      <p:cxnSp>
        <p:nvCxnSpPr>
          <p:cNvPr id="5" name="Straight Connector 4">
            <a:extLst>
              <a:ext uri="{FF2B5EF4-FFF2-40B4-BE49-F238E27FC236}">
                <a16:creationId xmlns:a16="http://schemas.microsoft.com/office/drawing/2014/main" id="{ADD751EF-3D0F-E246-BFA1-766633BFFFC9}"/>
              </a:ext>
            </a:extLst>
          </p:cNvPr>
          <p:cNvCxnSpPr>
            <a:cxnSpLocks/>
          </p:cNvCxnSpPr>
          <p:nvPr/>
        </p:nvCxnSpPr>
        <p:spPr>
          <a:xfrm>
            <a:off x="861848" y="1114097"/>
            <a:ext cx="6484883"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3471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52DBED-71F8-43EA-9504-B34FCCB8059C}"/>
              </a:ext>
            </a:extLst>
          </p:cNvPr>
          <p:cNvSpPr>
            <a:spLocks noGrp="1"/>
          </p:cNvSpPr>
          <p:nvPr>
            <p:ph type="title"/>
          </p:nvPr>
        </p:nvSpPr>
        <p:spPr/>
        <p:txBody>
          <a:bodyPr/>
          <a:lstStyle/>
          <a:p>
            <a:r>
              <a:rPr lang="en-US"/>
              <a:t>Antioxidant Mechanisms </a:t>
            </a:r>
          </a:p>
        </p:txBody>
      </p:sp>
      <p:sp>
        <p:nvSpPr>
          <p:cNvPr id="3" name="Text Placeholder 2">
            <a:extLst>
              <a:ext uri="{FF2B5EF4-FFF2-40B4-BE49-F238E27FC236}">
                <a16:creationId xmlns:a16="http://schemas.microsoft.com/office/drawing/2014/main" id="{315B5D75-60D5-47D5-B8F5-7A5306DC954B}"/>
              </a:ext>
            </a:extLst>
          </p:cNvPr>
          <p:cNvSpPr>
            <a:spLocks noGrp="1"/>
          </p:cNvSpPr>
          <p:nvPr>
            <p:ph type="body" sz="quarter" idx="10"/>
          </p:nvPr>
        </p:nvSpPr>
        <p:spPr>
          <a:xfrm>
            <a:off x="861847" y="1478583"/>
            <a:ext cx="10508569" cy="4997168"/>
          </a:xfrm>
        </p:spPr>
        <p:txBody>
          <a:bodyPr/>
          <a:lstStyle/>
          <a:p>
            <a:r>
              <a:rPr lang="en-US" i="1"/>
              <a:t>Enzymatic and nonenzymatic antioxidants prevent oxidation initiated by ROS by:</a:t>
            </a:r>
          </a:p>
          <a:p>
            <a:pPr marL="342900" indent="-342900">
              <a:buFont typeface="Arial" panose="020B0604020202020204" pitchFamily="34" charset="0"/>
              <a:buChar char="•"/>
            </a:pPr>
            <a:r>
              <a:rPr lang="en-US"/>
              <a:t>Preventing ROS formation</a:t>
            </a:r>
          </a:p>
          <a:p>
            <a:pPr marL="342900" indent="-342900">
              <a:buFont typeface="Arial" panose="020B0604020202020204" pitchFamily="34" charset="0"/>
              <a:buChar char="•"/>
            </a:pPr>
            <a:r>
              <a:rPr lang="en-US"/>
              <a:t>Scavenging reactive metabolites and converting them to less reactive molecules </a:t>
            </a:r>
          </a:p>
          <a:p>
            <a:pPr marL="342900" indent="-342900">
              <a:buFont typeface="Arial" panose="020B0604020202020204" pitchFamily="34" charset="0"/>
              <a:buChar char="•"/>
            </a:pPr>
            <a:r>
              <a:rPr lang="en-US"/>
              <a:t>Binding transition metal ion catalysts and preventing initiation of free radical reactions </a:t>
            </a:r>
          </a:p>
          <a:p>
            <a:pPr marL="1028700" lvl="1" indent="-342900">
              <a:buFont typeface="Arial" panose="020B0604020202020204" pitchFamily="34" charset="0"/>
              <a:buChar char="•"/>
            </a:pPr>
            <a:r>
              <a:rPr lang="en-US"/>
              <a:t>E.g. copper to iron</a:t>
            </a:r>
          </a:p>
          <a:p>
            <a:pPr marL="342900" indent="-342900">
              <a:buFont typeface="Arial" panose="020B0604020202020204" pitchFamily="34" charset="0"/>
              <a:buChar char="•"/>
            </a:pPr>
            <a:r>
              <a:rPr lang="en-US"/>
              <a:t>Preventing continued hydrogen abstraction from fatty acid chains</a:t>
            </a:r>
          </a:p>
          <a:p>
            <a:pPr marL="342900" indent="-342900">
              <a:buFont typeface="Arial" panose="020B0604020202020204" pitchFamily="34" charset="0"/>
              <a:buChar char="•"/>
            </a:pPr>
            <a:r>
              <a:rPr lang="en-US"/>
              <a:t>Providing a favorable environment </a:t>
            </a:r>
          </a:p>
          <a:p>
            <a:pPr marL="1028700" lvl="1" indent="-342900">
              <a:buFont typeface="Arial" panose="020B0604020202020204" pitchFamily="34" charset="0"/>
              <a:buChar char="•"/>
            </a:pPr>
            <a:r>
              <a:rPr lang="en-US"/>
              <a:t>Effective functioning of other antioxidants </a:t>
            </a:r>
          </a:p>
          <a:p>
            <a:pPr marL="1028700" lvl="1" indent="-342900">
              <a:buFont typeface="Arial" panose="020B0604020202020204" pitchFamily="34" charset="0"/>
              <a:buChar char="•"/>
            </a:pPr>
            <a:r>
              <a:rPr lang="en-US"/>
              <a:t>Regenerating nonenzymatic antioxidant molecules </a:t>
            </a:r>
          </a:p>
        </p:txBody>
      </p:sp>
      <p:sp>
        <p:nvSpPr>
          <p:cNvPr id="5" name="Rectangle 4">
            <a:extLst>
              <a:ext uri="{FF2B5EF4-FFF2-40B4-BE49-F238E27FC236}">
                <a16:creationId xmlns:a16="http://schemas.microsoft.com/office/drawing/2014/main" id="{F7F61A21-449A-4A75-8F16-D86463F72174}"/>
              </a:ext>
            </a:extLst>
          </p:cNvPr>
          <p:cNvSpPr/>
          <p:nvPr/>
        </p:nvSpPr>
        <p:spPr>
          <a:xfrm>
            <a:off x="1468008" y="5998721"/>
            <a:ext cx="9255984" cy="369332"/>
          </a:xfrm>
          <a:prstGeom prst="rect">
            <a:avLst/>
          </a:prstGeom>
        </p:spPr>
        <p:txBody>
          <a:bodyPr wrap="square">
            <a:spAutoFit/>
          </a:bodyPr>
          <a:lstStyle/>
          <a:p>
            <a:r>
              <a:rPr lang="en-US" b="1"/>
              <a:t>REMEMBER: *Exercise TRAINING INCREASES the levels of antioxidant enzymes</a:t>
            </a:r>
          </a:p>
        </p:txBody>
      </p:sp>
      <p:sp>
        <p:nvSpPr>
          <p:cNvPr id="7" name="TextBox 6">
            <a:extLst>
              <a:ext uri="{FF2B5EF4-FFF2-40B4-BE49-F238E27FC236}">
                <a16:creationId xmlns:a16="http://schemas.microsoft.com/office/drawing/2014/main" id="{8F052CC5-9A4B-41E7-8294-FF2806BCE99B}"/>
              </a:ext>
            </a:extLst>
          </p:cNvPr>
          <p:cNvSpPr txBox="1"/>
          <p:nvPr/>
        </p:nvSpPr>
        <p:spPr>
          <a:xfrm>
            <a:off x="6755397" y="6551456"/>
            <a:ext cx="5489682" cy="253916"/>
          </a:xfrm>
          <a:prstGeom prst="rect">
            <a:avLst/>
          </a:prstGeom>
          <a:noFill/>
        </p:spPr>
        <p:txBody>
          <a:bodyPr wrap="square" rtlCol="0" anchor="t">
            <a:spAutoFit/>
          </a:bodyPr>
          <a:lstStyle/>
          <a:p>
            <a:pPr algn="r"/>
            <a:r>
              <a:rPr lang="en-US" sz="1050" err="1">
                <a:solidFill>
                  <a:srgbClr val="FFFFFF"/>
                </a:solidFill>
              </a:rPr>
              <a:t>Jeukendrup</a:t>
            </a:r>
            <a:r>
              <a:rPr lang="en-US" sz="1050">
                <a:solidFill>
                  <a:srgbClr val="FFFFFF"/>
                </a:solidFill>
              </a:rPr>
              <a:t> &amp; Gleeson. Champaign, IL. </a:t>
            </a:r>
            <a:r>
              <a:rPr lang="en-US" sz="1050" i="1">
                <a:solidFill>
                  <a:srgbClr val="FFFFFF"/>
                </a:solidFill>
              </a:rPr>
              <a:t>Human Kinetics</a:t>
            </a:r>
            <a:r>
              <a:rPr lang="en-US" sz="1050">
                <a:solidFill>
                  <a:srgbClr val="FFFFFF"/>
                </a:solidFill>
              </a:rPr>
              <a:t>. 2004 </a:t>
            </a:r>
          </a:p>
        </p:txBody>
      </p:sp>
      <p:cxnSp>
        <p:nvCxnSpPr>
          <p:cNvPr id="6" name="Straight Connector 5">
            <a:extLst>
              <a:ext uri="{FF2B5EF4-FFF2-40B4-BE49-F238E27FC236}">
                <a16:creationId xmlns:a16="http://schemas.microsoft.com/office/drawing/2014/main" id="{A6F5F519-FF30-8C43-9AE6-36DB7DCE99EF}"/>
              </a:ext>
            </a:extLst>
          </p:cNvPr>
          <p:cNvCxnSpPr>
            <a:cxnSpLocks/>
          </p:cNvCxnSpPr>
          <p:nvPr/>
        </p:nvCxnSpPr>
        <p:spPr>
          <a:xfrm>
            <a:off x="861848" y="1114097"/>
            <a:ext cx="5538952"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3385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7FA61-05F8-4145-B3C9-42C326929988}"/>
              </a:ext>
            </a:extLst>
          </p:cNvPr>
          <p:cNvSpPr>
            <a:spLocks noGrp="1"/>
          </p:cNvSpPr>
          <p:nvPr>
            <p:ph type="title"/>
          </p:nvPr>
        </p:nvSpPr>
        <p:spPr/>
        <p:txBody>
          <a:bodyPr/>
          <a:lstStyle/>
          <a:p>
            <a:r>
              <a:rPr lang="en-US"/>
              <a:t>ROS Does Contribute to Fatigue </a:t>
            </a:r>
          </a:p>
        </p:txBody>
      </p:sp>
      <p:sp>
        <p:nvSpPr>
          <p:cNvPr id="5" name="Text Placeholder 4">
            <a:extLst>
              <a:ext uri="{FF2B5EF4-FFF2-40B4-BE49-F238E27FC236}">
                <a16:creationId xmlns:a16="http://schemas.microsoft.com/office/drawing/2014/main" id="{DCE3452A-DA7B-4746-9730-AE3AC9A418F8}"/>
              </a:ext>
            </a:extLst>
          </p:cNvPr>
          <p:cNvSpPr>
            <a:spLocks noGrp="1"/>
          </p:cNvSpPr>
          <p:nvPr>
            <p:ph type="body" sz="quarter" idx="10"/>
          </p:nvPr>
        </p:nvSpPr>
        <p:spPr>
          <a:xfrm>
            <a:off x="861848" y="1637560"/>
            <a:ext cx="9764271" cy="1815882"/>
          </a:xfrm>
          <a:prstGeom prst="rect">
            <a:avLst/>
          </a:prstGeom>
        </p:spPr>
        <p:txBody>
          <a:bodyPr wrap="square">
            <a:spAutoFit/>
          </a:bodyPr>
          <a:lstStyle/>
          <a:p>
            <a:pPr algn="ctr">
              <a:lnSpc>
                <a:spcPct val="100000"/>
              </a:lnSpc>
            </a:pPr>
            <a:r>
              <a:rPr lang="en-US" sz="2800" i="1"/>
              <a:t>Despite these protective mechanisms high rates of ROS production can exceed the antioxidant capacity of myofibers, promoting oxidative stress and depressing the force of muscle contraction</a:t>
            </a:r>
          </a:p>
        </p:txBody>
      </p:sp>
      <p:sp>
        <p:nvSpPr>
          <p:cNvPr id="6" name="Rectangle 5">
            <a:extLst>
              <a:ext uri="{FF2B5EF4-FFF2-40B4-BE49-F238E27FC236}">
                <a16:creationId xmlns:a16="http://schemas.microsoft.com/office/drawing/2014/main" id="{85B53604-1F52-46E8-B317-2FFDF9AF3E82}"/>
              </a:ext>
            </a:extLst>
          </p:cNvPr>
          <p:cNvSpPr/>
          <p:nvPr/>
        </p:nvSpPr>
        <p:spPr>
          <a:xfrm>
            <a:off x="1153920" y="3861070"/>
            <a:ext cx="9472199" cy="1754326"/>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5400" b="1" cap="none" spc="0">
                <a:ln/>
                <a:solidFill>
                  <a:srgbClr val="036E3D"/>
                </a:solidFill>
                <a:effectLst/>
              </a:rPr>
              <a:t>So Why </a:t>
            </a:r>
            <a:r>
              <a:rPr lang="en-US" sz="5400" b="1">
                <a:ln/>
                <a:solidFill>
                  <a:srgbClr val="036E3D"/>
                </a:solidFill>
              </a:rPr>
              <a:t>Not Supplement with </a:t>
            </a:r>
            <a:r>
              <a:rPr lang="en-US" sz="5400" b="1" cap="none" spc="0">
                <a:ln/>
                <a:solidFill>
                  <a:srgbClr val="036E3D"/>
                </a:solidFill>
                <a:effectLst/>
              </a:rPr>
              <a:t>Antioxidants?</a:t>
            </a:r>
          </a:p>
        </p:txBody>
      </p:sp>
      <p:sp>
        <p:nvSpPr>
          <p:cNvPr id="3" name="TextBox 2">
            <a:extLst>
              <a:ext uri="{FF2B5EF4-FFF2-40B4-BE49-F238E27FC236}">
                <a16:creationId xmlns:a16="http://schemas.microsoft.com/office/drawing/2014/main" id="{F1E1B55F-14EF-4427-9577-8488C5CC439A}"/>
              </a:ext>
            </a:extLst>
          </p:cNvPr>
          <p:cNvSpPr txBox="1"/>
          <p:nvPr/>
        </p:nvSpPr>
        <p:spPr>
          <a:xfrm>
            <a:off x="4851114" y="6599556"/>
            <a:ext cx="7340681" cy="253916"/>
          </a:xfrm>
          <a:prstGeom prst="rect">
            <a:avLst/>
          </a:prstGeom>
          <a:noFill/>
        </p:spPr>
        <p:txBody>
          <a:bodyPr wrap="square" rtlCol="0" anchor="t">
            <a:spAutoFit/>
          </a:bodyPr>
          <a:lstStyle/>
          <a:p>
            <a:pPr algn="r"/>
            <a:r>
              <a:rPr lang="en-US" sz="1050">
                <a:solidFill>
                  <a:srgbClr val="FFFFFF"/>
                </a:solidFill>
              </a:rPr>
              <a:t>Reid M. </a:t>
            </a:r>
            <a:r>
              <a:rPr lang="en-US" sz="1050" i="1">
                <a:solidFill>
                  <a:srgbClr val="FFFFFF"/>
                </a:solidFill>
              </a:rPr>
              <a:t>J Physiol</a:t>
            </a:r>
            <a:r>
              <a:rPr lang="en-US" sz="1050">
                <a:solidFill>
                  <a:srgbClr val="FFFFFF"/>
                </a:solidFill>
              </a:rPr>
              <a:t>. 2016;594:5125-5133</a:t>
            </a:r>
          </a:p>
        </p:txBody>
      </p:sp>
      <p:cxnSp>
        <p:nvCxnSpPr>
          <p:cNvPr id="7" name="Straight Connector 6">
            <a:extLst>
              <a:ext uri="{FF2B5EF4-FFF2-40B4-BE49-F238E27FC236}">
                <a16:creationId xmlns:a16="http://schemas.microsoft.com/office/drawing/2014/main" id="{6C4B4094-4173-0C4E-8647-67D17306EA09}"/>
              </a:ext>
            </a:extLst>
          </p:cNvPr>
          <p:cNvCxnSpPr>
            <a:cxnSpLocks/>
          </p:cNvCxnSpPr>
          <p:nvPr/>
        </p:nvCxnSpPr>
        <p:spPr>
          <a:xfrm>
            <a:off x="861848" y="1114097"/>
            <a:ext cx="7020911"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42239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6A750-D39C-4F6B-8CE6-2B0E3947EEE6}"/>
              </a:ext>
            </a:extLst>
          </p:cNvPr>
          <p:cNvSpPr>
            <a:spLocks noGrp="1"/>
          </p:cNvSpPr>
          <p:nvPr>
            <p:ph type="title"/>
          </p:nvPr>
        </p:nvSpPr>
        <p:spPr/>
        <p:txBody>
          <a:bodyPr/>
          <a:lstStyle/>
          <a:p>
            <a:r>
              <a:rPr lang="en-US"/>
              <a:t>Antioxidants Good &amp; Radicals Bad???</a:t>
            </a:r>
          </a:p>
        </p:txBody>
      </p:sp>
      <p:sp>
        <p:nvSpPr>
          <p:cNvPr id="3" name="Text Placeholder 2">
            <a:extLst>
              <a:ext uri="{FF2B5EF4-FFF2-40B4-BE49-F238E27FC236}">
                <a16:creationId xmlns:a16="http://schemas.microsoft.com/office/drawing/2014/main" id="{06627B70-5D32-4715-8028-0877FA33B436}"/>
              </a:ext>
            </a:extLst>
          </p:cNvPr>
          <p:cNvSpPr>
            <a:spLocks noGrp="1"/>
          </p:cNvSpPr>
          <p:nvPr>
            <p:ph type="body" sz="quarter" idx="10"/>
          </p:nvPr>
        </p:nvSpPr>
        <p:spPr>
          <a:xfrm>
            <a:off x="861847" y="1595843"/>
            <a:ext cx="10508569" cy="4546660"/>
          </a:xfrm>
        </p:spPr>
        <p:txBody>
          <a:bodyPr vert="horz" lIns="91440" tIns="45720" rIns="91440" bIns="45720" rtlCol="0" anchor="t">
            <a:noAutofit/>
          </a:bodyPr>
          <a:lstStyle/>
          <a:p>
            <a:pPr algn="ctr"/>
            <a:r>
              <a:rPr lang="en-US" sz="2400" b="1" i="1">
                <a:latin typeface="Century Gothic"/>
              </a:rPr>
              <a:t>The familiar dichotomy that free radicals are bad, and antioxidants are good is pervasive in popular culture.  Athletes believe that antioxidants improve performance. </a:t>
            </a:r>
            <a:endParaRPr lang="en-US" sz="2400" b="1" i="1"/>
          </a:p>
          <a:p>
            <a:endParaRPr lang="en-US" i="1"/>
          </a:p>
        </p:txBody>
      </p:sp>
      <p:pic>
        <p:nvPicPr>
          <p:cNvPr id="4" name="Picture 3">
            <a:extLst>
              <a:ext uri="{FF2B5EF4-FFF2-40B4-BE49-F238E27FC236}">
                <a16:creationId xmlns:a16="http://schemas.microsoft.com/office/drawing/2014/main" id="{D47116A5-4228-45D8-BB99-D577D620DFBE}"/>
              </a:ext>
            </a:extLst>
          </p:cNvPr>
          <p:cNvPicPr>
            <a:picLocks noChangeAspect="1"/>
          </p:cNvPicPr>
          <p:nvPr/>
        </p:nvPicPr>
        <p:blipFill>
          <a:blip r:embed="rId2"/>
          <a:stretch>
            <a:fillRect/>
          </a:stretch>
        </p:blipFill>
        <p:spPr>
          <a:xfrm>
            <a:off x="2674961" y="2879234"/>
            <a:ext cx="6523630" cy="3519018"/>
          </a:xfrm>
          <a:prstGeom prst="rect">
            <a:avLst/>
          </a:prstGeom>
        </p:spPr>
      </p:pic>
      <p:sp>
        <p:nvSpPr>
          <p:cNvPr id="7" name="Rectangle 6">
            <a:extLst>
              <a:ext uri="{FF2B5EF4-FFF2-40B4-BE49-F238E27FC236}">
                <a16:creationId xmlns:a16="http://schemas.microsoft.com/office/drawing/2014/main" id="{70C6EC0A-99F1-403B-AE35-A4A72AC7190D}"/>
              </a:ext>
            </a:extLst>
          </p:cNvPr>
          <p:cNvSpPr/>
          <p:nvPr/>
        </p:nvSpPr>
        <p:spPr>
          <a:xfrm rot="20730495">
            <a:off x="8695421" y="4058486"/>
            <a:ext cx="3204723" cy="923330"/>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5400" b="1" cap="none" spc="0">
                <a:ln/>
                <a:solidFill>
                  <a:srgbClr val="036E3D"/>
                </a:solidFill>
                <a:effectLst/>
              </a:rPr>
              <a:t>Is it True?</a:t>
            </a:r>
          </a:p>
        </p:txBody>
      </p:sp>
      <p:sp>
        <p:nvSpPr>
          <p:cNvPr id="6" name="Rectangle 5">
            <a:extLst>
              <a:ext uri="{FF2B5EF4-FFF2-40B4-BE49-F238E27FC236}">
                <a16:creationId xmlns:a16="http://schemas.microsoft.com/office/drawing/2014/main" id="{DBF32201-2289-4B96-823E-89B277558D73}"/>
              </a:ext>
            </a:extLst>
          </p:cNvPr>
          <p:cNvSpPr/>
          <p:nvPr/>
        </p:nvSpPr>
        <p:spPr>
          <a:xfrm>
            <a:off x="6453929" y="6011454"/>
            <a:ext cx="2744662" cy="253916"/>
          </a:xfrm>
          <a:prstGeom prst="rect">
            <a:avLst/>
          </a:prstGeom>
        </p:spPr>
        <p:txBody>
          <a:bodyPr wrap="none">
            <a:spAutoFit/>
          </a:bodyPr>
          <a:lstStyle/>
          <a:p>
            <a:r>
              <a:rPr lang="en-US" sz="1050">
                <a:hlinkClick r:id="rId3"/>
              </a:rPr>
              <a:t>https://www.drinkbai.com/whats-inside</a:t>
            </a:r>
            <a:endParaRPr lang="en-US" sz="1050"/>
          </a:p>
        </p:txBody>
      </p:sp>
      <p:sp>
        <p:nvSpPr>
          <p:cNvPr id="9" name="TextBox 8">
            <a:extLst>
              <a:ext uri="{FF2B5EF4-FFF2-40B4-BE49-F238E27FC236}">
                <a16:creationId xmlns:a16="http://schemas.microsoft.com/office/drawing/2014/main" id="{9DE4771D-ECD0-4E90-9189-4A27DD34CE88}"/>
              </a:ext>
            </a:extLst>
          </p:cNvPr>
          <p:cNvSpPr txBox="1"/>
          <p:nvPr/>
        </p:nvSpPr>
        <p:spPr>
          <a:xfrm>
            <a:off x="4851114" y="6599556"/>
            <a:ext cx="7340681" cy="253916"/>
          </a:xfrm>
          <a:prstGeom prst="rect">
            <a:avLst/>
          </a:prstGeom>
          <a:noFill/>
        </p:spPr>
        <p:txBody>
          <a:bodyPr wrap="square" rtlCol="0" anchor="t">
            <a:spAutoFit/>
          </a:bodyPr>
          <a:lstStyle/>
          <a:p>
            <a:pPr algn="r"/>
            <a:r>
              <a:rPr lang="en-US" sz="1050">
                <a:solidFill>
                  <a:srgbClr val="FFFFFF"/>
                </a:solidFill>
              </a:rPr>
              <a:t>Reid M. </a:t>
            </a:r>
            <a:r>
              <a:rPr lang="en-US" sz="1050" i="1">
                <a:solidFill>
                  <a:srgbClr val="FFFFFF"/>
                </a:solidFill>
              </a:rPr>
              <a:t>J Physiol</a:t>
            </a:r>
            <a:r>
              <a:rPr lang="en-US" sz="1050">
                <a:solidFill>
                  <a:srgbClr val="FFFFFF"/>
                </a:solidFill>
              </a:rPr>
              <a:t>. 2016;594:5125-5133</a:t>
            </a:r>
          </a:p>
        </p:txBody>
      </p:sp>
      <p:cxnSp>
        <p:nvCxnSpPr>
          <p:cNvPr id="8" name="Straight Connector 7">
            <a:extLst>
              <a:ext uri="{FF2B5EF4-FFF2-40B4-BE49-F238E27FC236}">
                <a16:creationId xmlns:a16="http://schemas.microsoft.com/office/drawing/2014/main" id="{33AADE17-2990-EC4C-8460-D4475FDBD731}"/>
              </a:ext>
            </a:extLst>
          </p:cNvPr>
          <p:cNvCxnSpPr>
            <a:cxnSpLocks/>
          </p:cNvCxnSpPr>
          <p:nvPr/>
        </p:nvCxnSpPr>
        <p:spPr>
          <a:xfrm>
            <a:off x="861848" y="1114097"/>
            <a:ext cx="8336743"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73015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3B499-C39B-46BA-AA6C-2ED242452B90}"/>
              </a:ext>
            </a:extLst>
          </p:cNvPr>
          <p:cNvSpPr>
            <a:spLocks noGrp="1"/>
          </p:cNvSpPr>
          <p:nvPr>
            <p:ph type="title"/>
          </p:nvPr>
        </p:nvSpPr>
        <p:spPr/>
        <p:txBody>
          <a:bodyPr/>
          <a:lstStyle/>
          <a:p>
            <a:r>
              <a:rPr lang="en-US"/>
              <a:t>Sense or Nonsense?</a:t>
            </a:r>
          </a:p>
        </p:txBody>
      </p:sp>
      <p:pic>
        <p:nvPicPr>
          <p:cNvPr id="4" name="Picture 3">
            <a:extLst>
              <a:ext uri="{FF2B5EF4-FFF2-40B4-BE49-F238E27FC236}">
                <a16:creationId xmlns:a16="http://schemas.microsoft.com/office/drawing/2014/main" id="{760D0E2A-80A6-4F9C-B15A-AA826D763657}"/>
              </a:ext>
            </a:extLst>
          </p:cNvPr>
          <p:cNvPicPr>
            <a:picLocks noChangeAspect="1"/>
          </p:cNvPicPr>
          <p:nvPr/>
        </p:nvPicPr>
        <p:blipFill>
          <a:blip r:embed="rId2"/>
          <a:stretch>
            <a:fillRect/>
          </a:stretch>
        </p:blipFill>
        <p:spPr>
          <a:xfrm>
            <a:off x="6281558" y="209101"/>
            <a:ext cx="5688617" cy="5983152"/>
          </a:xfrm>
          <a:prstGeom prst="rect">
            <a:avLst/>
          </a:prstGeom>
        </p:spPr>
      </p:pic>
      <p:sp>
        <p:nvSpPr>
          <p:cNvPr id="7" name="Rectangle 6">
            <a:extLst>
              <a:ext uri="{FF2B5EF4-FFF2-40B4-BE49-F238E27FC236}">
                <a16:creationId xmlns:a16="http://schemas.microsoft.com/office/drawing/2014/main" id="{EE9D169D-DB1D-4739-BC62-FD3AD4888A37}"/>
              </a:ext>
            </a:extLst>
          </p:cNvPr>
          <p:cNvSpPr/>
          <p:nvPr/>
        </p:nvSpPr>
        <p:spPr>
          <a:xfrm>
            <a:off x="7027233" y="6564872"/>
            <a:ext cx="5168323" cy="253916"/>
          </a:xfrm>
          <a:prstGeom prst="rect">
            <a:avLst/>
          </a:prstGeom>
        </p:spPr>
        <p:txBody>
          <a:bodyPr wrap="square" anchor="t">
            <a:spAutoFit/>
          </a:bodyPr>
          <a:lstStyle/>
          <a:p>
            <a:pPr algn="r"/>
            <a:r>
              <a:rPr lang="fr-FR" sz="1050">
                <a:solidFill>
                  <a:schemeClr val="bg1"/>
                </a:solidFill>
              </a:rPr>
              <a:t>Powers and </a:t>
            </a:r>
            <a:r>
              <a:rPr lang="fr-FR" sz="1050" err="1">
                <a:solidFill>
                  <a:schemeClr val="bg1"/>
                </a:solidFill>
              </a:rPr>
              <a:t>Sollanek</a:t>
            </a:r>
            <a:r>
              <a:rPr lang="fr-FR" sz="1050">
                <a:solidFill>
                  <a:schemeClr val="bg1"/>
                </a:solidFill>
              </a:rPr>
              <a:t>. </a:t>
            </a:r>
            <a:r>
              <a:rPr lang="fr-FR" sz="1050" i="1">
                <a:solidFill>
                  <a:schemeClr val="bg1"/>
                </a:solidFill>
              </a:rPr>
              <a:t>Sports Science Exchange.</a:t>
            </a:r>
            <a:r>
              <a:rPr lang="fr-FR" sz="1050">
                <a:solidFill>
                  <a:schemeClr val="bg1"/>
                </a:solidFill>
              </a:rPr>
              <a:t> 2014;27(138):1-4</a:t>
            </a:r>
            <a:endParaRPr lang="en-US" sz="1050">
              <a:solidFill>
                <a:schemeClr val="bg1"/>
              </a:solidFill>
            </a:endParaRPr>
          </a:p>
        </p:txBody>
      </p:sp>
      <p:sp>
        <p:nvSpPr>
          <p:cNvPr id="3" name="Rectangle 2">
            <a:extLst>
              <a:ext uri="{FF2B5EF4-FFF2-40B4-BE49-F238E27FC236}">
                <a16:creationId xmlns:a16="http://schemas.microsoft.com/office/drawing/2014/main" id="{E38D7F08-673E-421B-AE84-F56D9F205A18}"/>
              </a:ext>
            </a:extLst>
          </p:cNvPr>
          <p:cNvSpPr/>
          <p:nvPr/>
        </p:nvSpPr>
        <p:spPr>
          <a:xfrm>
            <a:off x="1424895" y="5655796"/>
            <a:ext cx="1665863" cy="785810"/>
          </a:xfrm>
          <a:prstGeom prst="rect">
            <a:avLst/>
          </a:prstGeom>
          <a:ln w="28575"/>
        </p:spPr>
        <p:style>
          <a:lnRef idx="2">
            <a:schemeClr val="dk1"/>
          </a:lnRef>
          <a:fillRef idx="1">
            <a:schemeClr val="lt1"/>
          </a:fillRef>
          <a:effectRef idx="0">
            <a:schemeClr val="dk1"/>
          </a:effectRef>
          <a:fontRef idx="minor">
            <a:schemeClr val="dk1"/>
          </a:fontRef>
        </p:style>
        <p:txBody>
          <a:bodyPr rtlCol="0" anchor="ctr"/>
          <a:lstStyle/>
          <a:p>
            <a:pPr algn="ctr"/>
            <a:r>
              <a:rPr lang="en-US" b="1" dirty="0"/>
              <a:t>SSE #138</a:t>
            </a:r>
          </a:p>
        </p:txBody>
      </p:sp>
      <p:pic>
        <p:nvPicPr>
          <p:cNvPr id="10" name="Picture 2" descr="A picture containing knife, drawing&#10;&#10;Description automatically generated">
            <a:extLst>
              <a:ext uri="{FF2B5EF4-FFF2-40B4-BE49-F238E27FC236}">
                <a16:creationId xmlns:a16="http://schemas.microsoft.com/office/drawing/2014/main" id="{6390D05F-58C4-4489-A943-6E99553B4E47}"/>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3090758" y="5389819"/>
            <a:ext cx="1894458" cy="1234906"/>
          </a:xfrm>
          <a:prstGeom prst="rect">
            <a:avLst/>
          </a:prstGeom>
          <a:noFill/>
          <a:extLst>
            <a:ext uri="{909E8E84-426E-40DD-AFC4-6F175D3DCCD1}">
              <a14:hiddenFill xmlns:a14="http://schemas.microsoft.com/office/drawing/2010/main">
                <a:solidFill>
                  <a:srgbClr val="FFFFFF"/>
                </a:solidFill>
              </a14:hiddenFill>
            </a:ext>
          </a:extLst>
        </p:spPr>
      </p:pic>
      <p:cxnSp>
        <p:nvCxnSpPr>
          <p:cNvPr id="8" name="Straight Connector 7">
            <a:extLst>
              <a:ext uri="{FF2B5EF4-FFF2-40B4-BE49-F238E27FC236}">
                <a16:creationId xmlns:a16="http://schemas.microsoft.com/office/drawing/2014/main" id="{C636B4AC-DA53-D34D-B8D7-7EB5DA672751}"/>
              </a:ext>
            </a:extLst>
          </p:cNvPr>
          <p:cNvCxnSpPr>
            <a:cxnSpLocks/>
          </p:cNvCxnSpPr>
          <p:nvPr/>
        </p:nvCxnSpPr>
        <p:spPr>
          <a:xfrm>
            <a:off x="861848" y="1114097"/>
            <a:ext cx="4466897"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808C0565-67B1-4A0C-916A-29CF2C08262B}"/>
              </a:ext>
            </a:extLst>
          </p:cNvPr>
          <p:cNvSpPr txBox="1"/>
          <p:nvPr/>
        </p:nvSpPr>
        <p:spPr>
          <a:xfrm>
            <a:off x="1159623" y="1317624"/>
            <a:ext cx="3862269" cy="707886"/>
          </a:xfrm>
          <a:prstGeom prst="rect">
            <a:avLst/>
          </a:prstGeom>
          <a:noFill/>
        </p:spPr>
        <p:txBody>
          <a:bodyPr wrap="square" rtlCol="0">
            <a:spAutoFit/>
          </a:bodyPr>
          <a:lstStyle/>
          <a:p>
            <a:pPr algn="ctr"/>
            <a:r>
              <a:rPr lang="en-US" sz="2000" i="1" dirty="0"/>
              <a:t>Should Athletes Supplement with Antioxidants? </a:t>
            </a:r>
          </a:p>
        </p:txBody>
      </p:sp>
      <p:sp>
        <p:nvSpPr>
          <p:cNvPr id="11" name="TextBox 10">
            <a:extLst>
              <a:ext uri="{FF2B5EF4-FFF2-40B4-BE49-F238E27FC236}">
                <a16:creationId xmlns:a16="http://schemas.microsoft.com/office/drawing/2014/main" id="{A0836CF2-DB02-403B-9400-DB940181A339}"/>
              </a:ext>
            </a:extLst>
          </p:cNvPr>
          <p:cNvSpPr txBox="1"/>
          <p:nvPr/>
        </p:nvSpPr>
        <p:spPr>
          <a:xfrm>
            <a:off x="291177" y="2408047"/>
            <a:ext cx="5942968" cy="2139047"/>
          </a:xfrm>
          <a:prstGeom prst="rect">
            <a:avLst/>
          </a:prstGeom>
          <a:noFill/>
        </p:spPr>
        <p:txBody>
          <a:bodyPr wrap="square" rtlCol="0">
            <a:spAutoFit/>
          </a:bodyPr>
          <a:lstStyle/>
          <a:p>
            <a:r>
              <a:rPr lang="en-US" sz="1900" b="1" dirty="0"/>
              <a:t>Why might this be beneficial? </a:t>
            </a:r>
          </a:p>
          <a:p>
            <a:pPr marL="285750" indent="-285750">
              <a:buFont typeface="Arial" panose="020B0604020202020204" pitchFamily="34" charset="0"/>
              <a:buChar char="•"/>
            </a:pPr>
            <a:r>
              <a:rPr lang="en-US" sz="1900" dirty="0"/>
              <a:t>May scavenge free radicals during activity</a:t>
            </a:r>
          </a:p>
          <a:p>
            <a:pPr marL="285750" indent="-285750">
              <a:buFont typeface="Arial" panose="020B0604020202020204" pitchFamily="34" charset="0"/>
              <a:buChar char="•"/>
            </a:pPr>
            <a:r>
              <a:rPr lang="en-US" sz="1900" dirty="0"/>
              <a:t>May be important for those that are deficient</a:t>
            </a:r>
          </a:p>
          <a:p>
            <a:endParaRPr lang="en-US" sz="1900" dirty="0"/>
          </a:p>
          <a:p>
            <a:r>
              <a:rPr lang="en-US" sz="1900" b="1" dirty="0"/>
              <a:t>Why might this be detrimental? </a:t>
            </a:r>
          </a:p>
          <a:p>
            <a:pPr marL="285750" indent="-285750">
              <a:buFont typeface="Arial" panose="020B0604020202020204" pitchFamily="34" charset="0"/>
              <a:buChar char="•"/>
            </a:pPr>
            <a:r>
              <a:rPr lang="en-US" sz="1900" dirty="0"/>
              <a:t>Not proven to improve performance </a:t>
            </a:r>
          </a:p>
          <a:p>
            <a:pPr marL="285750" indent="-285750">
              <a:buFont typeface="Arial" panose="020B0604020202020204" pitchFamily="34" charset="0"/>
              <a:buChar char="•"/>
            </a:pPr>
            <a:r>
              <a:rPr lang="en-US" sz="1900" dirty="0"/>
              <a:t>May blunt the training response </a:t>
            </a:r>
          </a:p>
        </p:txBody>
      </p:sp>
    </p:spTree>
    <p:extLst>
      <p:ext uri="{BB962C8B-B14F-4D97-AF65-F5344CB8AC3E}">
        <p14:creationId xmlns:p14="http://schemas.microsoft.com/office/powerpoint/2010/main" val="10339257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890F9-224B-40B9-BFCB-F083926FC8CF}"/>
              </a:ext>
            </a:extLst>
          </p:cNvPr>
          <p:cNvSpPr>
            <a:spLocks noGrp="1"/>
          </p:cNvSpPr>
          <p:nvPr>
            <p:ph type="title"/>
          </p:nvPr>
        </p:nvSpPr>
        <p:spPr/>
        <p:txBody>
          <a:bodyPr/>
          <a:lstStyle/>
          <a:p>
            <a:r>
              <a:rPr lang="en-US"/>
              <a:t>Antioxidant Supplementation &amp; Exercise </a:t>
            </a:r>
          </a:p>
        </p:txBody>
      </p:sp>
      <p:sp>
        <p:nvSpPr>
          <p:cNvPr id="3" name="Text Placeholder 2">
            <a:extLst>
              <a:ext uri="{FF2B5EF4-FFF2-40B4-BE49-F238E27FC236}">
                <a16:creationId xmlns:a16="http://schemas.microsoft.com/office/drawing/2014/main" id="{0A329A2C-778D-4C4F-A4B6-58B1F77C6BEA}"/>
              </a:ext>
            </a:extLst>
          </p:cNvPr>
          <p:cNvSpPr>
            <a:spLocks noGrp="1"/>
          </p:cNvSpPr>
          <p:nvPr>
            <p:ph type="body" sz="quarter" idx="10"/>
          </p:nvPr>
        </p:nvSpPr>
        <p:spPr>
          <a:xfrm>
            <a:off x="861847" y="1812794"/>
            <a:ext cx="10508569" cy="4003390"/>
          </a:xfrm>
        </p:spPr>
        <p:txBody>
          <a:bodyPr/>
          <a:lstStyle/>
          <a:p>
            <a:r>
              <a:rPr lang="en-US" sz="2400" b="1"/>
              <a:t>Many antioxidants do not improve exercise performance </a:t>
            </a:r>
          </a:p>
          <a:p>
            <a:pPr marL="342900" indent="-342900">
              <a:lnSpc>
                <a:spcPct val="100000"/>
              </a:lnSpc>
              <a:buFont typeface="Arial" panose="020B0604020202020204" pitchFamily="34" charset="0"/>
              <a:buChar char="•"/>
            </a:pPr>
            <a:r>
              <a:rPr lang="en-US"/>
              <a:t>Including: Vitamin C, Vitamin E, Resveratrol, Coenzyme Q10, Quercetin</a:t>
            </a:r>
          </a:p>
          <a:p>
            <a:pPr marL="342900" indent="-342900">
              <a:lnSpc>
                <a:spcPct val="100000"/>
              </a:lnSpc>
              <a:buFont typeface="Arial" panose="020B0604020202020204" pitchFamily="34" charset="0"/>
              <a:buChar char="•"/>
            </a:pPr>
            <a:r>
              <a:rPr lang="en-US"/>
              <a:t>Little evidence that nutritional supplementation improves either strength or endurance exercise</a:t>
            </a:r>
          </a:p>
          <a:p>
            <a:pPr marL="342900" indent="-342900">
              <a:lnSpc>
                <a:spcPct val="100000"/>
              </a:lnSpc>
              <a:buFont typeface="Arial" panose="020B0604020202020204" pitchFamily="34" charset="0"/>
              <a:buChar char="•"/>
            </a:pPr>
            <a:r>
              <a:rPr lang="en-US"/>
              <a:t>Increase antioxidant markers without ergogenic effects </a:t>
            </a:r>
          </a:p>
          <a:p>
            <a:pPr marL="342900" indent="-342900">
              <a:lnSpc>
                <a:spcPct val="100000"/>
              </a:lnSpc>
              <a:buFont typeface="Arial" panose="020B0604020202020204" pitchFamily="34" charset="0"/>
              <a:buChar char="•"/>
            </a:pPr>
            <a:r>
              <a:rPr lang="en-US"/>
              <a:t>May blunt biomarkers for oxidative stress during exercise </a:t>
            </a:r>
          </a:p>
          <a:p>
            <a:pPr marL="342900" indent="-342900">
              <a:lnSpc>
                <a:spcPct val="100000"/>
              </a:lnSpc>
              <a:buFont typeface="Arial" panose="020B0604020202020204" pitchFamily="34" charset="0"/>
              <a:buChar char="•"/>
            </a:pPr>
            <a:r>
              <a:rPr lang="en-US"/>
              <a:t>Exercise performance is usually unaffected, sometimes impaired </a:t>
            </a:r>
          </a:p>
        </p:txBody>
      </p:sp>
      <p:sp>
        <p:nvSpPr>
          <p:cNvPr id="6" name="TextBox 5">
            <a:extLst>
              <a:ext uri="{FF2B5EF4-FFF2-40B4-BE49-F238E27FC236}">
                <a16:creationId xmlns:a16="http://schemas.microsoft.com/office/drawing/2014/main" id="{A10F22B1-73CE-4EB2-B0F3-78CAACADFBFF}"/>
              </a:ext>
            </a:extLst>
          </p:cNvPr>
          <p:cNvSpPr txBox="1"/>
          <p:nvPr/>
        </p:nvSpPr>
        <p:spPr>
          <a:xfrm>
            <a:off x="4851114" y="6599556"/>
            <a:ext cx="7340681" cy="253916"/>
          </a:xfrm>
          <a:prstGeom prst="rect">
            <a:avLst/>
          </a:prstGeom>
          <a:noFill/>
        </p:spPr>
        <p:txBody>
          <a:bodyPr wrap="square" rtlCol="0" anchor="t">
            <a:spAutoFit/>
          </a:bodyPr>
          <a:lstStyle/>
          <a:p>
            <a:pPr algn="r"/>
            <a:r>
              <a:rPr lang="en-US" sz="1050">
                <a:solidFill>
                  <a:srgbClr val="FFFFFF"/>
                </a:solidFill>
              </a:rPr>
              <a:t>Reid M. </a:t>
            </a:r>
            <a:r>
              <a:rPr lang="en-US" sz="1050" i="1">
                <a:solidFill>
                  <a:srgbClr val="FFFFFF"/>
                </a:solidFill>
              </a:rPr>
              <a:t>J Physiol</a:t>
            </a:r>
            <a:r>
              <a:rPr lang="en-US" sz="1050">
                <a:solidFill>
                  <a:srgbClr val="FFFFFF"/>
                </a:solidFill>
              </a:rPr>
              <a:t>. 2016;594:5125-5133</a:t>
            </a:r>
          </a:p>
        </p:txBody>
      </p:sp>
      <p:cxnSp>
        <p:nvCxnSpPr>
          <p:cNvPr id="5" name="Straight Connector 4">
            <a:extLst>
              <a:ext uri="{FF2B5EF4-FFF2-40B4-BE49-F238E27FC236}">
                <a16:creationId xmlns:a16="http://schemas.microsoft.com/office/drawing/2014/main" id="{8B01BB86-2F2B-1E44-9C0D-56782AD26724}"/>
              </a:ext>
            </a:extLst>
          </p:cNvPr>
          <p:cNvCxnSpPr>
            <a:cxnSpLocks/>
          </p:cNvCxnSpPr>
          <p:nvPr/>
        </p:nvCxnSpPr>
        <p:spPr>
          <a:xfrm>
            <a:off x="861848" y="1114097"/>
            <a:ext cx="8933793"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13523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6EF57-D591-47F7-9FA3-792E13056D6A}"/>
              </a:ext>
            </a:extLst>
          </p:cNvPr>
          <p:cNvSpPr>
            <a:spLocks noGrp="1"/>
          </p:cNvSpPr>
          <p:nvPr>
            <p:ph type="title"/>
          </p:nvPr>
        </p:nvSpPr>
        <p:spPr/>
        <p:txBody>
          <a:bodyPr/>
          <a:lstStyle/>
          <a:p>
            <a:r>
              <a:rPr lang="en-US"/>
              <a:t>Findings from NAC Research </a:t>
            </a:r>
          </a:p>
        </p:txBody>
      </p:sp>
      <p:sp>
        <p:nvSpPr>
          <p:cNvPr id="3" name="Text Placeholder 2">
            <a:extLst>
              <a:ext uri="{FF2B5EF4-FFF2-40B4-BE49-F238E27FC236}">
                <a16:creationId xmlns:a16="http://schemas.microsoft.com/office/drawing/2014/main" id="{9CC4089C-5A96-4338-B9B6-B61363F2E919}"/>
              </a:ext>
            </a:extLst>
          </p:cNvPr>
          <p:cNvSpPr>
            <a:spLocks noGrp="1"/>
          </p:cNvSpPr>
          <p:nvPr>
            <p:ph type="body" sz="quarter" idx="10"/>
          </p:nvPr>
        </p:nvSpPr>
        <p:spPr>
          <a:xfrm>
            <a:off x="861847" y="1478583"/>
            <a:ext cx="11014843" cy="4546660"/>
          </a:xfrm>
        </p:spPr>
        <p:txBody>
          <a:bodyPr/>
          <a:lstStyle/>
          <a:p>
            <a:r>
              <a:rPr lang="en-US"/>
              <a:t>The drug N- acetylcysteine (NAC) effectively opposes oxidative stress when administered systemically and is approved for use in humans (smells, mild side effects)</a:t>
            </a:r>
          </a:p>
          <a:p>
            <a:r>
              <a:rPr lang="en-US" b="1"/>
              <a:t>*First antioxidant shown to inhibit experimental muscle fatigue</a:t>
            </a:r>
          </a:p>
          <a:p>
            <a:pPr marL="342900" indent="-342900">
              <a:buFont typeface="Arial" panose="020B0604020202020204" pitchFamily="34" charset="0"/>
              <a:buChar char="•"/>
            </a:pPr>
            <a:r>
              <a:rPr lang="en-US"/>
              <a:t>Effective at submaximal but not during near maximal contractions </a:t>
            </a:r>
          </a:p>
          <a:p>
            <a:pPr marL="1028700" lvl="1" indent="-342900">
              <a:buFont typeface="Arial" panose="020B0604020202020204" pitchFamily="34" charset="0"/>
              <a:buChar char="•"/>
            </a:pPr>
            <a:r>
              <a:rPr lang="en-US" b="1"/>
              <a:t>DEMONSTRATING: Oxidants contribute to low but not high frequency fatigue </a:t>
            </a:r>
          </a:p>
          <a:p>
            <a:pPr marL="342900" indent="-342900">
              <a:buFont typeface="Arial" panose="020B0604020202020204" pitchFamily="34" charset="0"/>
              <a:buChar char="•"/>
            </a:pPr>
            <a:r>
              <a:rPr lang="en-US"/>
              <a:t>NAC does not alter short term recovery of force immediately after muscle fatigue</a:t>
            </a:r>
          </a:p>
          <a:p>
            <a:pPr marL="1028700" lvl="1" indent="-342900">
              <a:buFont typeface="Arial" panose="020B0604020202020204" pitchFamily="34" charset="0"/>
              <a:buChar char="•"/>
            </a:pPr>
            <a:r>
              <a:rPr lang="en-US" b="1"/>
              <a:t>DEMONSTRATING: Oxidants do not influence recovery from fatigue </a:t>
            </a:r>
          </a:p>
          <a:p>
            <a:pPr marL="342900" indent="-342900">
              <a:buFont typeface="Arial" panose="020B0604020202020204" pitchFamily="34" charset="0"/>
              <a:buChar char="•"/>
            </a:pPr>
            <a:r>
              <a:rPr lang="en-US"/>
              <a:t>NAC increases cycling endurance</a:t>
            </a:r>
          </a:p>
          <a:p>
            <a:pPr marL="1028700" lvl="1" indent="-342900">
              <a:buFont typeface="Arial" panose="020B0604020202020204" pitchFamily="34" charset="0"/>
              <a:buChar char="•"/>
            </a:pPr>
            <a:r>
              <a:rPr lang="en-US"/>
              <a:t>Time to task failure </a:t>
            </a:r>
          </a:p>
          <a:p>
            <a:pPr marL="342900" indent="-342900">
              <a:buFont typeface="Arial" panose="020B0604020202020204" pitchFamily="34" charset="0"/>
              <a:buChar char="•"/>
            </a:pPr>
            <a:r>
              <a:rPr lang="en-US"/>
              <a:t>Delays fatigue in repeated bouts of damaging exercise</a:t>
            </a:r>
          </a:p>
          <a:p>
            <a:pPr marL="342900" indent="-342900">
              <a:buFontTx/>
              <a:buChar char="-"/>
            </a:pPr>
            <a:endParaRPr lang="en-US"/>
          </a:p>
        </p:txBody>
      </p:sp>
      <p:sp>
        <p:nvSpPr>
          <p:cNvPr id="6" name="TextBox 5">
            <a:extLst>
              <a:ext uri="{FF2B5EF4-FFF2-40B4-BE49-F238E27FC236}">
                <a16:creationId xmlns:a16="http://schemas.microsoft.com/office/drawing/2014/main" id="{0AC1F4B8-BE7A-407B-A2D8-4BB4AD56B4AD}"/>
              </a:ext>
            </a:extLst>
          </p:cNvPr>
          <p:cNvSpPr txBox="1"/>
          <p:nvPr/>
        </p:nvSpPr>
        <p:spPr>
          <a:xfrm>
            <a:off x="4851114" y="6599556"/>
            <a:ext cx="7340681" cy="253916"/>
          </a:xfrm>
          <a:prstGeom prst="rect">
            <a:avLst/>
          </a:prstGeom>
          <a:noFill/>
        </p:spPr>
        <p:txBody>
          <a:bodyPr wrap="square" rtlCol="0" anchor="t">
            <a:spAutoFit/>
          </a:bodyPr>
          <a:lstStyle/>
          <a:p>
            <a:pPr algn="r"/>
            <a:r>
              <a:rPr lang="en-US" sz="1050">
                <a:solidFill>
                  <a:srgbClr val="FFFFFF"/>
                </a:solidFill>
              </a:rPr>
              <a:t>Reid M. </a:t>
            </a:r>
            <a:r>
              <a:rPr lang="en-US" sz="1050" i="1">
                <a:solidFill>
                  <a:srgbClr val="FFFFFF"/>
                </a:solidFill>
              </a:rPr>
              <a:t>J Physiol</a:t>
            </a:r>
            <a:r>
              <a:rPr lang="en-US" sz="1050">
                <a:solidFill>
                  <a:srgbClr val="FFFFFF"/>
                </a:solidFill>
              </a:rPr>
              <a:t>. 2016;594:5125-5133</a:t>
            </a:r>
          </a:p>
        </p:txBody>
      </p:sp>
      <p:cxnSp>
        <p:nvCxnSpPr>
          <p:cNvPr id="5" name="Straight Connector 4">
            <a:extLst>
              <a:ext uri="{FF2B5EF4-FFF2-40B4-BE49-F238E27FC236}">
                <a16:creationId xmlns:a16="http://schemas.microsoft.com/office/drawing/2014/main" id="{DD1037AE-DA94-8D47-8D29-95F1BD0497BC}"/>
              </a:ext>
            </a:extLst>
          </p:cNvPr>
          <p:cNvCxnSpPr>
            <a:cxnSpLocks/>
          </p:cNvCxnSpPr>
          <p:nvPr/>
        </p:nvCxnSpPr>
        <p:spPr>
          <a:xfrm>
            <a:off x="861848" y="1114097"/>
            <a:ext cx="6453352"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61195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83D15-A95F-47CE-BF38-A3273912AA0F}"/>
              </a:ext>
            </a:extLst>
          </p:cNvPr>
          <p:cNvSpPr>
            <a:spLocks noGrp="1"/>
          </p:cNvSpPr>
          <p:nvPr>
            <p:ph type="title"/>
          </p:nvPr>
        </p:nvSpPr>
        <p:spPr/>
        <p:txBody>
          <a:bodyPr/>
          <a:lstStyle/>
          <a:p>
            <a:r>
              <a:rPr lang="en-US"/>
              <a:t>Findings From Dietary Nitrate Research</a:t>
            </a:r>
          </a:p>
        </p:txBody>
      </p:sp>
      <p:sp>
        <p:nvSpPr>
          <p:cNvPr id="3" name="Text Placeholder 2">
            <a:extLst>
              <a:ext uri="{FF2B5EF4-FFF2-40B4-BE49-F238E27FC236}">
                <a16:creationId xmlns:a16="http://schemas.microsoft.com/office/drawing/2014/main" id="{50019D56-3AA0-45FD-9BBD-7546B194B87E}"/>
              </a:ext>
            </a:extLst>
          </p:cNvPr>
          <p:cNvSpPr>
            <a:spLocks noGrp="1"/>
          </p:cNvSpPr>
          <p:nvPr>
            <p:ph type="body" sz="quarter" idx="10"/>
          </p:nvPr>
        </p:nvSpPr>
        <p:spPr>
          <a:xfrm>
            <a:off x="1001465" y="1587384"/>
            <a:ext cx="10508569" cy="4546660"/>
          </a:xfrm>
        </p:spPr>
        <p:txBody>
          <a:bodyPr/>
          <a:lstStyle/>
          <a:p>
            <a:pPr marL="342900" indent="-342900">
              <a:buFont typeface="Arial" panose="020B0604020202020204" pitchFamily="34" charset="0"/>
              <a:buChar char="•"/>
            </a:pPr>
            <a:r>
              <a:rPr lang="en-US"/>
              <a:t>Can increase exercise efficiency and improve performance </a:t>
            </a:r>
          </a:p>
          <a:p>
            <a:pPr marL="342900" indent="-342900">
              <a:buFont typeface="Arial" panose="020B0604020202020204" pitchFamily="34" charset="0"/>
              <a:buChar char="•"/>
            </a:pPr>
            <a:r>
              <a:rPr lang="en-US"/>
              <a:t>Mechanisms include: </a:t>
            </a:r>
          </a:p>
          <a:p>
            <a:pPr marL="1028700" lvl="1" indent="-342900">
              <a:buFont typeface="Arial" panose="020B0604020202020204" pitchFamily="34" charset="0"/>
              <a:buChar char="•"/>
            </a:pPr>
            <a:r>
              <a:rPr lang="en-US"/>
              <a:t>Greater ATP supply via altered mitochondrial respiration </a:t>
            </a:r>
          </a:p>
          <a:p>
            <a:pPr marL="1028700" lvl="1" indent="-342900">
              <a:buFont typeface="Arial" panose="020B0604020202020204" pitchFamily="34" charset="0"/>
              <a:buChar char="•"/>
            </a:pPr>
            <a:r>
              <a:rPr lang="en-US"/>
              <a:t>More efficient ATP utilization during muscle contraction</a:t>
            </a:r>
          </a:p>
          <a:p>
            <a:pPr marL="342900" indent="-342900">
              <a:buFont typeface="Arial" panose="020B0604020202020204" pitchFamily="34" charset="0"/>
              <a:buChar char="•"/>
            </a:pPr>
            <a:r>
              <a:rPr lang="en-US"/>
              <a:t>Increase bioavailability of NO derivatives </a:t>
            </a:r>
          </a:p>
          <a:p>
            <a:pPr marL="1028700" lvl="1" indent="-342900">
              <a:buFont typeface="Arial" panose="020B0604020202020204" pitchFamily="34" charset="0"/>
              <a:buChar char="•"/>
            </a:pPr>
            <a:r>
              <a:rPr lang="en-US"/>
              <a:t>Promotes NO signaling </a:t>
            </a:r>
          </a:p>
          <a:p>
            <a:pPr marL="342900" indent="-342900">
              <a:buFont typeface="Arial" panose="020B0604020202020204" pitchFamily="34" charset="0"/>
              <a:buChar char="•"/>
            </a:pPr>
            <a:r>
              <a:rPr lang="en-US"/>
              <a:t>Buccal flora convert nitrate to nitrite </a:t>
            </a:r>
          </a:p>
          <a:p>
            <a:pPr marL="1028700" lvl="1" indent="-342900">
              <a:buFont typeface="Arial" panose="020B0604020202020204" pitchFamily="34" charset="0"/>
              <a:buChar char="•"/>
            </a:pPr>
            <a:r>
              <a:rPr lang="en-US"/>
              <a:t>Via bacterial nitrate reductase</a:t>
            </a:r>
          </a:p>
          <a:p>
            <a:pPr marL="342900" indent="-342900">
              <a:buFont typeface="Arial" panose="020B0604020202020204" pitchFamily="34" charset="0"/>
              <a:buChar char="•"/>
            </a:pPr>
            <a:r>
              <a:rPr lang="en-US"/>
              <a:t>Circulating Nitrite is converted to NO</a:t>
            </a:r>
          </a:p>
          <a:p>
            <a:pPr marL="342900" indent="-342900">
              <a:buFont typeface="Arial" panose="020B0604020202020204" pitchFamily="34" charset="0"/>
              <a:buChar char="•"/>
            </a:pPr>
            <a:r>
              <a:rPr lang="en-US"/>
              <a:t>Central nervous system </a:t>
            </a:r>
          </a:p>
          <a:p>
            <a:pPr marL="1028700" lvl="1" indent="-342900">
              <a:buFont typeface="Arial" panose="020B0604020202020204" pitchFamily="34" charset="0"/>
              <a:buChar char="•"/>
            </a:pPr>
            <a:r>
              <a:rPr lang="en-US"/>
              <a:t>Modulation of cortical function</a:t>
            </a:r>
          </a:p>
        </p:txBody>
      </p:sp>
      <p:sp>
        <p:nvSpPr>
          <p:cNvPr id="6" name="TextBox 5">
            <a:extLst>
              <a:ext uri="{FF2B5EF4-FFF2-40B4-BE49-F238E27FC236}">
                <a16:creationId xmlns:a16="http://schemas.microsoft.com/office/drawing/2014/main" id="{9E460D8A-D825-4228-9D2C-2E4F6A1A3C98}"/>
              </a:ext>
            </a:extLst>
          </p:cNvPr>
          <p:cNvSpPr txBox="1"/>
          <p:nvPr/>
        </p:nvSpPr>
        <p:spPr>
          <a:xfrm>
            <a:off x="4851114" y="6599556"/>
            <a:ext cx="7340681" cy="253916"/>
          </a:xfrm>
          <a:prstGeom prst="rect">
            <a:avLst/>
          </a:prstGeom>
          <a:noFill/>
        </p:spPr>
        <p:txBody>
          <a:bodyPr wrap="square" rtlCol="0" anchor="t">
            <a:spAutoFit/>
          </a:bodyPr>
          <a:lstStyle/>
          <a:p>
            <a:pPr algn="r"/>
            <a:r>
              <a:rPr lang="en-US" sz="1050">
                <a:solidFill>
                  <a:srgbClr val="FFFFFF"/>
                </a:solidFill>
              </a:rPr>
              <a:t>Reid M. </a:t>
            </a:r>
            <a:r>
              <a:rPr lang="en-US" sz="1050" i="1">
                <a:solidFill>
                  <a:srgbClr val="FFFFFF"/>
                </a:solidFill>
              </a:rPr>
              <a:t>J Physiol</a:t>
            </a:r>
            <a:r>
              <a:rPr lang="en-US" sz="1050">
                <a:solidFill>
                  <a:srgbClr val="FFFFFF"/>
                </a:solidFill>
              </a:rPr>
              <a:t>. 2016;594:5125-5133</a:t>
            </a:r>
          </a:p>
        </p:txBody>
      </p:sp>
      <p:cxnSp>
        <p:nvCxnSpPr>
          <p:cNvPr id="5" name="Straight Connector 4">
            <a:extLst>
              <a:ext uri="{FF2B5EF4-FFF2-40B4-BE49-F238E27FC236}">
                <a16:creationId xmlns:a16="http://schemas.microsoft.com/office/drawing/2014/main" id="{11FA5AA6-7922-E04C-8F96-515BEE02D821}"/>
              </a:ext>
            </a:extLst>
          </p:cNvPr>
          <p:cNvCxnSpPr>
            <a:cxnSpLocks/>
          </p:cNvCxnSpPr>
          <p:nvPr/>
        </p:nvCxnSpPr>
        <p:spPr>
          <a:xfrm>
            <a:off x="861848" y="1114097"/>
            <a:ext cx="8565931"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3153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4A917-FBA0-F84B-928F-A17480459FBD}"/>
              </a:ext>
            </a:extLst>
          </p:cNvPr>
          <p:cNvSpPr>
            <a:spLocks noGrp="1"/>
          </p:cNvSpPr>
          <p:nvPr>
            <p:ph type="title"/>
          </p:nvPr>
        </p:nvSpPr>
        <p:spPr/>
        <p:txBody>
          <a:bodyPr/>
          <a:lstStyle/>
          <a:p>
            <a:r>
              <a:rPr lang="en-US"/>
              <a:t>ANTIOXIDANTS</a:t>
            </a:r>
          </a:p>
        </p:txBody>
      </p:sp>
    </p:spTree>
    <p:extLst>
      <p:ext uri="{BB962C8B-B14F-4D97-AF65-F5344CB8AC3E}">
        <p14:creationId xmlns:p14="http://schemas.microsoft.com/office/powerpoint/2010/main" val="8154487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870AE-9175-45F2-8340-1E76996C2D8B}"/>
              </a:ext>
            </a:extLst>
          </p:cNvPr>
          <p:cNvSpPr>
            <a:spLocks noGrp="1"/>
          </p:cNvSpPr>
          <p:nvPr>
            <p:ph type="title"/>
          </p:nvPr>
        </p:nvSpPr>
        <p:spPr/>
        <p:txBody>
          <a:bodyPr/>
          <a:lstStyle/>
          <a:p>
            <a:r>
              <a:rPr lang="en-US"/>
              <a:t>Take Homes: NAC &amp; NO</a:t>
            </a:r>
          </a:p>
        </p:txBody>
      </p:sp>
      <p:sp>
        <p:nvSpPr>
          <p:cNvPr id="3" name="Text Placeholder 2">
            <a:extLst>
              <a:ext uri="{FF2B5EF4-FFF2-40B4-BE49-F238E27FC236}">
                <a16:creationId xmlns:a16="http://schemas.microsoft.com/office/drawing/2014/main" id="{0C049E08-A719-447B-96B6-B8B189E3A44C}"/>
              </a:ext>
            </a:extLst>
          </p:cNvPr>
          <p:cNvSpPr>
            <a:spLocks noGrp="1"/>
          </p:cNvSpPr>
          <p:nvPr>
            <p:ph type="body" sz="quarter" idx="10"/>
          </p:nvPr>
        </p:nvSpPr>
        <p:spPr>
          <a:xfrm>
            <a:off x="861848" y="1478583"/>
            <a:ext cx="10508569" cy="4546660"/>
          </a:xfrm>
        </p:spPr>
        <p:txBody>
          <a:bodyPr/>
          <a:lstStyle/>
          <a:p>
            <a:r>
              <a:rPr lang="en-US" sz="2400" b="1" i="1"/>
              <a:t>Thiol antioxidants (like NAC) and dietary nitrates appear to improve endurance exercise</a:t>
            </a:r>
          </a:p>
          <a:p>
            <a:pPr marL="342900" indent="-342900">
              <a:buFont typeface="Arial" panose="020B0604020202020204" pitchFamily="34" charset="0"/>
              <a:buChar char="•"/>
            </a:pPr>
            <a:r>
              <a:rPr lang="en-US" sz="2200"/>
              <a:t>Safe for human use </a:t>
            </a:r>
          </a:p>
          <a:p>
            <a:pPr marL="1028700" lvl="1" indent="-342900">
              <a:buFont typeface="Arial" panose="020B0604020202020204" pitchFamily="34" charset="0"/>
              <a:buChar char="•"/>
            </a:pPr>
            <a:r>
              <a:rPr lang="en-US" sz="1800"/>
              <a:t>Laboratory doses </a:t>
            </a:r>
          </a:p>
          <a:p>
            <a:pPr marL="1028700" lvl="1" indent="-342900">
              <a:buFont typeface="Arial" panose="020B0604020202020204" pitchFamily="34" charset="0"/>
              <a:buChar char="•"/>
            </a:pPr>
            <a:r>
              <a:rPr lang="en-US" sz="1800"/>
              <a:t>Both effective as a single dose shortly before exercise  </a:t>
            </a:r>
          </a:p>
          <a:p>
            <a:pPr marL="1028700" lvl="1" indent="-342900">
              <a:buFont typeface="Arial" panose="020B0604020202020204" pitchFamily="34" charset="0"/>
              <a:buChar char="•"/>
            </a:pPr>
            <a:r>
              <a:rPr lang="en-US" sz="1800"/>
              <a:t>Both work via redox mechanisms </a:t>
            </a:r>
          </a:p>
          <a:p>
            <a:pPr marL="342900" indent="-342900">
              <a:buFont typeface="Arial" panose="020B0604020202020204" pitchFamily="34" charset="0"/>
              <a:buChar char="•"/>
            </a:pPr>
            <a:r>
              <a:rPr lang="en-US" sz="2200"/>
              <a:t>Thiols are not practical for widespread use </a:t>
            </a:r>
          </a:p>
          <a:p>
            <a:pPr marL="342900" indent="-342900">
              <a:buFont typeface="Arial" panose="020B0604020202020204" pitchFamily="34" charset="0"/>
              <a:buChar char="•"/>
            </a:pPr>
            <a:r>
              <a:rPr lang="en-US"/>
              <a:t>Thiols preserve contractile function of myofibers </a:t>
            </a:r>
          </a:p>
          <a:p>
            <a:pPr marL="1028700" lvl="1" indent="-342900">
              <a:buFont typeface="Arial" panose="020B0604020202020204" pitchFamily="34" charset="0"/>
              <a:buChar char="•"/>
            </a:pPr>
            <a:r>
              <a:rPr lang="en-US"/>
              <a:t>Buffer exercise induced ROS </a:t>
            </a:r>
          </a:p>
          <a:p>
            <a:pPr marL="342900" indent="-342900">
              <a:buFont typeface="Arial" panose="020B0604020202020204" pitchFamily="34" charset="0"/>
              <a:buChar char="•"/>
            </a:pPr>
            <a:r>
              <a:rPr lang="en-US"/>
              <a:t>Dietary nitrates increase exercise efficiency </a:t>
            </a:r>
          </a:p>
          <a:p>
            <a:pPr marL="1028700" lvl="1" indent="-342900">
              <a:buFont typeface="Arial" panose="020B0604020202020204" pitchFamily="34" charset="0"/>
              <a:buChar char="•"/>
            </a:pPr>
            <a:r>
              <a:rPr lang="en-US"/>
              <a:t>Augment NO actions on mitochondrial metabolism, blood flow distribution, or both</a:t>
            </a:r>
          </a:p>
          <a:p>
            <a:endParaRPr lang="en-US" sz="2400"/>
          </a:p>
        </p:txBody>
      </p:sp>
      <p:sp>
        <p:nvSpPr>
          <p:cNvPr id="6" name="TextBox 5">
            <a:extLst>
              <a:ext uri="{FF2B5EF4-FFF2-40B4-BE49-F238E27FC236}">
                <a16:creationId xmlns:a16="http://schemas.microsoft.com/office/drawing/2014/main" id="{9A9AC1FF-4491-4983-849E-3349CC05E78B}"/>
              </a:ext>
            </a:extLst>
          </p:cNvPr>
          <p:cNvSpPr txBox="1"/>
          <p:nvPr/>
        </p:nvSpPr>
        <p:spPr>
          <a:xfrm>
            <a:off x="4851114" y="6599556"/>
            <a:ext cx="7340681" cy="253916"/>
          </a:xfrm>
          <a:prstGeom prst="rect">
            <a:avLst/>
          </a:prstGeom>
          <a:noFill/>
        </p:spPr>
        <p:txBody>
          <a:bodyPr wrap="square" rtlCol="0" anchor="t">
            <a:spAutoFit/>
          </a:bodyPr>
          <a:lstStyle/>
          <a:p>
            <a:pPr algn="r"/>
            <a:r>
              <a:rPr lang="en-US" sz="1050">
                <a:solidFill>
                  <a:srgbClr val="FFFFFF"/>
                </a:solidFill>
              </a:rPr>
              <a:t>Reid M. </a:t>
            </a:r>
            <a:r>
              <a:rPr lang="en-US" sz="1050" i="1">
                <a:solidFill>
                  <a:srgbClr val="FFFFFF"/>
                </a:solidFill>
              </a:rPr>
              <a:t>J Physiol</a:t>
            </a:r>
            <a:r>
              <a:rPr lang="en-US" sz="1050">
                <a:solidFill>
                  <a:srgbClr val="FFFFFF"/>
                </a:solidFill>
              </a:rPr>
              <a:t>. 2016;594:5125-5133</a:t>
            </a:r>
          </a:p>
        </p:txBody>
      </p:sp>
      <p:cxnSp>
        <p:nvCxnSpPr>
          <p:cNvPr id="5" name="Straight Connector 4">
            <a:extLst>
              <a:ext uri="{FF2B5EF4-FFF2-40B4-BE49-F238E27FC236}">
                <a16:creationId xmlns:a16="http://schemas.microsoft.com/office/drawing/2014/main" id="{FE180C7D-F7FF-7145-94A9-9665C886D994}"/>
              </a:ext>
            </a:extLst>
          </p:cNvPr>
          <p:cNvCxnSpPr>
            <a:cxnSpLocks/>
          </p:cNvCxnSpPr>
          <p:nvPr/>
        </p:nvCxnSpPr>
        <p:spPr>
          <a:xfrm>
            <a:off x="861848" y="1114097"/>
            <a:ext cx="5360276"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84561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310787-D334-47DD-9967-B5EA50EE509E}"/>
              </a:ext>
            </a:extLst>
          </p:cNvPr>
          <p:cNvSpPr>
            <a:spLocks noGrp="1"/>
          </p:cNvSpPr>
          <p:nvPr>
            <p:ph type="title"/>
          </p:nvPr>
        </p:nvSpPr>
        <p:spPr/>
        <p:txBody>
          <a:bodyPr/>
          <a:lstStyle/>
          <a:p>
            <a:r>
              <a:rPr lang="en-US"/>
              <a:t>Risks of High Dose Supplementation</a:t>
            </a:r>
          </a:p>
        </p:txBody>
      </p:sp>
      <p:sp>
        <p:nvSpPr>
          <p:cNvPr id="3" name="Text Placeholder 2">
            <a:extLst>
              <a:ext uri="{FF2B5EF4-FFF2-40B4-BE49-F238E27FC236}">
                <a16:creationId xmlns:a16="http://schemas.microsoft.com/office/drawing/2014/main" id="{5711851D-FEE7-4BC4-AD44-7929F2411B01}"/>
              </a:ext>
            </a:extLst>
          </p:cNvPr>
          <p:cNvSpPr>
            <a:spLocks noGrp="1"/>
          </p:cNvSpPr>
          <p:nvPr>
            <p:ph type="body" sz="quarter" idx="10"/>
          </p:nvPr>
        </p:nvSpPr>
        <p:spPr>
          <a:xfrm>
            <a:off x="861847" y="1719732"/>
            <a:ext cx="10508569" cy="4546660"/>
          </a:xfrm>
        </p:spPr>
        <p:txBody>
          <a:bodyPr/>
          <a:lstStyle/>
          <a:p>
            <a:pPr marL="342900" indent="-342900">
              <a:buFont typeface="Arial" panose="020B0604020202020204" pitchFamily="34" charset="0"/>
              <a:buChar char="•"/>
            </a:pPr>
            <a:r>
              <a:rPr lang="en-US" sz="2400"/>
              <a:t>ROS are important intermediate messengers in apoptosis pathways </a:t>
            </a:r>
          </a:p>
          <a:p>
            <a:pPr marL="1028700" lvl="1" indent="-342900">
              <a:buFont typeface="Arial" panose="020B0604020202020204" pitchFamily="34" charset="0"/>
              <a:buChar char="•"/>
            </a:pPr>
            <a:r>
              <a:rPr lang="en-US" sz="1800"/>
              <a:t>Antioxidants may inhibit apoptosis</a:t>
            </a:r>
          </a:p>
          <a:p>
            <a:pPr marL="1485900" lvl="2" indent="-342900">
              <a:buFont typeface="Arial" panose="020B0604020202020204" pitchFamily="34" charset="0"/>
              <a:buChar char="•"/>
            </a:pPr>
            <a:r>
              <a:rPr lang="en-US" sz="1600"/>
              <a:t>Necessary defense mechanism to inhibit tumor development/ mutated cells</a:t>
            </a:r>
          </a:p>
          <a:p>
            <a:pPr marL="342900" indent="-342900">
              <a:buFont typeface="Arial" panose="020B0604020202020204" pitchFamily="34" charset="0"/>
              <a:buChar char="•"/>
            </a:pPr>
            <a:r>
              <a:rPr lang="en-US" sz="2400"/>
              <a:t>Prevents effective removal of damaged cells </a:t>
            </a:r>
          </a:p>
          <a:p>
            <a:pPr marL="342900" indent="-342900">
              <a:buFont typeface="Arial" panose="020B0604020202020204" pitchFamily="34" charset="0"/>
              <a:buChar char="•"/>
            </a:pPr>
            <a:r>
              <a:rPr lang="en-US" sz="2400"/>
              <a:t>Side effects of excessive vitamin intake </a:t>
            </a:r>
          </a:p>
          <a:p>
            <a:pPr marL="342900" indent="-342900">
              <a:buFont typeface="Arial" panose="020B0604020202020204" pitchFamily="34" charset="0"/>
              <a:buChar char="•"/>
            </a:pPr>
            <a:r>
              <a:rPr lang="en-US" sz="2400"/>
              <a:t>Can impair athlete’s exercise induced training adaptations</a:t>
            </a:r>
          </a:p>
        </p:txBody>
      </p:sp>
      <p:sp>
        <p:nvSpPr>
          <p:cNvPr id="6" name="TextBox 5">
            <a:extLst>
              <a:ext uri="{FF2B5EF4-FFF2-40B4-BE49-F238E27FC236}">
                <a16:creationId xmlns:a16="http://schemas.microsoft.com/office/drawing/2014/main" id="{1B7E400F-117B-4BFF-8AA6-5168123669B5}"/>
              </a:ext>
            </a:extLst>
          </p:cNvPr>
          <p:cNvSpPr txBox="1"/>
          <p:nvPr/>
        </p:nvSpPr>
        <p:spPr>
          <a:xfrm>
            <a:off x="6755397" y="6551456"/>
            <a:ext cx="5489682" cy="253916"/>
          </a:xfrm>
          <a:prstGeom prst="rect">
            <a:avLst/>
          </a:prstGeom>
          <a:noFill/>
        </p:spPr>
        <p:txBody>
          <a:bodyPr wrap="square" rtlCol="0" anchor="t">
            <a:spAutoFit/>
          </a:bodyPr>
          <a:lstStyle/>
          <a:p>
            <a:pPr algn="r"/>
            <a:r>
              <a:rPr lang="en-US" sz="1050" err="1">
                <a:solidFill>
                  <a:srgbClr val="FFFFFF"/>
                </a:solidFill>
              </a:rPr>
              <a:t>Jeukendrup</a:t>
            </a:r>
            <a:r>
              <a:rPr lang="en-US" sz="1050">
                <a:solidFill>
                  <a:srgbClr val="FFFFFF"/>
                </a:solidFill>
              </a:rPr>
              <a:t> &amp; Gleeson. Champaign, IL. </a:t>
            </a:r>
            <a:r>
              <a:rPr lang="en-US" sz="1050" i="1">
                <a:solidFill>
                  <a:srgbClr val="FFFFFF"/>
                </a:solidFill>
              </a:rPr>
              <a:t>Human Kinetics</a:t>
            </a:r>
            <a:r>
              <a:rPr lang="en-US" sz="1050">
                <a:solidFill>
                  <a:srgbClr val="FFFFFF"/>
                </a:solidFill>
              </a:rPr>
              <a:t>. 2004 </a:t>
            </a:r>
          </a:p>
        </p:txBody>
      </p:sp>
      <p:cxnSp>
        <p:nvCxnSpPr>
          <p:cNvPr id="5" name="Straight Connector 4">
            <a:extLst>
              <a:ext uri="{FF2B5EF4-FFF2-40B4-BE49-F238E27FC236}">
                <a16:creationId xmlns:a16="http://schemas.microsoft.com/office/drawing/2014/main" id="{F4DBAFB9-2671-1F49-96B6-4F320F0EA15E}"/>
              </a:ext>
            </a:extLst>
          </p:cNvPr>
          <p:cNvCxnSpPr>
            <a:cxnSpLocks/>
          </p:cNvCxnSpPr>
          <p:nvPr/>
        </p:nvCxnSpPr>
        <p:spPr>
          <a:xfrm>
            <a:off x="861848" y="1114097"/>
            <a:ext cx="7966842"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48003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CE774-046B-4249-892A-E397AF2D6840}"/>
              </a:ext>
            </a:extLst>
          </p:cNvPr>
          <p:cNvSpPr>
            <a:spLocks noGrp="1"/>
          </p:cNvSpPr>
          <p:nvPr>
            <p:ph type="title"/>
          </p:nvPr>
        </p:nvSpPr>
        <p:spPr/>
        <p:txBody>
          <a:bodyPr/>
          <a:lstStyle/>
          <a:p>
            <a:r>
              <a:rPr lang="en-US">
                <a:latin typeface="Century Gothic"/>
              </a:rPr>
              <a:t>High Dose Supplementation Can Hurt! </a:t>
            </a:r>
            <a:endParaRPr lang="en-US"/>
          </a:p>
        </p:txBody>
      </p:sp>
      <p:sp>
        <p:nvSpPr>
          <p:cNvPr id="3" name="Text Placeholder 2">
            <a:extLst>
              <a:ext uri="{FF2B5EF4-FFF2-40B4-BE49-F238E27FC236}">
                <a16:creationId xmlns:a16="http://schemas.microsoft.com/office/drawing/2014/main" id="{720B6401-C7CB-4C19-8456-29D85A63988C}"/>
              </a:ext>
            </a:extLst>
          </p:cNvPr>
          <p:cNvSpPr>
            <a:spLocks noGrp="1"/>
          </p:cNvSpPr>
          <p:nvPr>
            <p:ph type="body" sz="quarter" idx="10"/>
          </p:nvPr>
        </p:nvSpPr>
        <p:spPr>
          <a:xfrm>
            <a:off x="861847" y="1478583"/>
            <a:ext cx="10508569" cy="4841344"/>
          </a:xfrm>
        </p:spPr>
        <p:txBody>
          <a:bodyPr/>
          <a:lstStyle/>
          <a:p>
            <a:r>
              <a:rPr lang="en-US" sz="2400" i="1"/>
              <a:t>Muscle recovery from damaging exercise is mediated in part by oxidant signaling </a:t>
            </a:r>
          </a:p>
          <a:p>
            <a:pPr marL="342900" indent="-342900">
              <a:buFont typeface="Arial" panose="020B0604020202020204" pitchFamily="34" charset="0"/>
              <a:buChar char="•"/>
            </a:pPr>
            <a:r>
              <a:rPr lang="en-US" sz="2400"/>
              <a:t>Antioxidants can blunt: </a:t>
            </a:r>
          </a:p>
          <a:p>
            <a:pPr marL="1028700" lvl="1" indent="-342900">
              <a:buFont typeface="Arial" panose="020B0604020202020204" pitchFamily="34" charset="0"/>
              <a:buChar char="•"/>
            </a:pPr>
            <a:r>
              <a:rPr lang="en-US" sz="2000"/>
              <a:t>Signaling events </a:t>
            </a:r>
          </a:p>
          <a:p>
            <a:pPr marL="1028700" lvl="1" indent="-342900">
              <a:buFont typeface="Arial" panose="020B0604020202020204" pitchFamily="34" charset="0"/>
              <a:buChar char="•"/>
            </a:pPr>
            <a:r>
              <a:rPr lang="en-US" sz="2000"/>
              <a:t>Repair mechanisms </a:t>
            </a:r>
          </a:p>
          <a:p>
            <a:pPr marL="342900" indent="-342900">
              <a:buFont typeface="Arial" panose="020B0604020202020204" pitchFamily="34" charset="0"/>
              <a:buChar char="•"/>
            </a:pPr>
            <a:r>
              <a:rPr lang="en-US" sz="2400"/>
              <a:t>Training responses to exercise can be depressed</a:t>
            </a:r>
          </a:p>
          <a:p>
            <a:pPr marL="1028700" lvl="1" indent="-342900">
              <a:buFont typeface="Arial" panose="020B0604020202020204" pitchFamily="34" charset="0"/>
              <a:buChar char="•"/>
            </a:pPr>
            <a:r>
              <a:rPr lang="en-US" sz="2000"/>
              <a:t>↓ mitochondrial biogenesis </a:t>
            </a:r>
          </a:p>
          <a:p>
            <a:pPr marL="1028700" lvl="1" indent="-342900">
              <a:buFont typeface="Arial" panose="020B0604020202020204" pitchFamily="34" charset="0"/>
              <a:buChar char="•"/>
            </a:pPr>
            <a:r>
              <a:rPr lang="en-US" sz="2000"/>
              <a:t>↓ insulin sensitivity </a:t>
            </a:r>
          </a:p>
          <a:p>
            <a:pPr marL="342900" indent="-342900">
              <a:buFont typeface="Arial" panose="020B0604020202020204" pitchFamily="34" charset="0"/>
              <a:buChar char="•"/>
            </a:pPr>
            <a:r>
              <a:rPr lang="en-US" sz="2400"/>
              <a:t>One dose can:</a:t>
            </a:r>
          </a:p>
          <a:p>
            <a:pPr marL="1028700" lvl="1" indent="-342900">
              <a:buFont typeface="Arial" panose="020B0604020202020204" pitchFamily="34" charset="0"/>
              <a:buChar char="•"/>
            </a:pPr>
            <a:r>
              <a:rPr lang="en-US" sz="2000"/>
              <a:t>↓ exercise induced vasodilation</a:t>
            </a:r>
          </a:p>
          <a:p>
            <a:pPr marL="1028700" lvl="1" indent="-342900">
              <a:buFont typeface="Arial" panose="020B0604020202020204" pitchFamily="34" charset="0"/>
              <a:buChar char="•"/>
            </a:pPr>
            <a:r>
              <a:rPr lang="en-US" sz="2000"/>
              <a:t>Inhibit post exercise increases in HSPs</a:t>
            </a:r>
          </a:p>
          <a:p>
            <a:endParaRPr lang="en-US" sz="2400"/>
          </a:p>
        </p:txBody>
      </p:sp>
      <p:sp>
        <p:nvSpPr>
          <p:cNvPr id="6" name="TextBox 5">
            <a:extLst>
              <a:ext uri="{FF2B5EF4-FFF2-40B4-BE49-F238E27FC236}">
                <a16:creationId xmlns:a16="http://schemas.microsoft.com/office/drawing/2014/main" id="{459410A9-719F-47A0-B754-12A9F3842C1F}"/>
              </a:ext>
            </a:extLst>
          </p:cNvPr>
          <p:cNvSpPr txBox="1"/>
          <p:nvPr/>
        </p:nvSpPr>
        <p:spPr>
          <a:xfrm>
            <a:off x="4851114" y="6599556"/>
            <a:ext cx="7340681" cy="253916"/>
          </a:xfrm>
          <a:prstGeom prst="rect">
            <a:avLst/>
          </a:prstGeom>
          <a:noFill/>
        </p:spPr>
        <p:txBody>
          <a:bodyPr wrap="square" rtlCol="0" anchor="t">
            <a:spAutoFit/>
          </a:bodyPr>
          <a:lstStyle/>
          <a:p>
            <a:pPr algn="r"/>
            <a:r>
              <a:rPr lang="en-US" sz="1050">
                <a:solidFill>
                  <a:srgbClr val="FFFFFF"/>
                </a:solidFill>
              </a:rPr>
              <a:t>Reid M. </a:t>
            </a:r>
            <a:r>
              <a:rPr lang="en-US" sz="1050" i="1">
                <a:solidFill>
                  <a:srgbClr val="FFFFFF"/>
                </a:solidFill>
              </a:rPr>
              <a:t>J Physiol</a:t>
            </a:r>
            <a:r>
              <a:rPr lang="en-US" sz="1050">
                <a:solidFill>
                  <a:srgbClr val="FFFFFF"/>
                </a:solidFill>
              </a:rPr>
              <a:t>. 2016;594:5125-5133</a:t>
            </a:r>
          </a:p>
        </p:txBody>
      </p:sp>
      <p:cxnSp>
        <p:nvCxnSpPr>
          <p:cNvPr id="5" name="Straight Connector 4">
            <a:extLst>
              <a:ext uri="{FF2B5EF4-FFF2-40B4-BE49-F238E27FC236}">
                <a16:creationId xmlns:a16="http://schemas.microsoft.com/office/drawing/2014/main" id="{47A36572-1A5D-0149-B3D6-54D8D5864CFD}"/>
              </a:ext>
            </a:extLst>
          </p:cNvPr>
          <p:cNvCxnSpPr>
            <a:cxnSpLocks/>
          </p:cNvCxnSpPr>
          <p:nvPr/>
        </p:nvCxnSpPr>
        <p:spPr>
          <a:xfrm>
            <a:off x="861848" y="1114097"/>
            <a:ext cx="8471338"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80282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3228-957A-48B5-AADF-03C9C5F43166}"/>
              </a:ext>
            </a:extLst>
          </p:cNvPr>
          <p:cNvSpPr>
            <a:spLocks noGrp="1"/>
          </p:cNvSpPr>
          <p:nvPr>
            <p:ph type="title"/>
          </p:nvPr>
        </p:nvSpPr>
        <p:spPr/>
        <p:txBody>
          <a:bodyPr/>
          <a:lstStyle/>
          <a:p>
            <a:r>
              <a:rPr lang="en-US"/>
              <a:t>It’s a Balance!</a:t>
            </a:r>
          </a:p>
        </p:txBody>
      </p:sp>
      <p:sp>
        <p:nvSpPr>
          <p:cNvPr id="3" name="Text Placeholder 2">
            <a:extLst>
              <a:ext uri="{FF2B5EF4-FFF2-40B4-BE49-F238E27FC236}">
                <a16:creationId xmlns:a16="http://schemas.microsoft.com/office/drawing/2014/main" id="{9301CE86-F38A-4CD4-8584-0EBAD67DB71A}"/>
              </a:ext>
            </a:extLst>
          </p:cNvPr>
          <p:cNvSpPr>
            <a:spLocks noGrp="1"/>
          </p:cNvSpPr>
          <p:nvPr>
            <p:ph type="body" sz="quarter" idx="10"/>
          </p:nvPr>
        </p:nvSpPr>
        <p:spPr>
          <a:xfrm>
            <a:off x="821584" y="1420016"/>
            <a:ext cx="10151216" cy="1119822"/>
          </a:xfrm>
        </p:spPr>
        <p:txBody>
          <a:bodyPr/>
          <a:lstStyle/>
          <a:p>
            <a:pPr>
              <a:lnSpc>
                <a:spcPct val="100000"/>
              </a:lnSpc>
            </a:pPr>
            <a:r>
              <a:rPr lang="en-US" b="1"/>
              <a:t>ROS is necessary!  </a:t>
            </a:r>
            <a:r>
              <a:rPr lang="en-US" i="1"/>
              <a:t>ROS play an important role in the regulation of signaling pathways that are required to promote skeletal muscle adaptation in response to both exercise and physical activity </a:t>
            </a:r>
          </a:p>
        </p:txBody>
      </p:sp>
      <p:sp>
        <p:nvSpPr>
          <p:cNvPr id="7" name="Isosceles Triangle 6">
            <a:extLst>
              <a:ext uri="{FF2B5EF4-FFF2-40B4-BE49-F238E27FC236}">
                <a16:creationId xmlns:a16="http://schemas.microsoft.com/office/drawing/2014/main" id="{84FD4B8E-434B-4234-BA71-4FD08EADBB7C}"/>
              </a:ext>
            </a:extLst>
          </p:cNvPr>
          <p:cNvSpPr/>
          <p:nvPr/>
        </p:nvSpPr>
        <p:spPr>
          <a:xfrm>
            <a:off x="4343868" y="4617326"/>
            <a:ext cx="1254642" cy="1039201"/>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Right 7">
            <a:extLst>
              <a:ext uri="{FF2B5EF4-FFF2-40B4-BE49-F238E27FC236}">
                <a16:creationId xmlns:a16="http://schemas.microsoft.com/office/drawing/2014/main" id="{C4730BB7-6E44-4BDC-90A7-7703F5CDFADF}"/>
              </a:ext>
            </a:extLst>
          </p:cNvPr>
          <p:cNvSpPr/>
          <p:nvPr/>
        </p:nvSpPr>
        <p:spPr>
          <a:xfrm>
            <a:off x="2483170" y="4241576"/>
            <a:ext cx="5185146" cy="475939"/>
          </a:xfrm>
          <a:prstGeom prst="rightArrow">
            <a:avLst/>
          </a:prstGeom>
          <a:solidFill>
            <a:schemeClr val="bg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6721D48A-0FBE-42FC-AA18-18E4A4ABFABB}"/>
              </a:ext>
            </a:extLst>
          </p:cNvPr>
          <p:cNvGrpSpPr/>
          <p:nvPr/>
        </p:nvGrpSpPr>
        <p:grpSpPr>
          <a:xfrm>
            <a:off x="2519792" y="3083396"/>
            <a:ext cx="2238741" cy="1275445"/>
            <a:chOff x="1903227" y="2993508"/>
            <a:chExt cx="2238741" cy="1275445"/>
          </a:xfrm>
        </p:grpSpPr>
        <p:sp>
          <p:nvSpPr>
            <p:cNvPr id="9" name="Rectangle 8">
              <a:extLst>
                <a:ext uri="{FF2B5EF4-FFF2-40B4-BE49-F238E27FC236}">
                  <a16:creationId xmlns:a16="http://schemas.microsoft.com/office/drawing/2014/main" id="{53466901-6CBE-4DF3-9DA0-771C1197A6B9}"/>
                </a:ext>
              </a:extLst>
            </p:cNvPr>
            <p:cNvSpPr/>
            <p:nvPr/>
          </p:nvSpPr>
          <p:spPr>
            <a:xfrm>
              <a:off x="2254103" y="3443308"/>
              <a:ext cx="723014" cy="475939"/>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NOx</a:t>
              </a:r>
            </a:p>
          </p:txBody>
        </p:sp>
        <p:sp>
          <p:nvSpPr>
            <p:cNvPr id="10" name="Rectangle 9">
              <a:extLst>
                <a:ext uri="{FF2B5EF4-FFF2-40B4-BE49-F238E27FC236}">
                  <a16:creationId xmlns:a16="http://schemas.microsoft.com/office/drawing/2014/main" id="{D0CE1FB3-980B-4CBC-BB68-21B70C2C4145}"/>
                </a:ext>
              </a:extLst>
            </p:cNvPr>
            <p:cNvSpPr/>
            <p:nvPr/>
          </p:nvSpPr>
          <p:spPr>
            <a:xfrm>
              <a:off x="2955851" y="3118798"/>
              <a:ext cx="723014" cy="814097"/>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ROS</a:t>
              </a:r>
            </a:p>
          </p:txBody>
        </p:sp>
        <p:sp>
          <p:nvSpPr>
            <p:cNvPr id="11" name="Rectangle 10">
              <a:extLst>
                <a:ext uri="{FF2B5EF4-FFF2-40B4-BE49-F238E27FC236}">
                  <a16:creationId xmlns:a16="http://schemas.microsoft.com/office/drawing/2014/main" id="{E62BD7D4-B814-474D-9F87-37CB2CB2FBA6}"/>
                </a:ext>
              </a:extLst>
            </p:cNvPr>
            <p:cNvSpPr/>
            <p:nvPr/>
          </p:nvSpPr>
          <p:spPr>
            <a:xfrm>
              <a:off x="1903227" y="2993508"/>
              <a:ext cx="1052624" cy="449800"/>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t>Carbonate Radicals</a:t>
              </a:r>
            </a:p>
          </p:txBody>
        </p:sp>
        <p:sp>
          <p:nvSpPr>
            <p:cNvPr id="12" name="Rectangle 11">
              <a:extLst>
                <a:ext uri="{FF2B5EF4-FFF2-40B4-BE49-F238E27FC236}">
                  <a16:creationId xmlns:a16="http://schemas.microsoft.com/office/drawing/2014/main" id="{55DB85F3-847E-4CC0-9011-3153BC60641A}"/>
                </a:ext>
              </a:extLst>
            </p:cNvPr>
            <p:cNvSpPr/>
            <p:nvPr/>
          </p:nvSpPr>
          <p:spPr>
            <a:xfrm>
              <a:off x="1913860" y="3919247"/>
              <a:ext cx="1052624" cy="338158"/>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t>Hydro-peroxides</a:t>
              </a:r>
            </a:p>
          </p:txBody>
        </p:sp>
        <p:sp>
          <p:nvSpPr>
            <p:cNvPr id="13" name="Rectangle 12">
              <a:extLst>
                <a:ext uri="{FF2B5EF4-FFF2-40B4-BE49-F238E27FC236}">
                  <a16:creationId xmlns:a16="http://schemas.microsoft.com/office/drawing/2014/main" id="{F01F29EC-D1AD-48F5-BE98-902B5BBA693E}"/>
                </a:ext>
              </a:extLst>
            </p:cNvPr>
            <p:cNvSpPr/>
            <p:nvPr/>
          </p:nvSpPr>
          <p:spPr>
            <a:xfrm>
              <a:off x="2943446" y="3930795"/>
              <a:ext cx="1198522" cy="338158"/>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t>Lipid peroxides</a:t>
              </a:r>
            </a:p>
          </p:txBody>
        </p:sp>
      </p:grpSp>
      <p:sp>
        <p:nvSpPr>
          <p:cNvPr id="15" name="Rectangle 14">
            <a:extLst>
              <a:ext uri="{FF2B5EF4-FFF2-40B4-BE49-F238E27FC236}">
                <a16:creationId xmlns:a16="http://schemas.microsoft.com/office/drawing/2014/main" id="{2D1E800C-7BCB-455B-8FF7-3388A49D3628}"/>
              </a:ext>
            </a:extLst>
          </p:cNvPr>
          <p:cNvSpPr/>
          <p:nvPr/>
        </p:nvSpPr>
        <p:spPr>
          <a:xfrm>
            <a:off x="7969575" y="3173772"/>
            <a:ext cx="1687035" cy="2376423"/>
          </a:xfrm>
          <a:prstGeom prst="rect">
            <a:avLst/>
          </a:prstGeom>
          <a:solidFill>
            <a:schemeClr val="bg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Oxidative Stress</a:t>
            </a:r>
          </a:p>
          <a:p>
            <a:pPr algn="ctr"/>
            <a:endParaRPr lang="en-US"/>
          </a:p>
          <a:p>
            <a:pPr algn="ctr"/>
            <a:r>
              <a:rPr lang="en-US"/>
              <a:t>Homeostatic Range </a:t>
            </a:r>
          </a:p>
          <a:p>
            <a:pPr algn="ctr"/>
            <a:endParaRPr lang="en-US"/>
          </a:p>
          <a:p>
            <a:pPr algn="ctr"/>
            <a:r>
              <a:rPr lang="en-US"/>
              <a:t>Reductive Stress</a:t>
            </a:r>
          </a:p>
        </p:txBody>
      </p:sp>
      <p:grpSp>
        <p:nvGrpSpPr>
          <p:cNvPr id="21" name="Group 20">
            <a:extLst>
              <a:ext uri="{FF2B5EF4-FFF2-40B4-BE49-F238E27FC236}">
                <a16:creationId xmlns:a16="http://schemas.microsoft.com/office/drawing/2014/main" id="{E8AED182-6E13-4936-8A3B-4A2FBBCD3E3A}"/>
              </a:ext>
            </a:extLst>
          </p:cNvPr>
          <p:cNvGrpSpPr/>
          <p:nvPr/>
        </p:nvGrpSpPr>
        <p:grpSpPr>
          <a:xfrm>
            <a:off x="5194472" y="3104662"/>
            <a:ext cx="2549447" cy="1246835"/>
            <a:chOff x="6049926" y="3083396"/>
            <a:chExt cx="2549447" cy="1246835"/>
          </a:xfrm>
        </p:grpSpPr>
        <p:sp>
          <p:nvSpPr>
            <p:cNvPr id="16" name="Rectangle 15">
              <a:extLst>
                <a:ext uri="{FF2B5EF4-FFF2-40B4-BE49-F238E27FC236}">
                  <a16:creationId xmlns:a16="http://schemas.microsoft.com/office/drawing/2014/main" id="{522D63E0-CBD0-42E3-9E16-25B9C44604D4}"/>
                </a:ext>
              </a:extLst>
            </p:cNvPr>
            <p:cNvSpPr/>
            <p:nvPr/>
          </p:nvSpPr>
          <p:spPr>
            <a:xfrm>
              <a:off x="7132090" y="3987869"/>
              <a:ext cx="1054980" cy="3381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t>Catalase</a:t>
              </a:r>
            </a:p>
          </p:txBody>
        </p:sp>
        <p:sp>
          <p:nvSpPr>
            <p:cNvPr id="17" name="Rectangle 16">
              <a:extLst>
                <a:ext uri="{FF2B5EF4-FFF2-40B4-BE49-F238E27FC236}">
                  <a16:creationId xmlns:a16="http://schemas.microsoft.com/office/drawing/2014/main" id="{AC7644A6-0411-45DA-9425-7D8D46DADC86}"/>
                </a:ext>
              </a:extLst>
            </p:cNvPr>
            <p:cNvSpPr/>
            <p:nvPr/>
          </p:nvSpPr>
          <p:spPr>
            <a:xfrm>
              <a:off x="6321059" y="3992073"/>
              <a:ext cx="822249" cy="3381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SOD</a:t>
              </a:r>
            </a:p>
          </p:txBody>
        </p:sp>
        <p:sp>
          <p:nvSpPr>
            <p:cNvPr id="18" name="Rectangle 17">
              <a:extLst>
                <a:ext uri="{FF2B5EF4-FFF2-40B4-BE49-F238E27FC236}">
                  <a16:creationId xmlns:a16="http://schemas.microsoft.com/office/drawing/2014/main" id="{1F40A192-B3F5-4F32-A7A6-D391129E2879}"/>
                </a:ext>
              </a:extLst>
            </p:cNvPr>
            <p:cNvSpPr/>
            <p:nvPr/>
          </p:nvSpPr>
          <p:spPr>
            <a:xfrm>
              <a:off x="6730409" y="3506949"/>
              <a:ext cx="1054980" cy="4767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t>Glutathione Cycle</a:t>
              </a:r>
            </a:p>
          </p:txBody>
        </p:sp>
        <p:sp>
          <p:nvSpPr>
            <p:cNvPr id="19" name="Rectangle 18">
              <a:extLst>
                <a:ext uri="{FF2B5EF4-FFF2-40B4-BE49-F238E27FC236}">
                  <a16:creationId xmlns:a16="http://schemas.microsoft.com/office/drawing/2014/main" id="{39813953-AD70-4091-ACCC-18A270CE8F11}"/>
                </a:ext>
              </a:extLst>
            </p:cNvPr>
            <p:cNvSpPr/>
            <p:nvPr/>
          </p:nvSpPr>
          <p:spPr>
            <a:xfrm>
              <a:off x="6049926" y="3258836"/>
              <a:ext cx="1323161" cy="2605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t>Thioredoxin</a:t>
              </a:r>
            </a:p>
          </p:txBody>
        </p:sp>
        <p:sp>
          <p:nvSpPr>
            <p:cNvPr id="20" name="Rectangle 19">
              <a:extLst>
                <a:ext uri="{FF2B5EF4-FFF2-40B4-BE49-F238E27FC236}">
                  <a16:creationId xmlns:a16="http://schemas.microsoft.com/office/drawing/2014/main" id="{35764F02-FA88-42AB-AF5C-E11B17AA3452}"/>
                </a:ext>
              </a:extLst>
            </p:cNvPr>
            <p:cNvSpPr/>
            <p:nvPr/>
          </p:nvSpPr>
          <p:spPr>
            <a:xfrm>
              <a:off x="7373086" y="3083396"/>
              <a:ext cx="1226287" cy="4359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t>Nutritional Antioxidants</a:t>
              </a:r>
            </a:p>
          </p:txBody>
        </p:sp>
      </p:grpSp>
      <p:sp>
        <p:nvSpPr>
          <p:cNvPr id="4" name="TextBox 3">
            <a:extLst>
              <a:ext uri="{FF2B5EF4-FFF2-40B4-BE49-F238E27FC236}">
                <a16:creationId xmlns:a16="http://schemas.microsoft.com/office/drawing/2014/main" id="{A943E4DB-9D84-4807-9B63-C13B123C4A81}"/>
              </a:ext>
            </a:extLst>
          </p:cNvPr>
          <p:cNvSpPr txBox="1"/>
          <p:nvPr/>
        </p:nvSpPr>
        <p:spPr>
          <a:xfrm>
            <a:off x="4851114" y="6599556"/>
            <a:ext cx="7340681" cy="253916"/>
          </a:xfrm>
          <a:prstGeom prst="rect">
            <a:avLst/>
          </a:prstGeom>
          <a:noFill/>
        </p:spPr>
        <p:txBody>
          <a:bodyPr wrap="square" rtlCol="0" anchor="t">
            <a:spAutoFit/>
          </a:bodyPr>
          <a:lstStyle/>
          <a:p>
            <a:pPr algn="r"/>
            <a:r>
              <a:rPr lang="en-US" sz="1050">
                <a:solidFill>
                  <a:srgbClr val="FFFFFF"/>
                </a:solidFill>
              </a:rPr>
              <a:t>Reid M. </a:t>
            </a:r>
            <a:r>
              <a:rPr lang="en-US" sz="1050" i="1">
                <a:solidFill>
                  <a:srgbClr val="FFFFFF"/>
                </a:solidFill>
              </a:rPr>
              <a:t>J Physiol</a:t>
            </a:r>
            <a:r>
              <a:rPr lang="en-US" sz="1050">
                <a:solidFill>
                  <a:srgbClr val="FFFFFF"/>
                </a:solidFill>
              </a:rPr>
              <a:t>. 2016;594:5125-5133</a:t>
            </a:r>
          </a:p>
        </p:txBody>
      </p:sp>
      <p:cxnSp>
        <p:nvCxnSpPr>
          <p:cNvPr id="22" name="Straight Connector 21">
            <a:extLst>
              <a:ext uri="{FF2B5EF4-FFF2-40B4-BE49-F238E27FC236}">
                <a16:creationId xmlns:a16="http://schemas.microsoft.com/office/drawing/2014/main" id="{5D136611-1C8F-4E44-927D-74CB0FFFBC03}"/>
              </a:ext>
            </a:extLst>
          </p:cNvPr>
          <p:cNvCxnSpPr>
            <a:cxnSpLocks/>
          </p:cNvCxnSpPr>
          <p:nvPr/>
        </p:nvCxnSpPr>
        <p:spPr>
          <a:xfrm>
            <a:off x="861848" y="1114097"/>
            <a:ext cx="3268718"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0705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8EBCD-F5E2-4287-BCF6-07BEFA8EAFDE}"/>
              </a:ext>
            </a:extLst>
          </p:cNvPr>
          <p:cNvSpPr>
            <a:spLocks noGrp="1"/>
          </p:cNvSpPr>
          <p:nvPr>
            <p:ph type="title"/>
          </p:nvPr>
        </p:nvSpPr>
        <p:spPr/>
        <p:txBody>
          <a:bodyPr/>
          <a:lstStyle/>
          <a:p>
            <a:r>
              <a:rPr lang="en-US"/>
              <a:t>ROS: A New View</a:t>
            </a:r>
          </a:p>
        </p:txBody>
      </p:sp>
      <p:sp>
        <p:nvSpPr>
          <p:cNvPr id="3" name="Text Placeholder 2">
            <a:extLst>
              <a:ext uri="{FF2B5EF4-FFF2-40B4-BE49-F238E27FC236}">
                <a16:creationId xmlns:a16="http://schemas.microsoft.com/office/drawing/2014/main" id="{04A8D04A-9E29-4028-883F-4B6855F744E3}"/>
              </a:ext>
            </a:extLst>
          </p:cNvPr>
          <p:cNvSpPr>
            <a:spLocks noGrp="1"/>
          </p:cNvSpPr>
          <p:nvPr>
            <p:ph type="body" sz="quarter" idx="10"/>
          </p:nvPr>
        </p:nvSpPr>
        <p:spPr/>
        <p:txBody>
          <a:bodyPr/>
          <a:lstStyle/>
          <a:p>
            <a:pPr>
              <a:lnSpc>
                <a:spcPct val="100000"/>
              </a:lnSpc>
            </a:pPr>
            <a:r>
              <a:rPr lang="en-US" sz="2400" b="1"/>
              <a:t>OLD VIEW: </a:t>
            </a:r>
            <a:r>
              <a:rPr lang="en-US" sz="2400"/>
              <a:t>ROS are by-products of metabolism and have only deleterious effects on muscle function</a:t>
            </a:r>
          </a:p>
          <a:p>
            <a:pPr>
              <a:lnSpc>
                <a:spcPct val="150000"/>
              </a:lnSpc>
            </a:pPr>
            <a:endParaRPr lang="en-US" sz="2400"/>
          </a:p>
          <a:p>
            <a:pPr>
              <a:lnSpc>
                <a:spcPct val="100000"/>
              </a:lnSpc>
            </a:pPr>
            <a:r>
              <a:rPr lang="en-US" sz="2400" b="1"/>
              <a:t>NEW VIEW</a:t>
            </a:r>
            <a:r>
              <a:rPr lang="en-US" sz="2400"/>
              <a:t>: Specific ROS are generated in a controlled manner by skeletal muscle fibers in response to physiological stimuli and play important roles in the physiological adaptations of muscle to contractions that result in muscle adaptation!</a:t>
            </a:r>
          </a:p>
        </p:txBody>
      </p:sp>
      <p:sp>
        <p:nvSpPr>
          <p:cNvPr id="5" name="TextBox 4">
            <a:extLst>
              <a:ext uri="{FF2B5EF4-FFF2-40B4-BE49-F238E27FC236}">
                <a16:creationId xmlns:a16="http://schemas.microsoft.com/office/drawing/2014/main" id="{ED716B3D-22BF-454C-99D4-42E6FD4B25F9}"/>
              </a:ext>
            </a:extLst>
          </p:cNvPr>
          <p:cNvSpPr txBox="1"/>
          <p:nvPr/>
        </p:nvSpPr>
        <p:spPr>
          <a:xfrm>
            <a:off x="8652457" y="6602569"/>
            <a:ext cx="3580326" cy="2539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1050">
                <a:solidFill>
                  <a:srgbClr val="FFFFFF"/>
                </a:solidFill>
              </a:rPr>
              <a:t>Maughan &amp; Gleeson. </a:t>
            </a:r>
            <a:r>
              <a:rPr lang="en-US" sz="1050" i="1">
                <a:solidFill>
                  <a:srgbClr val="FFFFFF"/>
                </a:solidFill>
              </a:rPr>
              <a:t>Oxford University Press</a:t>
            </a:r>
            <a:r>
              <a:rPr lang="en-US" sz="1050">
                <a:solidFill>
                  <a:srgbClr val="FFFFFF"/>
                </a:solidFill>
              </a:rPr>
              <a:t>. 2010</a:t>
            </a:r>
            <a:r>
              <a:rPr lang="en-US" sz="1050"/>
              <a:t>​</a:t>
            </a:r>
          </a:p>
        </p:txBody>
      </p:sp>
      <p:cxnSp>
        <p:nvCxnSpPr>
          <p:cNvPr id="6" name="Straight Connector 5">
            <a:extLst>
              <a:ext uri="{FF2B5EF4-FFF2-40B4-BE49-F238E27FC236}">
                <a16:creationId xmlns:a16="http://schemas.microsoft.com/office/drawing/2014/main" id="{53DC5C56-D5C6-E447-A7F3-BAF346B5C465}"/>
              </a:ext>
            </a:extLst>
          </p:cNvPr>
          <p:cNvCxnSpPr>
            <a:cxnSpLocks/>
          </p:cNvCxnSpPr>
          <p:nvPr/>
        </p:nvCxnSpPr>
        <p:spPr>
          <a:xfrm>
            <a:off x="861848" y="1114097"/>
            <a:ext cx="3899338"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54376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FC8FB-1351-4CC5-ADA1-0FE499CAF63D}"/>
              </a:ext>
            </a:extLst>
          </p:cNvPr>
          <p:cNvSpPr>
            <a:spLocks noGrp="1"/>
          </p:cNvSpPr>
          <p:nvPr>
            <p:ph type="title"/>
          </p:nvPr>
        </p:nvSpPr>
        <p:spPr/>
        <p:txBody>
          <a:bodyPr/>
          <a:lstStyle/>
          <a:p>
            <a:r>
              <a:rPr lang="en-US"/>
              <a:t>Micronutrients as Antioxidants </a:t>
            </a:r>
          </a:p>
        </p:txBody>
      </p:sp>
      <p:sp>
        <p:nvSpPr>
          <p:cNvPr id="3" name="Text Placeholder 2">
            <a:extLst>
              <a:ext uri="{FF2B5EF4-FFF2-40B4-BE49-F238E27FC236}">
                <a16:creationId xmlns:a16="http://schemas.microsoft.com/office/drawing/2014/main" id="{32BECA60-EE66-41A6-8814-2B0EB920720F}"/>
              </a:ext>
            </a:extLst>
          </p:cNvPr>
          <p:cNvSpPr>
            <a:spLocks noGrp="1"/>
          </p:cNvSpPr>
          <p:nvPr>
            <p:ph type="body" sz="quarter" idx="10"/>
          </p:nvPr>
        </p:nvSpPr>
        <p:spPr>
          <a:xfrm>
            <a:off x="1566041" y="1963955"/>
            <a:ext cx="3636580" cy="3968221"/>
          </a:xfrm>
        </p:spPr>
        <p:txBody>
          <a:bodyPr/>
          <a:lstStyle/>
          <a:p>
            <a:pPr algn="ctr"/>
            <a:r>
              <a:rPr lang="en-US" sz="2400"/>
              <a:t>Vitamins that act as antioxidants include: </a:t>
            </a:r>
          </a:p>
          <a:p>
            <a:pPr algn="ctr"/>
            <a:r>
              <a:rPr lang="en-US" sz="2400"/>
              <a:t>Vitamin A</a:t>
            </a:r>
          </a:p>
          <a:p>
            <a:pPr algn="ctr"/>
            <a:r>
              <a:rPr lang="en-US" sz="2400"/>
              <a:t>Vitamin C </a:t>
            </a:r>
          </a:p>
          <a:p>
            <a:pPr algn="ctr"/>
            <a:r>
              <a:rPr lang="en-US" sz="2400"/>
              <a:t>Vitamin E </a:t>
            </a:r>
          </a:p>
          <a:p>
            <a:pPr algn="ctr"/>
            <a:r>
              <a:rPr lang="en-US" sz="2400"/>
              <a:t>Beta carotene</a:t>
            </a:r>
          </a:p>
        </p:txBody>
      </p:sp>
      <p:sp>
        <p:nvSpPr>
          <p:cNvPr id="11" name="Text Placeholder 10">
            <a:extLst>
              <a:ext uri="{FF2B5EF4-FFF2-40B4-BE49-F238E27FC236}">
                <a16:creationId xmlns:a16="http://schemas.microsoft.com/office/drawing/2014/main" id="{111E34B8-60E7-4EC7-848B-FE7890589CE0}"/>
              </a:ext>
            </a:extLst>
          </p:cNvPr>
          <p:cNvSpPr>
            <a:spLocks noGrp="1"/>
          </p:cNvSpPr>
          <p:nvPr>
            <p:ph type="body" sz="quarter" idx="11"/>
          </p:nvPr>
        </p:nvSpPr>
        <p:spPr>
          <a:xfrm>
            <a:off x="6321425" y="1963955"/>
            <a:ext cx="5032375" cy="3547125"/>
          </a:xfrm>
          <a:prstGeom prst="rect">
            <a:avLst/>
          </a:prstGeom>
        </p:spPr>
        <p:txBody>
          <a:bodyPr>
            <a:spAutoFit/>
          </a:bodyPr>
          <a:lstStyle/>
          <a:p>
            <a:r>
              <a:rPr lang="en-US" b="1"/>
              <a:t>Vitamin E:</a:t>
            </a:r>
          </a:p>
          <a:p>
            <a:pPr marL="342900" indent="-342900">
              <a:buFont typeface="Arial" panose="020B0604020202020204" pitchFamily="34" charset="0"/>
              <a:buChar char="•"/>
            </a:pPr>
            <a:r>
              <a:rPr lang="en-US"/>
              <a:t>Free radical scavenger</a:t>
            </a:r>
          </a:p>
          <a:p>
            <a:pPr marL="342900" indent="-342900">
              <a:buFont typeface="Arial" panose="020B0604020202020204" pitchFamily="34" charset="0"/>
              <a:buChar char="•"/>
            </a:pPr>
            <a:r>
              <a:rPr lang="en-US"/>
              <a:t>Prevents initiation and propagation of lipid peroxidation in cellular membranes</a:t>
            </a:r>
          </a:p>
          <a:p>
            <a:pPr marL="342900" indent="-342900">
              <a:buFont typeface="Arial" panose="020B0604020202020204" pitchFamily="34" charset="0"/>
              <a:buChar char="•"/>
            </a:pPr>
            <a:r>
              <a:rPr lang="en-US"/>
              <a:t>Maintains membrane stability </a:t>
            </a:r>
          </a:p>
          <a:p>
            <a:r>
              <a:rPr lang="en-US" b="1"/>
              <a:t>Vitamin C: </a:t>
            </a:r>
          </a:p>
          <a:p>
            <a:pPr marL="342900" indent="-342900">
              <a:buFont typeface="Arial" panose="020B0604020202020204" pitchFamily="34" charset="0"/>
              <a:buChar char="•"/>
            </a:pPr>
            <a:r>
              <a:rPr lang="en-US"/>
              <a:t>Capable of regenerating vitamin E in the antioxidant cascade </a:t>
            </a:r>
          </a:p>
        </p:txBody>
      </p:sp>
      <p:sp>
        <p:nvSpPr>
          <p:cNvPr id="4" name="TextBox 3">
            <a:extLst>
              <a:ext uri="{FF2B5EF4-FFF2-40B4-BE49-F238E27FC236}">
                <a16:creationId xmlns:a16="http://schemas.microsoft.com/office/drawing/2014/main" id="{61F6E029-0A7C-4F8F-95F5-09655897218F}"/>
              </a:ext>
            </a:extLst>
          </p:cNvPr>
          <p:cNvSpPr txBox="1"/>
          <p:nvPr/>
        </p:nvSpPr>
        <p:spPr>
          <a:xfrm>
            <a:off x="6755397" y="6551456"/>
            <a:ext cx="5489682" cy="253916"/>
          </a:xfrm>
          <a:prstGeom prst="rect">
            <a:avLst/>
          </a:prstGeom>
          <a:noFill/>
        </p:spPr>
        <p:txBody>
          <a:bodyPr wrap="square" rtlCol="0" anchor="t">
            <a:spAutoFit/>
          </a:bodyPr>
          <a:lstStyle/>
          <a:p>
            <a:pPr algn="r"/>
            <a:r>
              <a:rPr lang="en-US" sz="1050" err="1">
                <a:solidFill>
                  <a:srgbClr val="FFFFFF"/>
                </a:solidFill>
              </a:rPr>
              <a:t>Jeukendrup</a:t>
            </a:r>
            <a:r>
              <a:rPr lang="en-US" sz="1050">
                <a:solidFill>
                  <a:srgbClr val="FFFFFF"/>
                </a:solidFill>
              </a:rPr>
              <a:t> &amp; Gleeson. Champaign, IL. </a:t>
            </a:r>
            <a:r>
              <a:rPr lang="en-US" sz="1050" i="1">
                <a:solidFill>
                  <a:srgbClr val="FFFFFF"/>
                </a:solidFill>
              </a:rPr>
              <a:t>Human Kinetics</a:t>
            </a:r>
            <a:r>
              <a:rPr lang="en-US" sz="1050">
                <a:solidFill>
                  <a:srgbClr val="FFFFFF"/>
                </a:solidFill>
              </a:rPr>
              <a:t>. 2004 </a:t>
            </a:r>
          </a:p>
        </p:txBody>
      </p:sp>
      <p:cxnSp>
        <p:nvCxnSpPr>
          <p:cNvPr id="7" name="Straight Connector 6">
            <a:extLst>
              <a:ext uri="{FF2B5EF4-FFF2-40B4-BE49-F238E27FC236}">
                <a16:creationId xmlns:a16="http://schemas.microsoft.com/office/drawing/2014/main" id="{C4A41413-262B-AF43-95F5-B6E2653C2B2F}"/>
              </a:ext>
            </a:extLst>
          </p:cNvPr>
          <p:cNvCxnSpPr>
            <a:cxnSpLocks/>
          </p:cNvCxnSpPr>
          <p:nvPr/>
        </p:nvCxnSpPr>
        <p:spPr>
          <a:xfrm>
            <a:off x="861848" y="1114097"/>
            <a:ext cx="6663559"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00524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EE9193EF-184F-43D1-82FE-A33002CA2854}"/>
              </a:ext>
            </a:extLst>
          </p:cNvPr>
          <p:cNvSpPr>
            <a:spLocks noGrp="1"/>
          </p:cNvSpPr>
          <p:nvPr>
            <p:ph type="body" sz="quarter" idx="12"/>
          </p:nvPr>
        </p:nvSpPr>
        <p:spPr/>
        <p:txBody>
          <a:bodyPr/>
          <a:lstStyle/>
          <a:p>
            <a:r>
              <a:rPr lang="en-US"/>
              <a:t>Minerals</a:t>
            </a:r>
          </a:p>
        </p:txBody>
      </p:sp>
      <p:sp>
        <p:nvSpPr>
          <p:cNvPr id="7" name="Title 1">
            <a:extLst>
              <a:ext uri="{FF2B5EF4-FFF2-40B4-BE49-F238E27FC236}">
                <a16:creationId xmlns:a16="http://schemas.microsoft.com/office/drawing/2014/main" id="{1F9B1A7C-5A2C-47D9-8884-710D98D925D6}"/>
              </a:ext>
            </a:extLst>
          </p:cNvPr>
          <p:cNvSpPr>
            <a:spLocks noGrp="1"/>
          </p:cNvSpPr>
          <p:nvPr>
            <p:ph type="title"/>
          </p:nvPr>
        </p:nvSpPr>
        <p:spPr>
          <a:xfrm>
            <a:off x="862013" y="538163"/>
            <a:ext cx="10491787" cy="849312"/>
          </a:xfrm>
        </p:spPr>
        <p:txBody>
          <a:bodyPr/>
          <a:lstStyle/>
          <a:p>
            <a:r>
              <a:rPr lang="en-US"/>
              <a:t>Micronutrients as Antioxidants </a:t>
            </a:r>
          </a:p>
        </p:txBody>
      </p:sp>
      <p:sp>
        <p:nvSpPr>
          <p:cNvPr id="8" name="Text Placeholder 3">
            <a:extLst>
              <a:ext uri="{FF2B5EF4-FFF2-40B4-BE49-F238E27FC236}">
                <a16:creationId xmlns:a16="http://schemas.microsoft.com/office/drawing/2014/main" id="{327DE320-E925-4F23-A8D1-57AC5A69CE6C}"/>
              </a:ext>
            </a:extLst>
          </p:cNvPr>
          <p:cNvSpPr>
            <a:spLocks noGrp="1"/>
          </p:cNvSpPr>
          <p:nvPr>
            <p:ph type="body" sz="quarter" idx="10"/>
          </p:nvPr>
        </p:nvSpPr>
        <p:spPr>
          <a:xfrm>
            <a:off x="842963" y="2057400"/>
            <a:ext cx="9324619" cy="3967163"/>
          </a:xfrm>
        </p:spPr>
        <p:txBody>
          <a:bodyPr/>
          <a:lstStyle/>
          <a:p>
            <a:r>
              <a:rPr lang="en-US"/>
              <a:t>Several minerals are components of antioxidant enzymes involved in the defense of free radicals:</a:t>
            </a:r>
          </a:p>
          <a:p>
            <a:pPr marL="342900" indent="-342900">
              <a:buFont typeface="Arial" panose="020B0604020202020204" pitchFamily="34" charset="0"/>
              <a:buChar char="•"/>
            </a:pPr>
            <a:r>
              <a:rPr lang="en-US"/>
              <a:t>Selenium </a:t>
            </a:r>
          </a:p>
          <a:p>
            <a:pPr marL="1028700" lvl="1" indent="-342900">
              <a:buFont typeface="Arial" panose="020B0604020202020204" pitchFamily="34" charset="0"/>
              <a:buChar char="•"/>
            </a:pPr>
            <a:r>
              <a:rPr lang="en-US"/>
              <a:t>Cofactor of glutathione peroxidase</a:t>
            </a:r>
          </a:p>
          <a:p>
            <a:pPr marL="1028700" lvl="1" indent="-342900">
              <a:buFont typeface="Arial" panose="020B0604020202020204" pitchFamily="34" charset="0"/>
              <a:buChar char="•"/>
            </a:pPr>
            <a:r>
              <a:rPr lang="en-US"/>
              <a:t>Influences quenching of ROS </a:t>
            </a:r>
          </a:p>
          <a:p>
            <a:pPr marL="342900" indent="-342900">
              <a:buFont typeface="Arial" panose="020B0604020202020204" pitchFamily="34" charset="0"/>
              <a:buChar char="•"/>
            </a:pPr>
            <a:r>
              <a:rPr lang="en-US"/>
              <a:t>Copper </a:t>
            </a:r>
          </a:p>
          <a:p>
            <a:pPr marL="342900" indent="-342900">
              <a:buFont typeface="Arial" panose="020B0604020202020204" pitchFamily="34" charset="0"/>
              <a:buChar char="•"/>
            </a:pPr>
            <a:r>
              <a:rPr lang="en-US"/>
              <a:t>Manganese</a:t>
            </a:r>
          </a:p>
          <a:p>
            <a:r>
              <a:rPr lang="en-US" b="1"/>
              <a:t> </a:t>
            </a:r>
          </a:p>
        </p:txBody>
      </p:sp>
      <p:sp>
        <p:nvSpPr>
          <p:cNvPr id="3" name="TextBox 2">
            <a:extLst>
              <a:ext uri="{FF2B5EF4-FFF2-40B4-BE49-F238E27FC236}">
                <a16:creationId xmlns:a16="http://schemas.microsoft.com/office/drawing/2014/main" id="{4B5EB688-B524-4F9A-86CB-46A045D79387}"/>
              </a:ext>
            </a:extLst>
          </p:cNvPr>
          <p:cNvSpPr txBox="1"/>
          <p:nvPr/>
        </p:nvSpPr>
        <p:spPr>
          <a:xfrm>
            <a:off x="6755397" y="6551456"/>
            <a:ext cx="5489682" cy="253916"/>
          </a:xfrm>
          <a:prstGeom prst="rect">
            <a:avLst/>
          </a:prstGeom>
          <a:noFill/>
        </p:spPr>
        <p:txBody>
          <a:bodyPr wrap="square" rtlCol="0" anchor="t">
            <a:spAutoFit/>
          </a:bodyPr>
          <a:lstStyle/>
          <a:p>
            <a:pPr algn="r"/>
            <a:r>
              <a:rPr lang="en-US" sz="1050" err="1">
                <a:solidFill>
                  <a:srgbClr val="FFFFFF"/>
                </a:solidFill>
              </a:rPr>
              <a:t>Jeukendrup</a:t>
            </a:r>
            <a:r>
              <a:rPr lang="en-US" sz="1050">
                <a:solidFill>
                  <a:srgbClr val="FFFFFF"/>
                </a:solidFill>
              </a:rPr>
              <a:t> &amp; Gleeson. Champaign, IL. </a:t>
            </a:r>
            <a:r>
              <a:rPr lang="en-US" sz="1050" i="1">
                <a:solidFill>
                  <a:srgbClr val="FFFFFF"/>
                </a:solidFill>
              </a:rPr>
              <a:t>Human Kinetics</a:t>
            </a:r>
            <a:r>
              <a:rPr lang="en-US" sz="1050">
                <a:solidFill>
                  <a:srgbClr val="FFFFFF"/>
                </a:solidFill>
              </a:rPr>
              <a:t>. 2004 </a:t>
            </a:r>
          </a:p>
        </p:txBody>
      </p:sp>
      <p:cxnSp>
        <p:nvCxnSpPr>
          <p:cNvPr id="6" name="Straight Connector 5">
            <a:extLst>
              <a:ext uri="{FF2B5EF4-FFF2-40B4-BE49-F238E27FC236}">
                <a16:creationId xmlns:a16="http://schemas.microsoft.com/office/drawing/2014/main" id="{F039887E-88DD-0D47-94D6-40DD30F38874}"/>
              </a:ext>
            </a:extLst>
          </p:cNvPr>
          <p:cNvCxnSpPr>
            <a:cxnSpLocks/>
          </p:cNvCxnSpPr>
          <p:nvPr/>
        </p:nvCxnSpPr>
        <p:spPr>
          <a:xfrm>
            <a:off x="861848" y="1114097"/>
            <a:ext cx="6674069"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902108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4A917-FBA0-F84B-928F-A17480459FBD}"/>
              </a:ext>
            </a:extLst>
          </p:cNvPr>
          <p:cNvSpPr>
            <a:spLocks noGrp="1"/>
          </p:cNvSpPr>
          <p:nvPr>
            <p:ph type="title"/>
          </p:nvPr>
        </p:nvSpPr>
        <p:spPr/>
        <p:txBody>
          <a:bodyPr/>
          <a:lstStyle/>
          <a:p>
            <a:r>
              <a:rPr lang="en-US" dirty="0"/>
              <a:t>POLYPHENOLS</a:t>
            </a:r>
          </a:p>
        </p:txBody>
      </p:sp>
    </p:spTree>
    <p:extLst>
      <p:ext uri="{BB962C8B-B14F-4D97-AF65-F5344CB8AC3E}">
        <p14:creationId xmlns:p14="http://schemas.microsoft.com/office/powerpoint/2010/main" val="7710637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E5B83-931A-46E0-B314-A790E0B007BC}"/>
              </a:ext>
            </a:extLst>
          </p:cNvPr>
          <p:cNvSpPr>
            <a:spLocks noGrp="1"/>
          </p:cNvSpPr>
          <p:nvPr>
            <p:ph type="title"/>
          </p:nvPr>
        </p:nvSpPr>
        <p:spPr/>
        <p:txBody>
          <a:bodyPr/>
          <a:lstStyle/>
          <a:p>
            <a:r>
              <a:rPr lang="en-US"/>
              <a:t>Polyphenols </a:t>
            </a:r>
          </a:p>
        </p:txBody>
      </p:sp>
      <p:sp>
        <p:nvSpPr>
          <p:cNvPr id="3" name="Text Placeholder 2">
            <a:extLst>
              <a:ext uri="{FF2B5EF4-FFF2-40B4-BE49-F238E27FC236}">
                <a16:creationId xmlns:a16="http://schemas.microsoft.com/office/drawing/2014/main" id="{266CDF63-2599-451F-85F2-EB4E4AB3D5E5}"/>
              </a:ext>
            </a:extLst>
          </p:cNvPr>
          <p:cNvSpPr>
            <a:spLocks noGrp="1"/>
          </p:cNvSpPr>
          <p:nvPr>
            <p:ph type="body" sz="quarter" idx="10"/>
          </p:nvPr>
        </p:nvSpPr>
        <p:spPr/>
        <p:txBody>
          <a:bodyPr/>
          <a:lstStyle/>
          <a:p>
            <a:r>
              <a:rPr lang="en-US" sz="2400"/>
              <a:t>A compound containing more than one phenolic hydroxyl group</a:t>
            </a:r>
          </a:p>
          <a:p>
            <a:endParaRPr lang="en-US" sz="2400"/>
          </a:p>
          <a:p>
            <a:r>
              <a:rPr lang="en-US" sz="2400"/>
              <a:t>Scavenge peroxyl, superoxide, and NO radicals</a:t>
            </a:r>
          </a:p>
          <a:p>
            <a:endParaRPr lang="en-US" sz="2400"/>
          </a:p>
          <a:p>
            <a:r>
              <a:rPr lang="en-US" sz="2400" b="1"/>
              <a:t>Flavonoids </a:t>
            </a:r>
            <a:r>
              <a:rPr lang="en-US" sz="2400"/>
              <a:t>are</a:t>
            </a:r>
            <a:r>
              <a:rPr lang="en-US" sz="2400" b="1"/>
              <a:t> </a:t>
            </a:r>
            <a:r>
              <a:rPr lang="en-US" sz="2400"/>
              <a:t>a subclass of polyphenols that include: </a:t>
            </a:r>
          </a:p>
          <a:p>
            <a:pPr marL="1028700" lvl="1" indent="-342900">
              <a:buFont typeface="Arial" panose="020B0604020202020204" pitchFamily="34" charset="0"/>
              <a:buChar char="•"/>
            </a:pPr>
            <a:r>
              <a:rPr lang="en-US" sz="1800"/>
              <a:t>Flavanols, flavanones, and anthocyanidins </a:t>
            </a:r>
          </a:p>
          <a:p>
            <a:pPr marL="1028700" lvl="1" indent="-342900">
              <a:buFont typeface="Arial" panose="020B0604020202020204" pitchFamily="34" charset="0"/>
              <a:buChar char="•"/>
            </a:pPr>
            <a:r>
              <a:rPr lang="en-US" sz="1800"/>
              <a:t>Contain phenolic hydroxyl groups attached to their ring structures that give antioxidant activity </a:t>
            </a:r>
          </a:p>
        </p:txBody>
      </p:sp>
      <p:sp>
        <p:nvSpPr>
          <p:cNvPr id="4" name="TextBox 3">
            <a:extLst>
              <a:ext uri="{FF2B5EF4-FFF2-40B4-BE49-F238E27FC236}">
                <a16:creationId xmlns:a16="http://schemas.microsoft.com/office/drawing/2014/main" id="{39752E4F-BF71-4ECB-9482-175B66A47EB0}"/>
              </a:ext>
            </a:extLst>
          </p:cNvPr>
          <p:cNvSpPr txBox="1"/>
          <p:nvPr/>
        </p:nvSpPr>
        <p:spPr>
          <a:xfrm>
            <a:off x="6755397" y="6551456"/>
            <a:ext cx="5489682" cy="253916"/>
          </a:xfrm>
          <a:prstGeom prst="rect">
            <a:avLst/>
          </a:prstGeom>
          <a:noFill/>
        </p:spPr>
        <p:txBody>
          <a:bodyPr wrap="square" rtlCol="0" anchor="t">
            <a:spAutoFit/>
          </a:bodyPr>
          <a:lstStyle/>
          <a:p>
            <a:pPr algn="r"/>
            <a:r>
              <a:rPr lang="en-US" sz="1050" err="1">
                <a:solidFill>
                  <a:srgbClr val="FFFFFF"/>
                </a:solidFill>
              </a:rPr>
              <a:t>Jeukendrup</a:t>
            </a:r>
            <a:r>
              <a:rPr lang="en-US" sz="1050">
                <a:solidFill>
                  <a:srgbClr val="FFFFFF"/>
                </a:solidFill>
              </a:rPr>
              <a:t> &amp; Gleeson. Champaign, IL. </a:t>
            </a:r>
            <a:r>
              <a:rPr lang="en-US" sz="1050" i="1">
                <a:solidFill>
                  <a:srgbClr val="FFFFFF"/>
                </a:solidFill>
              </a:rPr>
              <a:t>Human Kinetics</a:t>
            </a:r>
            <a:r>
              <a:rPr lang="en-US" sz="1050">
                <a:solidFill>
                  <a:srgbClr val="FFFFFF"/>
                </a:solidFill>
              </a:rPr>
              <a:t>. 2004 </a:t>
            </a:r>
          </a:p>
        </p:txBody>
      </p:sp>
      <p:cxnSp>
        <p:nvCxnSpPr>
          <p:cNvPr id="5" name="Straight Connector 4">
            <a:extLst>
              <a:ext uri="{FF2B5EF4-FFF2-40B4-BE49-F238E27FC236}">
                <a16:creationId xmlns:a16="http://schemas.microsoft.com/office/drawing/2014/main" id="{E9726D4A-292C-BB46-9F3B-6ECF0F558D87}"/>
              </a:ext>
            </a:extLst>
          </p:cNvPr>
          <p:cNvCxnSpPr>
            <a:cxnSpLocks/>
          </p:cNvCxnSpPr>
          <p:nvPr/>
        </p:nvCxnSpPr>
        <p:spPr>
          <a:xfrm>
            <a:off x="861848" y="1114097"/>
            <a:ext cx="2816773"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78723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FE456-C725-4843-9B73-E21D37484633}"/>
              </a:ext>
            </a:extLst>
          </p:cNvPr>
          <p:cNvSpPr>
            <a:spLocks noGrp="1"/>
          </p:cNvSpPr>
          <p:nvPr>
            <p:ph type="title"/>
          </p:nvPr>
        </p:nvSpPr>
        <p:spPr>
          <a:xfrm>
            <a:off x="850024" y="1799314"/>
            <a:ext cx="10491952" cy="849858"/>
          </a:xfrm>
        </p:spPr>
        <p:txBody>
          <a:bodyPr/>
          <a:lstStyle/>
          <a:p>
            <a:pPr algn="ctr"/>
            <a:r>
              <a:rPr lang="en-US"/>
              <a:t>Name foods that contain polyphenols.</a:t>
            </a:r>
          </a:p>
        </p:txBody>
      </p:sp>
    </p:spTree>
    <p:extLst>
      <p:ext uri="{BB962C8B-B14F-4D97-AF65-F5344CB8AC3E}">
        <p14:creationId xmlns:p14="http://schemas.microsoft.com/office/powerpoint/2010/main" val="3550421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1355EAB-A1E2-42EE-A2AA-3F799F4A3D5D}"/>
              </a:ext>
            </a:extLst>
          </p:cNvPr>
          <p:cNvSpPr>
            <a:spLocks noGrp="1"/>
          </p:cNvSpPr>
          <p:nvPr>
            <p:ph type="title"/>
          </p:nvPr>
        </p:nvSpPr>
        <p:spPr>
          <a:xfrm>
            <a:off x="1536914" y="1477194"/>
            <a:ext cx="9118173" cy="1155815"/>
          </a:xfrm>
        </p:spPr>
        <p:txBody>
          <a:bodyPr/>
          <a:lstStyle/>
          <a:p>
            <a:pPr algn="ctr"/>
            <a:r>
              <a:rPr lang="en-US" sz="4400"/>
              <a:t>What is an antioxidant? </a:t>
            </a:r>
            <a:br>
              <a:rPr lang="en-US" sz="4400"/>
            </a:br>
            <a:br>
              <a:rPr lang="en-US" sz="4400"/>
            </a:br>
            <a:r>
              <a:rPr lang="en-US" sz="4400"/>
              <a:t>Does it help exercise performance?</a:t>
            </a:r>
          </a:p>
        </p:txBody>
      </p:sp>
    </p:spTree>
    <p:extLst>
      <p:ext uri="{BB962C8B-B14F-4D97-AF65-F5344CB8AC3E}">
        <p14:creationId xmlns:p14="http://schemas.microsoft.com/office/powerpoint/2010/main" val="31534232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4965F-D605-418E-B090-07FE2C8EADB9}"/>
              </a:ext>
            </a:extLst>
          </p:cNvPr>
          <p:cNvSpPr>
            <a:spLocks noGrp="1"/>
          </p:cNvSpPr>
          <p:nvPr>
            <p:ph type="title"/>
          </p:nvPr>
        </p:nvSpPr>
        <p:spPr/>
        <p:txBody>
          <a:bodyPr/>
          <a:lstStyle/>
          <a:p>
            <a:r>
              <a:rPr lang="en-US"/>
              <a:t>Polyphenols: Intake </a:t>
            </a:r>
          </a:p>
        </p:txBody>
      </p:sp>
      <p:sp>
        <p:nvSpPr>
          <p:cNvPr id="3" name="Text Placeholder 2">
            <a:extLst>
              <a:ext uri="{FF2B5EF4-FFF2-40B4-BE49-F238E27FC236}">
                <a16:creationId xmlns:a16="http://schemas.microsoft.com/office/drawing/2014/main" id="{D58DC27A-9D5F-409C-96D7-CB26D84216E5}"/>
              </a:ext>
            </a:extLst>
          </p:cNvPr>
          <p:cNvSpPr>
            <a:spLocks noGrp="1"/>
          </p:cNvSpPr>
          <p:nvPr>
            <p:ph type="body" sz="quarter" idx="10"/>
          </p:nvPr>
        </p:nvSpPr>
        <p:spPr/>
        <p:txBody>
          <a:bodyPr/>
          <a:lstStyle/>
          <a:p>
            <a:pPr marL="342900" indent="-342900">
              <a:buFont typeface="Arial" panose="020B0604020202020204" pitchFamily="34" charset="0"/>
              <a:buChar char="•"/>
            </a:pPr>
            <a:r>
              <a:rPr lang="en-US"/>
              <a:t>Can be classified into flavonoids and non-flavonoids </a:t>
            </a:r>
          </a:p>
          <a:p>
            <a:pPr marL="342900" indent="-342900">
              <a:buFont typeface="Arial" panose="020B0604020202020204" pitchFamily="34" charset="0"/>
              <a:buChar char="•"/>
            </a:pPr>
            <a:endParaRPr lang="en-US"/>
          </a:p>
          <a:p>
            <a:pPr marL="342900" indent="-342900">
              <a:buFont typeface="Arial" panose="020B0604020202020204" pitchFamily="34" charset="0"/>
              <a:buChar char="•"/>
            </a:pPr>
            <a:r>
              <a:rPr lang="en-US"/>
              <a:t>Food sources rich in polyphenols include:</a:t>
            </a:r>
          </a:p>
          <a:p>
            <a:pPr marL="1028700" lvl="1" indent="-342900">
              <a:lnSpc>
                <a:spcPct val="100000"/>
              </a:lnSpc>
              <a:spcBef>
                <a:spcPts val="0"/>
              </a:spcBef>
              <a:spcAft>
                <a:spcPts val="0"/>
              </a:spcAft>
              <a:buFont typeface="Arial" panose="020B0604020202020204" pitchFamily="34" charset="0"/>
              <a:buChar char="•"/>
            </a:pPr>
            <a:r>
              <a:rPr lang="en-US"/>
              <a:t>Onions </a:t>
            </a:r>
          </a:p>
          <a:p>
            <a:pPr marL="1028700" lvl="1" indent="-342900">
              <a:lnSpc>
                <a:spcPct val="100000"/>
              </a:lnSpc>
              <a:spcBef>
                <a:spcPts val="0"/>
              </a:spcBef>
              <a:spcAft>
                <a:spcPts val="0"/>
              </a:spcAft>
              <a:buFont typeface="Arial" panose="020B0604020202020204" pitchFamily="34" charset="0"/>
              <a:buChar char="•"/>
            </a:pPr>
            <a:r>
              <a:rPr lang="en-US"/>
              <a:t>Apples</a:t>
            </a:r>
          </a:p>
          <a:p>
            <a:pPr marL="1028700" lvl="1" indent="-342900">
              <a:lnSpc>
                <a:spcPct val="100000"/>
              </a:lnSpc>
              <a:spcBef>
                <a:spcPts val="0"/>
              </a:spcBef>
              <a:spcAft>
                <a:spcPts val="0"/>
              </a:spcAft>
              <a:buFont typeface="Arial" panose="020B0604020202020204" pitchFamily="34" charset="0"/>
              <a:buChar char="•"/>
            </a:pPr>
            <a:r>
              <a:rPr lang="en-US"/>
              <a:t>Tea </a:t>
            </a:r>
          </a:p>
          <a:p>
            <a:pPr marL="1028700" lvl="1" indent="-342900">
              <a:lnSpc>
                <a:spcPct val="100000"/>
              </a:lnSpc>
              <a:spcBef>
                <a:spcPts val="0"/>
              </a:spcBef>
              <a:spcAft>
                <a:spcPts val="0"/>
              </a:spcAft>
              <a:buFont typeface="Arial" panose="020B0604020202020204" pitchFamily="34" charset="0"/>
              <a:buChar char="•"/>
            </a:pPr>
            <a:r>
              <a:rPr lang="en-US"/>
              <a:t>Red wine</a:t>
            </a:r>
          </a:p>
          <a:p>
            <a:pPr marL="1028700" lvl="1" indent="-342900">
              <a:lnSpc>
                <a:spcPct val="100000"/>
              </a:lnSpc>
              <a:spcBef>
                <a:spcPts val="0"/>
              </a:spcBef>
              <a:spcAft>
                <a:spcPts val="0"/>
              </a:spcAft>
              <a:buFont typeface="Arial" panose="020B0604020202020204" pitchFamily="34" charset="0"/>
              <a:buChar char="•"/>
            </a:pPr>
            <a:r>
              <a:rPr lang="en-US"/>
              <a:t>Red grapes </a:t>
            </a:r>
          </a:p>
          <a:p>
            <a:pPr marL="342900" indent="-342900">
              <a:buFont typeface="Arial" panose="020B0604020202020204" pitchFamily="34" charset="0"/>
              <a:buChar char="•"/>
            </a:pPr>
            <a:endParaRPr lang="en-US"/>
          </a:p>
          <a:p>
            <a:pPr marL="342900" indent="-342900">
              <a:buFont typeface="Arial" panose="020B0604020202020204" pitchFamily="34" charset="0"/>
              <a:buChar char="•"/>
            </a:pPr>
            <a:r>
              <a:rPr lang="en-US"/>
              <a:t>Average polyphenol intake is relatively undetermined </a:t>
            </a:r>
          </a:p>
          <a:p>
            <a:pPr marL="1028700" lvl="1" indent="-342900">
              <a:buFont typeface="Arial" panose="020B0604020202020204" pitchFamily="34" charset="0"/>
              <a:buChar char="•"/>
            </a:pPr>
            <a:r>
              <a:rPr lang="en-US"/>
              <a:t>Dutch estimated to eat 23 mg/day of flavones and flavanols </a:t>
            </a:r>
          </a:p>
          <a:p>
            <a:pPr marL="1028700" lvl="1" indent="-342900">
              <a:buFont typeface="Arial" panose="020B0604020202020204" pitchFamily="34" charset="0"/>
              <a:buChar char="•"/>
            </a:pPr>
            <a:r>
              <a:rPr lang="en-US"/>
              <a:t>Small amount may have significant effects </a:t>
            </a:r>
          </a:p>
          <a:p>
            <a:endParaRPr lang="en-US"/>
          </a:p>
        </p:txBody>
      </p:sp>
      <p:sp>
        <p:nvSpPr>
          <p:cNvPr id="4" name="Rectangle 3">
            <a:extLst>
              <a:ext uri="{FF2B5EF4-FFF2-40B4-BE49-F238E27FC236}">
                <a16:creationId xmlns:a16="http://schemas.microsoft.com/office/drawing/2014/main" id="{30C2A4D7-5426-4E92-BA4C-69BC9C2AF4A3}"/>
              </a:ext>
            </a:extLst>
          </p:cNvPr>
          <p:cNvSpPr/>
          <p:nvPr/>
        </p:nvSpPr>
        <p:spPr>
          <a:xfrm>
            <a:off x="2988183" y="2751891"/>
            <a:ext cx="4641954" cy="1354217"/>
          </a:xfrm>
          <a:prstGeom prst="rect">
            <a:avLst/>
          </a:prstGeom>
        </p:spPr>
        <p:txBody>
          <a:bodyPr wrap="square">
            <a:spAutoFit/>
          </a:bodyPr>
          <a:lstStyle/>
          <a:p>
            <a:pPr marL="1028700" lvl="1" indent="-342900">
              <a:buFont typeface="Arial" panose="020B0604020202020204" pitchFamily="34" charset="0"/>
              <a:buChar char="•"/>
            </a:pPr>
            <a:r>
              <a:rPr lang="en-US" sz="1600"/>
              <a:t>Strawberries </a:t>
            </a:r>
          </a:p>
          <a:p>
            <a:pPr marL="1028700" lvl="1" indent="-342900">
              <a:buFont typeface="Arial" panose="020B0604020202020204" pitchFamily="34" charset="0"/>
              <a:buChar char="•"/>
            </a:pPr>
            <a:r>
              <a:rPr lang="en-US" sz="1600"/>
              <a:t>Raspberries </a:t>
            </a:r>
          </a:p>
          <a:p>
            <a:pPr marL="1028700" lvl="1" indent="-342900">
              <a:buFont typeface="Arial" panose="020B0604020202020204" pitchFamily="34" charset="0"/>
              <a:buChar char="•"/>
            </a:pPr>
            <a:r>
              <a:rPr lang="en-US" sz="1600"/>
              <a:t>Blueberries </a:t>
            </a:r>
          </a:p>
          <a:p>
            <a:pPr marL="1028700" lvl="1" indent="-342900">
              <a:buFont typeface="Arial" panose="020B0604020202020204" pitchFamily="34" charset="0"/>
              <a:buChar char="•"/>
            </a:pPr>
            <a:r>
              <a:rPr lang="en-US" sz="1600"/>
              <a:t>Cranberries </a:t>
            </a:r>
          </a:p>
          <a:p>
            <a:pPr marL="1028700" lvl="1" indent="-342900">
              <a:buFont typeface="Arial" panose="020B0604020202020204" pitchFamily="34" charset="0"/>
              <a:buChar char="•"/>
            </a:pPr>
            <a:r>
              <a:rPr lang="en-US" sz="1600"/>
              <a:t>Certain nuts</a:t>
            </a:r>
          </a:p>
        </p:txBody>
      </p:sp>
      <p:sp>
        <p:nvSpPr>
          <p:cNvPr id="5" name="TextBox 4">
            <a:extLst>
              <a:ext uri="{FF2B5EF4-FFF2-40B4-BE49-F238E27FC236}">
                <a16:creationId xmlns:a16="http://schemas.microsoft.com/office/drawing/2014/main" id="{2E11057D-4A76-4806-861B-E968EE88C9DD}"/>
              </a:ext>
            </a:extLst>
          </p:cNvPr>
          <p:cNvSpPr txBox="1"/>
          <p:nvPr/>
        </p:nvSpPr>
        <p:spPr>
          <a:xfrm>
            <a:off x="6755397" y="6551456"/>
            <a:ext cx="5489682" cy="253916"/>
          </a:xfrm>
          <a:prstGeom prst="rect">
            <a:avLst/>
          </a:prstGeom>
          <a:noFill/>
        </p:spPr>
        <p:txBody>
          <a:bodyPr wrap="square" rtlCol="0" anchor="t">
            <a:spAutoFit/>
          </a:bodyPr>
          <a:lstStyle/>
          <a:p>
            <a:pPr algn="r"/>
            <a:r>
              <a:rPr lang="en-US" sz="1050" err="1">
                <a:solidFill>
                  <a:srgbClr val="FFFFFF"/>
                </a:solidFill>
              </a:rPr>
              <a:t>Jeukendrup</a:t>
            </a:r>
            <a:r>
              <a:rPr lang="en-US" sz="1050">
                <a:solidFill>
                  <a:srgbClr val="FFFFFF"/>
                </a:solidFill>
              </a:rPr>
              <a:t> &amp; Gleeson. Champaign, IL. </a:t>
            </a:r>
            <a:r>
              <a:rPr lang="en-US" sz="1050" i="1">
                <a:solidFill>
                  <a:srgbClr val="FFFFFF"/>
                </a:solidFill>
              </a:rPr>
              <a:t>Human Kinetics</a:t>
            </a:r>
            <a:r>
              <a:rPr lang="en-US" sz="1050">
                <a:solidFill>
                  <a:srgbClr val="FFFFFF"/>
                </a:solidFill>
              </a:rPr>
              <a:t>. 2004 </a:t>
            </a:r>
          </a:p>
        </p:txBody>
      </p:sp>
      <p:cxnSp>
        <p:nvCxnSpPr>
          <p:cNvPr id="6" name="Straight Connector 5">
            <a:extLst>
              <a:ext uri="{FF2B5EF4-FFF2-40B4-BE49-F238E27FC236}">
                <a16:creationId xmlns:a16="http://schemas.microsoft.com/office/drawing/2014/main" id="{6D027AF4-7066-7340-8D66-8BF80BF2AB4C}"/>
              </a:ext>
            </a:extLst>
          </p:cNvPr>
          <p:cNvCxnSpPr>
            <a:cxnSpLocks/>
          </p:cNvCxnSpPr>
          <p:nvPr/>
        </p:nvCxnSpPr>
        <p:spPr>
          <a:xfrm>
            <a:off x="861848" y="1114097"/>
            <a:ext cx="4477407"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85990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EF8809-CC26-43D3-B22E-C3ECE5E847BB}"/>
              </a:ext>
            </a:extLst>
          </p:cNvPr>
          <p:cNvSpPr>
            <a:spLocks noGrp="1"/>
          </p:cNvSpPr>
          <p:nvPr>
            <p:ph type="title"/>
          </p:nvPr>
        </p:nvSpPr>
        <p:spPr/>
        <p:txBody>
          <a:bodyPr/>
          <a:lstStyle/>
          <a:p>
            <a:r>
              <a:rPr lang="en-US"/>
              <a:t>Polyphenols</a:t>
            </a:r>
          </a:p>
        </p:txBody>
      </p:sp>
      <p:graphicFrame>
        <p:nvGraphicFramePr>
          <p:cNvPr id="5" name="Table 4">
            <a:extLst>
              <a:ext uri="{FF2B5EF4-FFF2-40B4-BE49-F238E27FC236}">
                <a16:creationId xmlns:a16="http://schemas.microsoft.com/office/drawing/2014/main" id="{E0F676A9-F7DB-4342-B32B-E5F25796F9AC}"/>
              </a:ext>
            </a:extLst>
          </p:cNvPr>
          <p:cNvGraphicFramePr>
            <a:graphicFrameLocks noGrp="1"/>
          </p:cNvGraphicFramePr>
          <p:nvPr>
            <p:extLst>
              <p:ext uri="{D42A27DB-BD31-4B8C-83A1-F6EECF244321}">
                <p14:modId xmlns:p14="http://schemas.microsoft.com/office/powerpoint/2010/main" val="262565532"/>
              </p:ext>
            </p:extLst>
          </p:nvPr>
        </p:nvGraphicFramePr>
        <p:xfrm>
          <a:off x="1602826" y="1717585"/>
          <a:ext cx="8308428" cy="1112520"/>
        </p:xfrm>
        <a:graphic>
          <a:graphicData uri="http://schemas.openxmlformats.org/drawingml/2006/table">
            <a:tbl>
              <a:tblPr firstRow="1" bandRow="1">
                <a:tableStyleId>{9D7B26C5-4107-4FEC-AEDC-1716B250A1EF}</a:tableStyleId>
              </a:tblPr>
              <a:tblGrid>
                <a:gridCol w="1829259">
                  <a:extLst>
                    <a:ext uri="{9D8B030D-6E8A-4147-A177-3AD203B41FA5}">
                      <a16:colId xmlns:a16="http://schemas.microsoft.com/office/drawing/2014/main" val="1371920610"/>
                    </a:ext>
                  </a:extLst>
                </a:gridCol>
                <a:gridCol w="6479169">
                  <a:extLst>
                    <a:ext uri="{9D8B030D-6E8A-4147-A177-3AD203B41FA5}">
                      <a16:colId xmlns:a16="http://schemas.microsoft.com/office/drawing/2014/main" val="156750492"/>
                    </a:ext>
                  </a:extLst>
                </a:gridCol>
              </a:tblGrid>
              <a:tr h="370840">
                <a:tc>
                  <a:txBody>
                    <a:bodyPr/>
                    <a:lstStyle/>
                    <a:p>
                      <a:pPr algn="ctr"/>
                      <a:r>
                        <a:rPr lang="en-US"/>
                        <a:t>Nonflavonoids</a:t>
                      </a:r>
                    </a:p>
                  </a:txBody>
                  <a:tcPr/>
                </a:tc>
                <a:tc>
                  <a:txBody>
                    <a:bodyPr/>
                    <a:lstStyle/>
                    <a:p>
                      <a:pPr algn="ctr"/>
                      <a:r>
                        <a:rPr lang="en-US"/>
                        <a:t>Sources</a:t>
                      </a:r>
                    </a:p>
                  </a:txBody>
                  <a:tcPr/>
                </a:tc>
                <a:extLst>
                  <a:ext uri="{0D108BD9-81ED-4DB2-BD59-A6C34878D82A}">
                    <a16:rowId xmlns:a16="http://schemas.microsoft.com/office/drawing/2014/main" val="1199558602"/>
                  </a:ext>
                </a:extLst>
              </a:tr>
              <a:tr h="370840">
                <a:tc>
                  <a:txBody>
                    <a:bodyPr/>
                    <a:lstStyle/>
                    <a:p>
                      <a:pPr algn="ctr"/>
                      <a:r>
                        <a:rPr lang="en-US"/>
                        <a:t>Ellagic acid</a:t>
                      </a:r>
                    </a:p>
                  </a:txBody>
                  <a:tcPr/>
                </a:tc>
                <a:tc>
                  <a:txBody>
                    <a:bodyPr/>
                    <a:lstStyle/>
                    <a:p>
                      <a:pPr algn="ctr"/>
                      <a:r>
                        <a:rPr lang="en-US"/>
                        <a:t>Strawberries, blueberries, raspberries</a:t>
                      </a:r>
                    </a:p>
                  </a:txBody>
                  <a:tcPr/>
                </a:tc>
                <a:extLst>
                  <a:ext uri="{0D108BD9-81ED-4DB2-BD59-A6C34878D82A}">
                    <a16:rowId xmlns:a16="http://schemas.microsoft.com/office/drawing/2014/main" val="1741786265"/>
                  </a:ext>
                </a:extLst>
              </a:tr>
              <a:tr h="370840">
                <a:tc>
                  <a:txBody>
                    <a:bodyPr/>
                    <a:lstStyle/>
                    <a:p>
                      <a:pPr algn="ctr"/>
                      <a:r>
                        <a:rPr lang="en-US"/>
                        <a:t>Coumarins</a:t>
                      </a:r>
                    </a:p>
                  </a:txBody>
                  <a:tcPr/>
                </a:tc>
                <a:tc>
                  <a:txBody>
                    <a:bodyPr/>
                    <a:lstStyle/>
                    <a:p>
                      <a:pPr algn="ctr"/>
                      <a:r>
                        <a:rPr lang="en-US"/>
                        <a:t>Bell peppers, </a:t>
                      </a:r>
                      <a:r>
                        <a:rPr lang="en-US" err="1"/>
                        <a:t>bok</a:t>
                      </a:r>
                      <a:r>
                        <a:rPr lang="en-US"/>
                        <a:t> choy, cereal grains, broccoli</a:t>
                      </a:r>
                    </a:p>
                  </a:txBody>
                  <a:tcPr/>
                </a:tc>
                <a:extLst>
                  <a:ext uri="{0D108BD9-81ED-4DB2-BD59-A6C34878D82A}">
                    <a16:rowId xmlns:a16="http://schemas.microsoft.com/office/drawing/2014/main" val="4188373498"/>
                  </a:ext>
                </a:extLst>
              </a:tr>
            </a:tbl>
          </a:graphicData>
        </a:graphic>
      </p:graphicFrame>
      <p:graphicFrame>
        <p:nvGraphicFramePr>
          <p:cNvPr id="6" name="Table 5">
            <a:extLst>
              <a:ext uri="{FF2B5EF4-FFF2-40B4-BE49-F238E27FC236}">
                <a16:creationId xmlns:a16="http://schemas.microsoft.com/office/drawing/2014/main" id="{5248329B-0B07-564E-BE9D-B505353BA43E}"/>
              </a:ext>
            </a:extLst>
          </p:cNvPr>
          <p:cNvGraphicFramePr>
            <a:graphicFrameLocks noGrp="1"/>
          </p:cNvGraphicFramePr>
          <p:nvPr>
            <p:extLst>
              <p:ext uri="{D42A27DB-BD31-4B8C-83A1-F6EECF244321}">
                <p14:modId xmlns:p14="http://schemas.microsoft.com/office/powerpoint/2010/main" val="1885670296"/>
              </p:ext>
            </p:extLst>
          </p:nvPr>
        </p:nvGraphicFramePr>
        <p:xfrm>
          <a:off x="1602826" y="3429000"/>
          <a:ext cx="8308428" cy="2595880"/>
        </p:xfrm>
        <a:graphic>
          <a:graphicData uri="http://schemas.openxmlformats.org/drawingml/2006/table">
            <a:tbl>
              <a:tblPr firstRow="1" bandRow="1">
                <a:tableStyleId>{9D7B26C5-4107-4FEC-AEDC-1716B250A1EF}</a:tableStyleId>
              </a:tblPr>
              <a:tblGrid>
                <a:gridCol w="1838031">
                  <a:extLst>
                    <a:ext uri="{9D8B030D-6E8A-4147-A177-3AD203B41FA5}">
                      <a16:colId xmlns:a16="http://schemas.microsoft.com/office/drawing/2014/main" val="1371920610"/>
                    </a:ext>
                  </a:extLst>
                </a:gridCol>
                <a:gridCol w="6470397">
                  <a:extLst>
                    <a:ext uri="{9D8B030D-6E8A-4147-A177-3AD203B41FA5}">
                      <a16:colId xmlns:a16="http://schemas.microsoft.com/office/drawing/2014/main" val="156750492"/>
                    </a:ext>
                  </a:extLst>
                </a:gridCol>
              </a:tblGrid>
              <a:tr h="370840">
                <a:tc>
                  <a:txBody>
                    <a:bodyPr/>
                    <a:lstStyle/>
                    <a:p>
                      <a:pPr algn="ctr"/>
                      <a:r>
                        <a:rPr lang="en-US"/>
                        <a:t>Flavonoids</a:t>
                      </a:r>
                    </a:p>
                  </a:txBody>
                  <a:tcPr/>
                </a:tc>
                <a:tc>
                  <a:txBody>
                    <a:bodyPr/>
                    <a:lstStyle/>
                    <a:p>
                      <a:pPr algn="ctr"/>
                      <a:r>
                        <a:rPr lang="en-US"/>
                        <a:t>Sources</a:t>
                      </a:r>
                    </a:p>
                  </a:txBody>
                  <a:tcPr/>
                </a:tc>
                <a:extLst>
                  <a:ext uri="{0D108BD9-81ED-4DB2-BD59-A6C34878D82A}">
                    <a16:rowId xmlns:a16="http://schemas.microsoft.com/office/drawing/2014/main" val="1199558602"/>
                  </a:ext>
                </a:extLst>
              </a:tr>
              <a:tr h="370840">
                <a:tc>
                  <a:txBody>
                    <a:bodyPr/>
                    <a:lstStyle/>
                    <a:p>
                      <a:pPr algn="ctr"/>
                      <a:r>
                        <a:rPr lang="en-US"/>
                        <a:t>Anthocyanins</a:t>
                      </a:r>
                    </a:p>
                  </a:txBody>
                  <a:tcPr/>
                </a:tc>
                <a:tc>
                  <a:txBody>
                    <a:bodyPr/>
                    <a:lstStyle/>
                    <a:p>
                      <a:pPr algn="ctr"/>
                      <a:r>
                        <a:rPr lang="en-US"/>
                        <a:t>Red fruits</a:t>
                      </a:r>
                    </a:p>
                  </a:txBody>
                  <a:tcPr/>
                </a:tc>
                <a:extLst>
                  <a:ext uri="{0D108BD9-81ED-4DB2-BD59-A6C34878D82A}">
                    <a16:rowId xmlns:a16="http://schemas.microsoft.com/office/drawing/2014/main" val="1741786265"/>
                  </a:ext>
                </a:extLst>
              </a:tr>
              <a:tr h="370840">
                <a:tc>
                  <a:txBody>
                    <a:bodyPr/>
                    <a:lstStyle/>
                    <a:p>
                      <a:pPr algn="ctr"/>
                      <a:r>
                        <a:rPr lang="en-US"/>
                        <a:t>Catechins</a:t>
                      </a:r>
                    </a:p>
                  </a:txBody>
                  <a:tcPr/>
                </a:tc>
                <a:tc>
                  <a:txBody>
                    <a:bodyPr/>
                    <a:lstStyle/>
                    <a:p>
                      <a:pPr algn="ctr"/>
                      <a:r>
                        <a:rPr lang="en-US"/>
                        <a:t>Tea, wine</a:t>
                      </a:r>
                    </a:p>
                  </a:txBody>
                  <a:tcPr/>
                </a:tc>
                <a:extLst>
                  <a:ext uri="{0D108BD9-81ED-4DB2-BD59-A6C34878D82A}">
                    <a16:rowId xmlns:a16="http://schemas.microsoft.com/office/drawing/2014/main" val="4188373498"/>
                  </a:ext>
                </a:extLst>
              </a:tr>
              <a:tr h="370840">
                <a:tc>
                  <a:txBody>
                    <a:bodyPr/>
                    <a:lstStyle/>
                    <a:p>
                      <a:pPr algn="ctr"/>
                      <a:r>
                        <a:rPr lang="en-US"/>
                        <a:t>Flavanones</a:t>
                      </a:r>
                    </a:p>
                  </a:txBody>
                  <a:tcPr/>
                </a:tc>
                <a:tc>
                  <a:txBody>
                    <a:bodyPr/>
                    <a:lstStyle/>
                    <a:p>
                      <a:pPr algn="ctr"/>
                      <a:r>
                        <a:rPr lang="en-US"/>
                        <a:t>Citrus</a:t>
                      </a:r>
                    </a:p>
                  </a:txBody>
                  <a:tcPr/>
                </a:tc>
                <a:extLst>
                  <a:ext uri="{0D108BD9-81ED-4DB2-BD59-A6C34878D82A}">
                    <a16:rowId xmlns:a16="http://schemas.microsoft.com/office/drawing/2014/main" val="2009709016"/>
                  </a:ext>
                </a:extLst>
              </a:tr>
              <a:tr h="370840">
                <a:tc>
                  <a:txBody>
                    <a:bodyPr/>
                    <a:lstStyle/>
                    <a:p>
                      <a:pPr algn="ctr"/>
                      <a:r>
                        <a:rPr lang="en-US"/>
                        <a:t>Flavones</a:t>
                      </a:r>
                    </a:p>
                  </a:txBody>
                  <a:tcPr/>
                </a:tc>
                <a:tc>
                  <a:txBody>
                    <a:bodyPr/>
                    <a:lstStyle/>
                    <a:p>
                      <a:pPr algn="ctr"/>
                      <a:r>
                        <a:rPr lang="en-US"/>
                        <a:t>Fruits and vegetables</a:t>
                      </a:r>
                    </a:p>
                  </a:txBody>
                  <a:tcPr/>
                </a:tc>
                <a:extLst>
                  <a:ext uri="{0D108BD9-81ED-4DB2-BD59-A6C34878D82A}">
                    <a16:rowId xmlns:a16="http://schemas.microsoft.com/office/drawing/2014/main" val="1088837557"/>
                  </a:ext>
                </a:extLst>
              </a:tr>
              <a:tr h="370840">
                <a:tc>
                  <a:txBody>
                    <a:bodyPr/>
                    <a:lstStyle/>
                    <a:p>
                      <a:pPr algn="ctr"/>
                      <a:r>
                        <a:rPr lang="en-US"/>
                        <a:t>Flavanols</a:t>
                      </a:r>
                    </a:p>
                  </a:txBody>
                  <a:tcPr/>
                </a:tc>
                <a:tc>
                  <a:txBody>
                    <a:bodyPr/>
                    <a:lstStyle/>
                    <a:p>
                      <a:pPr algn="ctr"/>
                      <a:r>
                        <a:rPr lang="en-US"/>
                        <a:t>Fruits, vegetables, tea, wine</a:t>
                      </a:r>
                    </a:p>
                  </a:txBody>
                  <a:tcPr/>
                </a:tc>
                <a:extLst>
                  <a:ext uri="{0D108BD9-81ED-4DB2-BD59-A6C34878D82A}">
                    <a16:rowId xmlns:a16="http://schemas.microsoft.com/office/drawing/2014/main" val="1315113409"/>
                  </a:ext>
                </a:extLst>
              </a:tr>
              <a:tr h="370840">
                <a:tc>
                  <a:txBody>
                    <a:bodyPr/>
                    <a:lstStyle/>
                    <a:p>
                      <a:pPr algn="ctr"/>
                      <a:r>
                        <a:rPr lang="en-US"/>
                        <a:t>Isoflavones</a:t>
                      </a:r>
                    </a:p>
                  </a:txBody>
                  <a:tcPr/>
                </a:tc>
                <a:tc>
                  <a:txBody>
                    <a:bodyPr/>
                    <a:lstStyle/>
                    <a:p>
                      <a:pPr algn="ctr"/>
                      <a:r>
                        <a:rPr lang="en-US"/>
                        <a:t>Soybeans</a:t>
                      </a:r>
                    </a:p>
                  </a:txBody>
                  <a:tcPr/>
                </a:tc>
                <a:extLst>
                  <a:ext uri="{0D108BD9-81ED-4DB2-BD59-A6C34878D82A}">
                    <a16:rowId xmlns:a16="http://schemas.microsoft.com/office/drawing/2014/main" val="2840772181"/>
                  </a:ext>
                </a:extLst>
              </a:tr>
            </a:tbl>
          </a:graphicData>
        </a:graphic>
      </p:graphicFrame>
      <p:sp>
        <p:nvSpPr>
          <p:cNvPr id="4" name="TextBox 3">
            <a:extLst>
              <a:ext uri="{FF2B5EF4-FFF2-40B4-BE49-F238E27FC236}">
                <a16:creationId xmlns:a16="http://schemas.microsoft.com/office/drawing/2014/main" id="{BACFC5E0-8456-47AB-87C5-CBD9E838E688}"/>
              </a:ext>
            </a:extLst>
          </p:cNvPr>
          <p:cNvSpPr txBox="1"/>
          <p:nvPr/>
        </p:nvSpPr>
        <p:spPr>
          <a:xfrm>
            <a:off x="6755397" y="6551456"/>
            <a:ext cx="5489682" cy="253916"/>
          </a:xfrm>
          <a:prstGeom prst="rect">
            <a:avLst/>
          </a:prstGeom>
          <a:noFill/>
        </p:spPr>
        <p:txBody>
          <a:bodyPr wrap="square" rtlCol="0" anchor="t">
            <a:spAutoFit/>
          </a:bodyPr>
          <a:lstStyle/>
          <a:p>
            <a:pPr algn="r"/>
            <a:r>
              <a:rPr lang="en-US" sz="1050" err="1">
                <a:solidFill>
                  <a:srgbClr val="FFFFFF"/>
                </a:solidFill>
              </a:rPr>
              <a:t>Jeukendrup</a:t>
            </a:r>
            <a:r>
              <a:rPr lang="en-US" sz="1050">
                <a:solidFill>
                  <a:srgbClr val="FFFFFF"/>
                </a:solidFill>
              </a:rPr>
              <a:t> &amp; Gleeson. Champaign, IL. </a:t>
            </a:r>
            <a:r>
              <a:rPr lang="en-US" sz="1050" i="1">
                <a:solidFill>
                  <a:srgbClr val="FFFFFF"/>
                </a:solidFill>
              </a:rPr>
              <a:t>Human Kinetics</a:t>
            </a:r>
            <a:r>
              <a:rPr lang="en-US" sz="1050">
                <a:solidFill>
                  <a:srgbClr val="FFFFFF"/>
                </a:solidFill>
              </a:rPr>
              <a:t>. 2004 </a:t>
            </a:r>
          </a:p>
        </p:txBody>
      </p:sp>
      <p:cxnSp>
        <p:nvCxnSpPr>
          <p:cNvPr id="7" name="Straight Connector 6">
            <a:extLst>
              <a:ext uri="{FF2B5EF4-FFF2-40B4-BE49-F238E27FC236}">
                <a16:creationId xmlns:a16="http://schemas.microsoft.com/office/drawing/2014/main" id="{ED14E50C-C817-CB46-8696-59D11712B099}"/>
              </a:ext>
            </a:extLst>
          </p:cNvPr>
          <p:cNvCxnSpPr>
            <a:cxnSpLocks/>
          </p:cNvCxnSpPr>
          <p:nvPr/>
        </p:nvCxnSpPr>
        <p:spPr>
          <a:xfrm>
            <a:off x="861848" y="1114097"/>
            <a:ext cx="2806262"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32531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CF7324-390F-42DA-BDCE-235996A1D4F9}"/>
              </a:ext>
            </a:extLst>
          </p:cNvPr>
          <p:cNvSpPr>
            <a:spLocks noGrp="1"/>
          </p:cNvSpPr>
          <p:nvPr>
            <p:ph type="title"/>
          </p:nvPr>
        </p:nvSpPr>
        <p:spPr>
          <a:xfrm>
            <a:off x="588579" y="135616"/>
            <a:ext cx="10491952" cy="849858"/>
          </a:xfrm>
        </p:spPr>
        <p:txBody>
          <a:bodyPr/>
          <a:lstStyle/>
          <a:p>
            <a:r>
              <a:rPr lang="en-US"/>
              <a:t>Polyphenol Protection?</a:t>
            </a:r>
          </a:p>
        </p:txBody>
      </p:sp>
      <p:pic>
        <p:nvPicPr>
          <p:cNvPr id="4" name="Picture 3">
            <a:extLst>
              <a:ext uri="{FF2B5EF4-FFF2-40B4-BE49-F238E27FC236}">
                <a16:creationId xmlns:a16="http://schemas.microsoft.com/office/drawing/2014/main" id="{7905E83B-8FF3-4EE3-9418-6B2433DFE884}"/>
              </a:ext>
            </a:extLst>
          </p:cNvPr>
          <p:cNvPicPr>
            <a:picLocks noChangeAspect="1"/>
          </p:cNvPicPr>
          <p:nvPr/>
        </p:nvPicPr>
        <p:blipFill>
          <a:blip r:embed="rId2"/>
          <a:stretch>
            <a:fillRect/>
          </a:stretch>
        </p:blipFill>
        <p:spPr>
          <a:xfrm>
            <a:off x="676599" y="1343956"/>
            <a:ext cx="7071737" cy="5036330"/>
          </a:xfrm>
          <a:prstGeom prst="rect">
            <a:avLst/>
          </a:prstGeom>
        </p:spPr>
      </p:pic>
      <p:sp>
        <p:nvSpPr>
          <p:cNvPr id="7" name="TextBox 6">
            <a:extLst>
              <a:ext uri="{FF2B5EF4-FFF2-40B4-BE49-F238E27FC236}">
                <a16:creationId xmlns:a16="http://schemas.microsoft.com/office/drawing/2014/main" id="{977185B3-142F-4528-82BE-D14B6444BE58}"/>
              </a:ext>
            </a:extLst>
          </p:cNvPr>
          <p:cNvSpPr txBox="1"/>
          <p:nvPr/>
        </p:nvSpPr>
        <p:spPr>
          <a:xfrm>
            <a:off x="7911071" y="1474258"/>
            <a:ext cx="4056067" cy="3139321"/>
          </a:xfrm>
          <a:prstGeom prst="rect">
            <a:avLst/>
          </a:prstGeom>
          <a:noFill/>
        </p:spPr>
        <p:txBody>
          <a:bodyPr wrap="square" rtlCol="0">
            <a:spAutoFit/>
          </a:bodyPr>
          <a:lstStyle/>
          <a:p>
            <a:pPr marL="285750" indent="-285750">
              <a:buFont typeface="Arial" panose="020B0604020202020204" pitchFamily="34" charset="0"/>
              <a:buChar char="•"/>
            </a:pPr>
            <a:r>
              <a:rPr lang="en-US" dirty="0"/>
              <a:t>Unlikely that plasma phenolics are direct antioxidants </a:t>
            </a:r>
            <a:r>
              <a:rPr lang="en-US" i="1" dirty="0"/>
              <a:t>in vivo</a:t>
            </a:r>
          </a:p>
          <a:p>
            <a:endParaRPr lang="en-US" dirty="0"/>
          </a:p>
          <a:p>
            <a:pPr marL="285750" indent="-285750">
              <a:buFont typeface="Arial" panose="020B0604020202020204" pitchFamily="34" charset="0"/>
              <a:buChar char="•"/>
            </a:pPr>
            <a:r>
              <a:rPr lang="en-US" dirty="0"/>
              <a:t>May increase endogenous antioxidant capacity</a:t>
            </a:r>
          </a:p>
          <a:p>
            <a:endParaRPr lang="en-US" dirty="0"/>
          </a:p>
          <a:p>
            <a:pPr marL="285750" indent="-285750">
              <a:buFont typeface="Arial" panose="020B0604020202020204" pitchFamily="34" charset="0"/>
              <a:buChar char="•"/>
            </a:pPr>
            <a:r>
              <a:rPr lang="en-US" i="1" dirty="0"/>
              <a:t>In vitro</a:t>
            </a:r>
            <a:r>
              <a:rPr lang="en-US" dirty="0"/>
              <a:t> anti-inflammatory properties</a:t>
            </a:r>
          </a:p>
          <a:p>
            <a:endParaRPr lang="en-US" dirty="0"/>
          </a:p>
          <a:p>
            <a:pPr marL="285750" indent="-285750">
              <a:buFont typeface="Arial" panose="020B0604020202020204" pitchFamily="34" charset="0"/>
              <a:buChar char="•"/>
            </a:pPr>
            <a:r>
              <a:rPr lang="en-US" dirty="0"/>
              <a:t>Improvement in flow mediated dilation</a:t>
            </a:r>
          </a:p>
        </p:txBody>
      </p:sp>
      <p:sp>
        <p:nvSpPr>
          <p:cNvPr id="9" name="TextBox 8">
            <a:extLst>
              <a:ext uri="{FF2B5EF4-FFF2-40B4-BE49-F238E27FC236}">
                <a16:creationId xmlns:a16="http://schemas.microsoft.com/office/drawing/2014/main" id="{91B88716-7476-4BE1-8981-5815EF84679B}"/>
              </a:ext>
            </a:extLst>
          </p:cNvPr>
          <p:cNvSpPr txBox="1"/>
          <p:nvPr/>
        </p:nvSpPr>
        <p:spPr>
          <a:xfrm>
            <a:off x="7843062" y="766504"/>
            <a:ext cx="4216219" cy="646331"/>
          </a:xfrm>
          <a:prstGeom prst="rect">
            <a:avLst/>
          </a:prstGeom>
          <a:noFill/>
        </p:spPr>
        <p:txBody>
          <a:bodyPr wrap="none" rtlCol="0">
            <a:spAutoFit/>
          </a:bodyPr>
          <a:lstStyle/>
          <a:p>
            <a:pPr algn="ctr"/>
            <a:r>
              <a:rPr lang="en-US" b="1"/>
              <a:t>≈500 mg/day of total flavonoids or   </a:t>
            </a:r>
          </a:p>
          <a:p>
            <a:pPr algn="ctr"/>
            <a:r>
              <a:rPr lang="en-US" b="1"/>
              <a:t>300 mg/day procyanidins</a:t>
            </a:r>
          </a:p>
        </p:txBody>
      </p:sp>
      <p:sp>
        <p:nvSpPr>
          <p:cNvPr id="10" name="Rectangle 9">
            <a:extLst>
              <a:ext uri="{FF2B5EF4-FFF2-40B4-BE49-F238E27FC236}">
                <a16:creationId xmlns:a16="http://schemas.microsoft.com/office/drawing/2014/main" id="{642F10A9-5B3D-41A1-80A1-92EE91FC4D4F}"/>
              </a:ext>
            </a:extLst>
          </p:cNvPr>
          <p:cNvSpPr/>
          <p:nvPr/>
        </p:nvSpPr>
        <p:spPr>
          <a:xfrm>
            <a:off x="7781328" y="6550223"/>
            <a:ext cx="4232249" cy="253916"/>
          </a:xfrm>
          <a:prstGeom prst="rect">
            <a:avLst/>
          </a:prstGeom>
        </p:spPr>
        <p:txBody>
          <a:bodyPr wrap="none">
            <a:spAutoFit/>
          </a:bodyPr>
          <a:lstStyle/>
          <a:p>
            <a:r>
              <a:rPr lang="fr-FR" sz="1050" err="1">
                <a:solidFill>
                  <a:schemeClr val="bg1"/>
                </a:solidFill>
                <a:latin typeface="HelveticaNeueLTPro-LtCn"/>
              </a:rPr>
              <a:t>Bowtell</a:t>
            </a:r>
            <a:r>
              <a:rPr lang="fr-FR" sz="1050">
                <a:solidFill>
                  <a:schemeClr val="bg1"/>
                </a:solidFill>
                <a:latin typeface="HelveticaNeueLTPro-LtCn"/>
              </a:rPr>
              <a:t> et al, Sports Science Exchange (2019) Vol. 29, No. 195, 1-5</a:t>
            </a:r>
            <a:endParaRPr lang="en-US" sz="2800">
              <a:solidFill>
                <a:schemeClr val="bg1"/>
              </a:solidFill>
            </a:endParaRPr>
          </a:p>
        </p:txBody>
      </p:sp>
      <p:sp>
        <p:nvSpPr>
          <p:cNvPr id="3" name="Rectangle 2">
            <a:extLst>
              <a:ext uri="{FF2B5EF4-FFF2-40B4-BE49-F238E27FC236}">
                <a16:creationId xmlns:a16="http://schemas.microsoft.com/office/drawing/2014/main" id="{8F9A5EF6-82B8-4171-AB6B-7D21D48F0876}"/>
              </a:ext>
            </a:extLst>
          </p:cNvPr>
          <p:cNvSpPr/>
          <p:nvPr/>
        </p:nvSpPr>
        <p:spPr>
          <a:xfrm>
            <a:off x="8285309" y="5428313"/>
            <a:ext cx="1665863" cy="785810"/>
          </a:xfrm>
          <a:prstGeom prst="rect">
            <a:avLst/>
          </a:prstGeom>
          <a:ln w="28575"/>
        </p:spPr>
        <p:style>
          <a:lnRef idx="2">
            <a:schemeClr val="dk1"/>
          </a:lnRef>
          <a:fillRef idx="1">
            <a:schemeClr val="lt1"/>
          </a:fillRef>
          <a:effectRef idx="0">
            <a:schemeClr val="dk1"/>
          </a:effectRef>
          <a:fontRef idx="minor">
            <a:schemeClr val="dk1"/>
          </a:fontRef>
        </p:style>
        <p:txBody>
          <a:bodyPr rtlCol="0" anchor="ctr"/>
          <a:lstStyle/>
          <a:p>
            <a:pPr algn="ctr"/>
            <a:r>
              <a:rPr lang="en-US" b="1"/>
              <a:t>SSE #195</a:t>
            </a:r>
          </a:p>
        </p:txBody>
      </p:sp>
      <p:pic>
        <p:nvPicPr>
          <p:cNvPr id="8" name="Picture 2" descr="A picture containing knife, drawing&#10;&#10;Description automatically generated">
            <a:extLst>
              <a:ext uri="{FF2B5EF4-FFF2-40B4-BE49-F238E27FC236}">
                <a16:creationId xmlns:a16="http://schemas.microsoft.com/office/drawing/2014/main" id="{1D8D0E50-B434-43B9-8C55-D236706850E7}"/>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9855693" y="5187607"/>
            <a:ext cx="1894458" cy="1234906"/>
          </a:xfrm>
          <a:prstGeom prst="rect">
            <a:avLst/>
          </a:prstGeom>
          <a:noFill/>
          <a:extLst>
            <a:ext uri="{909E8E84-426E-40DD-AFC4-6F175D3DCCD1}">
              <a14:hiddenFill xmlns:a14="http://schemas.microsoft.com/office/drawing/2010/main">
                <a:solidFill>
                  <a:srgbClr val="FFFFFF"/>
                </a:solidFill>
              </a14:hiddenFill>
            </a:ext>
          </a:extLst>
        </p:spPr>
      </p:pic>
      <p:cxnSp>
        <p:nvCxnSpPr>
          <p:cNvPr id="11" name="Straight Connector 10">
            <a:extLst>
              <a:ext uri="{FF2B5EF4-FFF2-40B4-BE49-F238E27FC236}">
                <a16:creationId xmlns:a16="http://schemas.microsoft.com/office/drawing/2014/main" id="{D7EF28C7-8117-F94B-AA75-81E879BF7520}"/>
              </a:ext>
            </a:extLst>
          </p:cNvPr>
          <p:cNvCxnSpPr>
            <a:cxnSpLocks/>
          </p:cNvCxnSpPr>
          <p:nvPr/>
        </p:nvCxnSpPr>
        <p:spPr>
          <a:xfrm>
            <a:off x="588579" y="704194"/>
            <a:ext cx="5065987"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67172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A7AC0-AEEF-47AB-AB24-50C185693CD0}"/>
              </a:ext>
            </a:extLst>
          </p:cNvPr>
          <p:cNvSpPr>
            <a:spLocks noGrp="1"/>
          </p:cNvSpPr>
          <p:nvPr>
            <p:ph type="title"/>
          </p:nvPr>
        </p:nvSpPr>
        <p:spPr/>
        <p:txBody>
          <a:bodyPr/>
          <a:lstStyle/>
          <a:p>
            <a:r>
              <a:rPr lang="en-US"/>
              <a:t>Polyphenol Supplementation?</a:t>
            </a:r>
          </a:p>
        </p:txBody>
      </p:sp>
      <p:sp>
        <p:nvSpPr>
          <p:cNvPr id="3" name="Text Placeholder 2">
            <a:extLst>
              <a:ext uri="{FF2B5EF4-FFF2-40B4-BE49-F238E27FC236}">
                <a16:creationId xmlns:a16="http://schemas.microsoft.com/office/drawing/2014/main" id="{C4A73976-7F2F-463F-9634-3D9007C42C59}"/>
              </a:ext>
            </a:extLst>
          </p:cNvPr>
          <p:cNvSpPr>
            <a:spLocks noGrp="1"/>
          </p:cNvSpPr>
          <p:nvPr>
            <p:ph type="body" sz="quarter" idx="10"/>
          </p:nvPr>
        </p:nvSpPr>
        <p:spPr/>
        <p:txBody>
          <a:bodyPr/>
          <a:lstStyle/>
          <a:p>
            <a:r>
              <a:rPr lang="en-US"/>
              <a:t>Preliminary studies suggest:</a:t>
            </a:r>
          </a:p>
          <a:p>
            <a:pPr marL="342900" indent="-342900">
              <a:buFont typeface="Arial" panose="020B0604020202020204" pitchFamily="34" charset="0"/>
              <a:buChar char="•"/>
            </a:pPr>
            <a:r>
              <a:rPr lang="en-US"/>
              <a:t>≈300 mg of polyphenol 1 h prior to exercise</a:t>
            </a:r>
          </a:p>
          <a:p>
            <a:pPr marL="1028700" lvl="1" indent="-342900">
              <a:buFont typeface="Arial" panose="020B0604020202020204" pitchFamily="34" charset="0"/>
              <a:buChar char="•"/>
            </a:pPr>
            <a:r>
              <a:rPr lang="en-US"/>
              <a:t>Recreationally active</a:t>
            </a:r>
          </a:p>
          <a:p>
            <a:pPr marL="1028700" lvl="1" indent="-342900">
              <a:buFont typeface="Arial" panose="020B0604020202020204" pitchFamily="34" charset="0"/>
              <a:buChar char="•"/>
            </a:pPr>
            <a:r>
              <a:rPr lang="en-US"/>
              <a:t>Enhance endurance performance</a:t>
            </a:r>
          </a:p>
          <a:p>
            <a:pPr marL="1028700" lvl="1" indent="-342900">
              <a:buFont typeface="Arial" panose="020B0604020202020204" pitchFamily="34" charset="0"/>
              <a:buChar char="•"/>
            </a:pPr>
            <a:r>
              <a:rPr lang="en-US"/>
              <a:t>Enhance repeated sprint performance </a:t>
            </a:r>
          </a:p>
          <a:p>
            <a:pPr marL="1028700" lvl="1" indent="-342900">
              <a:buFont typeface="Arial" panose="020B0604020202020204" pitchFamily="34" charset="0"/>
              <a:buChar char="•"/>
            </a:pPr>
            <a:r>
              <a:rPr lang="en-US"/>
              <a:t>Mediated via vascular mechanisms </a:t>
            </a:r>
          </a:p>
          <a:p>
            <a:pPr marL="342900" indent="-342900">
              <a:buFont typeface="Arial" panose="020B0604020202020204" pitchFamily="34" charset="0"/>
              <a:buChar char="•"/>
            </a:pPr>
            <a:r>
              <a:rPr lang="en-US"/>
              <a:t>Recovery of muscle strength and performance may be enhanced</a:t>
            </a:r>
          </a:p>
          <a:p>
            <a:pPr marL="1028700" lvl="1" indent="-342900">
              <a:buFont typeface="Arial" panose="020B0604020202020204" pitchFamily="34" charset="0"/>
              <a:buChar char="•"/>
            </a:pPr>
            <a:r>
              <a:rPr lang="en-US"/>
              <a:t>Optimal dose &amp; blend unknown</a:t>
            </a:r>
          </a:p>
          <a:p>
            <a:pPr marL="1028700" lvl="1" indent="-342900">
              <a:buFont typeface="Arial" panose="020B0604020202020204" pitchFamily="34" charset="0"/>
              <a:buChar char="•"/>
            </a:pPr>
            <a:r>
              <a:rPr lang="en-US"/>
              <a:t> Suggested consumption:</a:t>
            </a:r>
          </a:p>
          <a:p>
            <a:pPr marL="1485900" lvl="2" indent="-342900">
              <a:buFont typeface="Arial" panose="020B0604020202020204" pitchFamily="34" charset="0"/>
              <a:buChar char="•"/>
            </a:pPr>
            <a:r>
              <a:rPr lang="en-US"/>
              <a:t>≈1200 mg/d Montmorency cherry or pomegranate polyphenols for &gt;3 days prior to exercise</a:t>
            </a:r>
          </a:p>
        </p:txBody>
      </p:sp>
      <p:sp>
        <p:nvSpPr>
          <p:cNvPr id="6" name="Rectangle 5">
            <a:extLst>
              <a:ext uri="{FF2B5EF4-FFF2-40B4-BE49-F238E27FC236}">
                <a16:creationId xmlns:a16="http://schemas.microsoft.com/office/drawing/2014/main" id="{1464024E-2D67-4E35-9FB7-17D24D72A087}"/>
              </a:ext>
            </a:extLst>
          </p:cNvPr>
          <p:cNvSpPr/>
          <p:nvPr/>
        </p:nvSpPr>
        <p:spPr>
          <a:xfrm>
            <a:off x="8232089" y="6571688"/>
            <a:ext cx="3797835" cy="253916"/>
          </a:xfrm>
          <a:prstGeom prst="rect">
            <a:avLst/>
          </a:prstGeom>
        </p:spPr>
        <p:txBody>
          <a:bodyPr wrap="none" anchor="t">
            <a:spAutoFit/>
          </a:bodyPr>
          <a:lstStyle/>
          <a:p>
            <a:pPr algn="r"/>
            <a:r>
              <a:rPr lang="fr-FR" sz="1050" err="1">
                <a:solidFill>
                  <a:schemeClr val="bg1"/>
                </a:solidFill>
                <a:latin typeface="Century Gothic"/>
              </a:rPr>
              <a:t>Bowtell</a:t>
            </a:r>
            <a:r>
              <a:rPr lang="fr-FR" sz="1050">
                <a:solidFill>
                  <a:schemeClr val="bg1"/>
                </a:solidFill>
                <a:latin typeface="Century Gothic"/>
              </a:rPr>
              <a:t> et al. </a:t>
            </a:r>
            <a:r>
              <a:rPr lang="fr-FR" sz="1050" i="1">
                <a:solidFill>
                  <a:schemeClr val="bg1"/>
                </a:solidFill>
                <a:latin typeface="Century Gothic"/>
              </a:rPr>
              <a:t>Sports Science Exchange. </a:t>
            </a:r>
            <a:r>
              <a:rPr lang="fr-FR" sz="1050">
                <a:solidFill>
                  <a:schemeClr val="bg1"/>
                </a:solidFill>
                <a:latin typeface="Century Gothic"/>
              </a:rPr>
              <a:t>2019;29(195):1-5</a:t>
            </a:r>
            <a:endParaRPr lang="en-US" sz="1050">
              <a:solidFill>
                <a:schemeClr val="bg1"/>
              </a:solidFill>
              <a:latin typeface="Century Gothic"/>
            </a:endParaRPr>
          </a:p>
        </p:txBody>
      </p:sp>
      <p:sp>
        <p:nvSpPr>
          <p:cNvPr id="8" name="Rectangle 7">
            <a:extLst>
              <a:ext uri="{FF2B5EF4-FFF2-40B4-BE49-F238E27FC236}">
                <a16:creationId xmlns:a16="http://schemas.microsoft.com/office/drawing/2014/main" id="{6239E6F0-8115-4278-9BFD-F7745BFB043B}"/>
              </a:ext>
            </a:extLst>
          </p:cNvPr>
          <p:cNvSpPr/>
          <p:nvPr/>
        </p:nvSpPr>
        <p:spPr>
          <a:xfrm>
            <a:off x="8010490" y="2080510"/>
            <a:ext cx="1665863" cy="785810"/>
          </a:xfrm>
          <a:prstGeom prst="rect">
            <a:avLst/>
          </a:prstGeom>
          <a:ln w="28575"/>
        </p:spPr>
        <p:style>
          <a:lnRef idx="2">
            <a:schemeClr val="dk1"/>
          </a:lnRef>
          <a:fillRef idx="1">
            <a:schemeClr val="lt1"/>
          </a:fillRef>
          <a:effectRef idx="0">
            <a:schemeClr val="dk1"/>
          </a:effectRef>
          <a:fontRef idx="minor">
            <a:schemeClr val="dk1"/>
          </a:fontRef>
        </p:style>
        <p:txBody>
          <a:bodyPr rtlCol="0" anchor="ctr"/>
          <a:lstStyle/>
          <a:p>
            <a:pPr algn="ctr"/>
            <a:r>
              <a:rPr lang="en-US" b="1"/>
              <a:t>SSE #195</a:t>
            </a:r>
          </a:p>
        </p:txBody>
      </p:sp>
      <p:pic>
        <p:nvPicPr>
          <p:cNvPr id="10" name="Picture 2" descr="A picture containing knife, drawing&#10;&#10;Description automatically generated">
            <a:extLst>
              <a:ext uri="{FF2B5EF4-FFF2-40B4-BE49-F238E27FC236}">
                <a16:creationId xmlns:a16="http://schemas.microsoft.com/office/drawing/2014/main" id="{08335FAE-79C8-4AE3-9E42-5177BD280F1B}"/>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9580874" y="1839804"/>
            <a:ext cx="1894458" cy="1234906"/>
          </a:xfrm>
          <a:prstGeom prst="rect">
            <a:avLst/>
          </a:prstGeom>
          <a:noFill/>
          <a:extLst>
            <a:ext uri="{909E8E84-426E-40DD-AFC4-6F175D3DCCD1}">
              <a14:hiddenFill xmlns:a14="http://schemas.microsoft.com/office/drawing/2010/main">
                <a:solidFill>
                  <a:srgbClr val="FFFFFF"/>
                </a:solidFill>
              </a14:hiddenFill>
            </a:ext>
          </a:extLst>
        </p:spPr>
      </p:pic>
      <p:cxnSp>
        <p:nvCxnSpPr>
          <p:cNvPr id="7" name="Straight Connector 6">
            <a:extLst>
              <a:ext uri="{FF2B5EF4-FFF2-40B4-BE49-F238E27FC236}">
                <a16:creationId xmlns:a16="http://schemas.microsoft.com/office/drawing/2014/main" id="{E8EECFDA-B08A-6D43-BB43-3F7C3E61DB0B}"/>
              </a:ext>
            </a:extLst>
          </p:cNvPr>
          <p:cNvCxnSpPr>
            <a:cxnSpLocks/>
          </p:cNvCxnSpPr>
          <p:nvPr/>
        </p:nvCxnSpPr>
        <p:spPr>
          <a:xfrm>
            <a:off x="861848" y="1114097"/>
            <a:ext cx="6632028"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17430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18AC0-00BC-47C7-B916-3EDF88840BE8}"/>
              </a:ext>
            </a:extLst>
          </p:cNvPr>
          <p:cNvSpPr>
            <a:spLocks noGrp="1"/>
          </p:cNvSpPr>
          <p:nvPr>
            <p:ph type="title"/>
          </p:nvPr>
        </p:nvSpPr>
        <p:spPr/>
        <p:txBody>
          <a:bodyPr/>
          <a:lstStyle/>
          <a:p>
            <a:r>
              <a:rPr lang="en-US"/>
              <a:t>Polyphenol Supplementation? </a:t>
            </a:r>
          </a:p>
        </p:txBody>
      </p:sp>
      <p:sp>
        <p:nvSpPr>
          <p:cNvPr id="3" name="Text Placeholder 2">
            <a:extLst>
              <a:ext uri="{FF2B5EF4-FFF2-40B4-BE49-F238E27FC236}">
                <a16:creationId xmlns:a16="http://schemas.microsoft.com/office/drawing/2014/main" id="{9D49CEBB-C45D-4FE2-A032-FDB13EFF4EE8}"/>
              </a:ext>
            </a:extLst>
          </p:cNvPr>
          <p:cNvSpPr>
            <a:spLocks noGrp="1"/>
          </p:cNvSpPr>
          <p:nvPr>
            <p:ph type="body" sz="quarter" idx="10"/>
          </p:nvPr>
        </p:nvSpPr>
        <p:spPr>
          <a:xfrm>
            <a:off x="861847" y="2084808"/>
            <a:ext cx="10847932" cy="1950417"/>
          </a:xfrm>
        </p:spPr>
        <p:txBody>
          <a:bodyPr/>
          <a:lstStyle/>
          <a:p>
            <a:pPr>
              <a:lnSpc>
                <a:spcPct val="150000"/>
              </a:lnSpc>
            </a:pPr>
            <a:r>
              <a:rPr lang="en-US" sz="2800" b="1"/>
              <a:t>“Evidence is insufficient to make recommendations for or against the use of polyphenol supplementation (neither specific polyphenols nor specific doses) for either recreational, competitive or elite athletes.”</a:t>
            </a:r>
          </a:p>
        </p:txBody>
      </p:sp>
      <p:sp>
        <p:nvSpPr>
          <p:cNvPr id="4" name="TextBox 3">
            <a:extLst>
              <a:ext uri="{FF2B5EF4-FFF2-40B4-BE49-F238E27FC236}">
                <a16:creationId xmlns:a16="http://schemas.microsoft.com/office/drawing/2014/main" id="{7BA7B16F-88DE-49DF-A8FE-0C40C6F89AF9}"/>
              </a:ext>
            </a:extLst>
          </p:cNvPr>
          <p:cNvSpPr txBox="1"/>
          <p:nvPr/>
        </p:nvSpPr>
        <p:spPr>
          <a:xfrm>
            <a:off x="3376380" y="6606577"/>
            <a:ext cx="8811307" cy="253916"/>
          </a:xfrm>
          <a:prstGeom prst="rect">
            <a:avLst/>
          </a:prstGeom>
          <a:noFill/>
        </p:spPr>
        <p:txBody>
          <a:bodyPr wrap="square" rtlCol="0" anchor="t">
            <a:spAutoFit/>
          </a:bodyPr>
          <a:lstStyle/>
          <a:p>
            <a:pPr algn="r"/>
            <a:r>
              <a:rPr lang="en-US" sz="1050" err="1">
                <a:solidFill>
                  <a:srgbClr val="FFFFFF"/>
                </a:solidFill>
              </a:rPr>
              <a:t>Myburgh</a:t>
            </a:r>
            <a:r>
              <a:rPr lang="en-US" sz="1050">
                <a:solidFill>
                  <a:srgbClr val="FFFFFF"/>
                </a:solidFill>
              </a:rPr>
              <a:t> KH. </a:t>
            </a:r>
            <a:r>
              <a:rPr lang="en-US" sz="1050" i="1">
                <a:solidFill>
                  <a:srgbClr val="FFFFFF"/>
                </a:solidFill>
              </a:rPr>
              <a:t>Sports Med</a:t>
            </a:r>
            <a:r>
              <a:rPr lang="en-US" sz="1050">
                <a:solidFill>
                  <a:srgbClr val="FFFFFF"/>
                </a:solidFill>
              </a:rPr>
              <a:t>. 2014;</a:t>
            </a:r>
            <a:r>
              <a:rPr lang="en-US" sz="1050" i="1">
                <a:solidFill>
                  <a:srgbClr val="FFFFFF"/>
                </a:solidFill>
              </a:rPr>
              <a:t>44(1):57-70</a:t>
            </a:r>
          </a:p>
        </p:txBody>
      </p:sp>
      <p:cxnSp>
        <p:nvCxnSpPr>
          <p:cNvPr id="5" name="Straight Connector 4">
            <a:extLst>
              <a:ext uri="{FF2B5EF4-FFF2-40B4-BE49-F238E27FC236}">
                <a16:creationId xmlns:a16="http://schemas.microsoft.com/office/drawing/2014/main" id="{81C1FE0C-4E54-8449-9705-70F49B0AAC79}"/>
              </a:ext>
            </a:extLst>
          </p:cNvPr>
          <p:cNvCxnSpPr>
            <a:cxnSpLocks/>
          </p:cNvCxnSpPr>
          <p:nvPr/>
        </p:nvCxnSpPr>
        <p:spPr>
          <a:xfrm>
            <a:off x="861848" y="1114097"/>
            <a:ext cx="6674069"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23581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18AC0-00BC-47C7-B916-3EDF88840BE8}"/>
              </a:ext>
            </a:extLst>
          </p:cNvPr>
          <p:cNvSpPr>
            <a:spLocks noGrp="1"/>
          </p:cNvSpPr>
          <p:nvPr>
            <p:ph type="title"/>
          </p:nvPr>
        </p:nvSpPr>
        <p:spPr/>
        <p:txBody>
          <a:bodyPr/>
          <a:lstStyle/>
          <a:p>
            <a:r>
              <a:rPr lang="en-US" dirty="0"/>
              <a:t>Summary </a:t>
            </a:r>
          </a:p>
        </p:txBody>
      </p:sp>
      <p:cxnSp>
        <p:nvCxnSpPr>
          <p:cNvPr id="5" name="Straight Connector 4">
            <a:extLst>
              <a:ext uri="{FF2B5EF4-FFF2-40B4-BE49-F238E27FC236}">
                <a16:creationId xmlns:a16="http://schemas.microsoft.com/office/drawing/2014/main" id="{81C1FE0C-4E54-8449-9705-70F49B0AAC79}"/>
              </a:ext>
            </a:extLst>
          </p:cNvPr>
          <p:cNvCxnSpPr>
            <a:cxnSpLocks/>
          </p:cNvCxnSpPr>
          <p:nvPr/>
        </p:nvCxnSpPr>
        <p:spPr>
          <a:xfrm>
            <a:off x="861848" y="1114097"/>
            <a:ext cx="2295420"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7" name="Text Placeholder 6">
            <a:extLst>
              <a:ext uri="{FF2B5EF4-FFF2-40B4-BE49-F238E27FC236}">
                <a16:creationId xmlns:a16="http://schemas.microsoft.com/office/drawing/2014/main" id="{7335E145-2508-4C9A-B6ED-6488ED376AE1}"/>
              </a:ext>
            </a:extLst>
          </p:cNvPr>
          <p:cNvSpPr>
            <a:spLocks noGrp="1"/>
          </p:cNvSpPr>
          <p:nvPr>
            <p:ph type="body" sz="quarter" idx="10"/>
          </p:nvPr>
        </p:nvSpPr>
        <p:spPr/>
        <p:txBody>
          <a:bodyPr/>
          <a:lstStyle/>
          <a:p>
            <a:r>
              <a:rPr lang="en-US" b="1" dirty="0"/>
              <a:t>Antioxidants:</a:t>
            </a:r>
          </a:p>
          <a:p>
            <a:r>
              <a:rPr lang="en-US" dirty="0"/>
              <a:t>Antioxidants limit the action of free radicals </a:t>
            </a:r>
          </a:p>
          <a:p>
            <a:r>
              <a:rPr lang="en-US" dirty="0"/>
              <a:t>Exercise training improves antioxidant capacity</a:t>
            </a:r>
          </a:p>
          <a:p>
            <a:r>
              <a:rPr lang="en-US" dirty="0"/>
              <a:t>Little to no evidence for supplementation</a:t>
            </a:r>
          </a:p>
          <a:p>
            <a:r>
              <a:rPr lang="en-US" dirty="0"/>
              <a:t>ROS play an important role in adaptation to exercise </a:t>
            </a:r>
          </a:p>
          <a:p>
            <a:endParaRPr lang="en-US" dirty="0"/>
          </a:p>
          <a:p>
            <a:r>
              <a:rPr lang="en-US" b="1" dirty="0"/>
              <a:t>Polyphenols:</a:t>
            </a:r>
          </a:p>
          <a:p>
            <a:r>
              <a:rPr lang="en-US" dirty="0"/>
              <a:t>Scavenge radicals</a:t>
            </a:r>
          </a:p>
          <a:p>
            <a:r>
              <a:rPr lang="en-US" dirty="0"/>
              <a:t>May provide protection through multiple mechanisms</a:t>
            </a:r>
          </a:p>
          <a:p>
            <a:r>
              <a:rPr lang="en-US" dirty="0"/>
              <a:t>More research is needed</a:t>
            </a:r>
          </a:p>
          <a:p>
            <a:r>
              <a:rPr lang="en-US" dirty="0"/>
              <a:t> </a:t>
            </a:r>
          </a:p>
          <a:p>
            <a:endParaRPr lang="en-US" dirty="0"/>
          </a:p>
          <a:p>
            <a:endParaRPr lang="en-US" dirty="0"/>
          </a:p>
        </p:txBody>
      </p:sp>
    </p:spTree>
    <p:extLst>
      <p:ext uri="{BB962C8B-B14F-4D97-AF65-F5344CB8AC3E}">
        <p14:creationId xmlns:p14="http://schemas.microsoft.com/office/powerpoint/2010/main" val="19941347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8277E7-62A4-4B5F-B553-46B1083BD85C}"/>
              </a:ext>
            </a:extLst>
          </p:cNvPr>
          <p:cNvSpPr>
            <a:spLocks noGrp="1"/>
          </p:cNvSpPr>
          <p:nvPr>
            <p:ph type="title"/>
          </p:nvPr>
        </p:nvSpPr>
        <p:spPr/>
        <p:txBody>
          <a:bodyPr/>
          <a:lstStyle/>
          <a:p>
            <a:r>
              <a:rPr lang="en-US"/>
              <a:t>FIRST: Oxidants</a:t>
            </a:r>
          </a:p>
        </p:txBody>
      </p:sp>
      <p:sp>
        <p:nvSpPr>
          <p:cNvPr id="3" name="Text Placeholder 2">
            <a:extLst>
              <a:ext uri="{FF2B5EF4-FFF2-40B4-BE49-F238E27FC236}">
                <a16:creationId xmlns:a16="http://schemas.microsoft.com/office/drawing/2014/main" id="{03669EBF-3E1C-4EEC-876A-B9BCA61C03B0}"/>
              </a:ext>
            </a:extLst>
          </p:cNvPr>
          <p:cNvSpPr>
            <a:spLocks noGrp="1"/>
          </p:cNvSpPr>
          <p:nvPr>
            <p:ph type="body" sz="quarter" idx="10"/>
          </p:nvPr>
        </p:nvSpPr>
        <p:spPr>
          <a:xfrm>
            <a:off x="841715" y="1433523"/>
            <a:ext cx="10775662" cy="4697453"/>
          </a:xfrm>
        </p:spPr>
        <p:txBody>
          <a:bodyPr vert="horz" lIns="91440" tIns="45720" rIns="91440" bIns="45720" rtlCol="0" anchor="t">
            <a:noAutofit/>
          </a:bodyPr>
          <a:lstStyle/>
          <a:p>
            <a:pPr>
              <a:lnSpc>
                <a:spcPct val="100000"/>
              </a:lnSpc>
              <a:spcBef>
                <a:spcPts val="0"/>
              </a:spcBef>
              <a:spcAft>
                <a:spcPts val="0"/>
              </a:spcAft>
            </a:pPr>
            <a:r>
              <a:rPr lang="en-US" b="1" i="1">
                <a:latin typeface="Century Gothic"/>
              </a:rPr>
              <a:t>*First, we need to understand what an oxidant is before we can understand antioxidants </a:t>
            </a:r>
            <a:endParaRPr lang="en-US" b="1" i="1"/>
          </a:p>
          <a:p>
            <a:pPr>
              <a:lnSpc>
                <a:spcPct val="100000"/>
              </a:lnSpc>
              <a:spcBef>
                <a:spcPts val="0"/>
              </a:spcBef>
              <a:spcAft>
                <a:spcPts val="0"/>
              </a:spcAft>
            </a:pPr>
            <a:endParaRPr lang="en-US" i="1"/>
          </a:p>
          <a:p>
            <a:pPr>
              <a:lnSpc>
                <a:spcPct val="100000"/>
              </a:lnSpc>
              <a:spcBef>
                <a:spcPts val="0"/>
              </a:spcBef>
              <a:spcAft>
                <a:spcPts val="0"/>
              </a:spcAft>
            </a:pPr>
            <a:endParaRPr lang="en-US" sz="100" i="1"/>
          </a:p>
          <a:p>
            <a:pPr>
              <a:lnSpc>
                <a:spcPct val="100000"/>
              </a:lnSpc>
              <a:spcBef>
                <a:spcPts val="0"/>
              </a:spcBef>
              <a:spcAft>
                <a:spcPts val="0"/>
              </a:spcAft>
            </a:pPr>
            <a:r>
              <a:rPr lang="en-US"/>
              <a:t>What is an </a:t>
            </a:r>
            <a:r>
              <a:rPr lang="en-US" b="1"/>
              <a:t>OXIDANT</a:t>
            </a:r>
            <a:r>
              <a:rPr lang="en-US"/>
              <a:t>?</a:t>
            </a:r>
            <a:r>
              <a:rPr lang="en-US">
                <a:solidFill>
                  <a:prstClr val="black"/>
                </a:solidFill>
                <a:latin typeface="Comic Sans MS" pitchFamily="66" charset="0"/>
              </a:rPr>
              <a:t> </a:t>
            </a:r>
          </a:p>
          <a:p>
            <a:pPr marL="342900" indent="-342900">
              <a:lnSpc>
                <a:spcPct val="100000"/>
              </a:lnSpc>
              <a:spcBef>
                <a:spcPts val="0"/>
              </a:spcBef>
              <a:spcAft>
                <a:spcPts val="0"/>
              </a:spcAft>
              <a:buFont typeface="Arial" panose="020B0604020202020204" pitchFamily="34" charset="0"/>
              <a:buChar char="•"/>
            </a:pPr>
            <a:r>
              <a:rPr lang="en-US">
                <a:solidFill>
                  <a:prstClr val="black"/>
                </a:solidFill>
              </a:rPr>
              <a:t>Any atom/molecule that “</a:t>
            </a:r>
            <a:r>
              <a:rPr lang="en-US" b="1">
                <a:solidFill>
                  <a:prstClr val="black"/>
                </a:solidFill>
              </a:rPr>
              <a:t>steals/accepts</a:t>
            </a:r>
            <a:r>
              <a:rPr lang="en-US">
                <a:solidFill>
                  <a:prstClr val="black"/>
                </a:solidFill>
              </a:rPr>
              <a:t>” electrons from other molecules  </a:t>
            </a:r>
          </a:p>
          <a:p>
            <a:pPr marL="342900" indent="-342900">
              <a:lnSpc>
                <a:spcPct val="100000"/>
              </a:lnSpc>
              <a:spcBef>
                <a:spcPts val="0"/>
              </a:spcBef>
              <a:spcAft>
                <a:spcPts val="0"/>
              </a:spcAft>
              <a:buFont typeface="Arial" panose="020B0604020202020204" pitchFamily="34" charset="0"/>
              <a:buChar char="•"/>
            </a:pPr>
            <a:r>
              <a:rPr lang="en-US">
                <a:solidFill>
                  <a:prstClr val="black"/>
                </a:solidFill>
              </a:rPr>
              <a:t>Molecules that promote oxidation</a:t>
            </a:r>
            <a:endParaRPr lang="en-US"/>
          </a:p>
          <a:p>
            <a:pPr>
              <a:lnSpc>
                <a:spcPct val="100000"/>
              </a:lnSpc>
              <a:spcBef>
                <a:spcPts val="0"/>
              </a:spcBef>
              <a:spcAft>
                <a:spcPts val="0"/>
              </a:spcAft>
            </a:pPr>
            <a:endParaRPr lang="en-US"/>
          </a:p>
          <a:p>
            <a:pPr>
              <a:lnSpc>
                <a:spcPct val="100000"/>
              </a:lnSpc>
              <a:spcBef>
                <a:spcPts val="0"/>
              </a:spcBef>
              <a:spcAft>
                <a:spcPts val="0"/>
              </a:spcAft>
            </a:pPr>
            <a:r>
              <a:rPr lang="en-US"/>
              <a:t>What is </a:t>
            </a:r>
            <a:r>
              <a:rPr lang="en-US" b="1" i="1"/>
              <a:t>oxidation</a:t>
            </a:r>
            <a:r>
              <a:rPr lang="en-US"/>
              <a:t>?</a:t>
            </a:r>
          </a:p>
          <a:p>
            <a:pPr marL="342900" indent="-342900">
              <a:lnSpc>
                <a:spcPct val="100000"/>
              </a:lnSpc>
              <a:spcBef>
                <a:spcPts val="0"/>
              </a:spcBef>
              <a:spcAft>
                <a:spcPts val="0"/>
              </a:spcAft>
              <a:buFont typeface="Arial" panose="020B0604020202020204" pitchFamily="34" charset="0"/>
              <a:buChar char="•"/>
            </a:pPr>
            <a:r>
              <a:rPr lang="en-US"/>
              <a:t>The removal of electrons </a:t>
            </a:r>
          </a:p>
          <a:p>
            <a:pPr>
              <a:lnSpc>
                <a:spcPct val="100000"/>
              </a:lnSpc>
              <a:spcBef>
                <a:spcPts val="0"/>
              </a:spcBef>
              <a:spcAft>
                <a:spcPts val="0"/>
              </a:spcAft>
            </a:pPr>
            <a:endParaRPr lang="en-US">
              <a:solidFill>
                <a:prstClr val="black"/>
              </a:solidFill>
            </a:endParaRPr>
          </a:p>
          <a:p>
            <a:pPr>
              <a:lnSpc>
                <a:spcPct val="100000"/>
              </a:lnSpc>
              <a:spcBef>
                <a:spcPts val="0"/>
              </a:spcBef>
              <a:spcAft>
                <a:spcPts val="0"/>
              </a:spcAft>
            </a:pPr>
            <a:endParaRPr lang="en-US">
              <a:solidFill>
                <a:prstClr val="black"/>
              </a:solidFill>
            </a:endParaRPr>
          </a:p>
          <a:p>
            <a:pPr>
              <a:lnSpc>
                <a:spcPct val="100000"/>
              </a:lnSpc>
              <a:spcBef>
                <a:spcPts val="0"/>
              </a:spcBef>
              <a:spcAft>
                <a:spcPts val="0"/>
              </a:spcAft>
            </a:pPr>
            <a:r>
              <a:rPr lang="en-US" i="1">
                <a:solidFill>
                  <a:prstClr val="black"/>
                </a:solidFill>
              </a:rPr>
              <a:t>Note:  </a:t>
            </a:r>
            <a:r>
              <a:rPr lang="en-US">
                <a:solidFill>
                  <a:prstClr val="black"/>
                </a:solidFill>
              </a:rPr>
              <a:t>It is a relative term depending on the redox state of what it is reacting with. Chemicals always work as “REDOX PAIRS”.</a:t>
            </a:r>
          </a:p>
          <a:p>
            <a:pPr>
              <a:lnSpc>
                <a:spcPct val="100000"/>
              </a:lnSpc>
              <a:spcBef>
                <a:spcPts val="0"/>
              </a:spcBef>
              <a:spcAft>
                <a:spcPts val="0"/>
              </a:spcAft>
            </a:pPr>
            <a:endParaRPr lang="en-US">
              <a:solidFill>
                <a:prstClr val="black"/>
              </a:solidFill>
            </a:endParaRPr>
          </a:p>
        </p:txBody>
      </p:sp>
      <p:cxnSp>
        <p:nvCxnSpPr>
          <p:cNvPr id="7" name="Straight Connector 6">
            <a:extLst>
              <a:ext uri="{FF2B5EF4-FFF2-40B4-BE49-F238E27FC236}">
                <a16:creationId xmlns:a16="http://schemas.microsoft.com/office/drawing/2014/main" id="{976572A6-E730-524B-8C61-78B4BB1942CE}"/>
              </a:ext>
            </a:extLst>
          </p:cNvPr>
          <p:cNvCxnSpPr>
            <a:cxnSpLocks/>
          </p:cNvCxnSpPr>
          <p:nvPr/>
        </p:nvCxnSpPr>
        <p:spPr>
          <a:xfrm>
            <a:off x="861848" y="1114097"/>
            <a:ext cx="3352800"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9095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94E59-FE10-46E4-B100-B520E2856D2C}"/>
              </a:ext>
            </a:extLst>
          </p:cNvPr>
          <p:cNvSpPr>
            <a:spLocks noGrp="1"/>
          </p:cNvSpPr>
          <p:nvPr>
            <p:ph type="title"/>
          </p:nvPr>
        </p:nvSpPr>
        <p:spPr>
          <a:xfrm>
            <a:off x="703288" y="409579"/>
            <a:ext cx="10491952" cy="849858"/>
          </a:xfrm>
        </p:spPr>
        <p:txBody>
          <a:bodyPr/>
          <a:lstStyle/>
          <a:p>
            <a:r>
              <a:rPr lang="en-US"/>
              <a:t>You Might Have Heard Of…</a:t>
            </a:r>
          </a:p>
        </p:txBody>
      </p:sp>
      <p:sp>
        <p:nvSpPr>
          <p:cNvPr id="3" name="Text Placeholder 2">
            <a:extLst>
              <a:ext uri="{FF2B5EF4-FFF2-40B4-BE49-F238E27FC236}">
                <a16:creationId xmlns:a16="http://schemas.microsoft.com/office/drawing/2014/main" id="{18D88012-A521-4E05-A3D0-CD1744430BC0}"/>
              </a:ext>
            </a:extLst>
          </p:cNvPr>
          <p:cNvSpPr>
            <a:spLocks noGrp="1"/>
          </p:cNvSpPr>
          <p:nvPr>
            <p:ph type="body" sz="quarter" idx="10"/>
          </p:nvPr>
        </p:nvSpPr>
        <p:spPr>
          <a:xfrm>
            <a:off x="703288" y="1307689"/>
            <a:ext cx="11005235" cy="4929614"/>
          </a:xfrm>
        </p:spPr>
        <p:txBody>
          <a:bodyPr/>
          <a:lstStyle/>
          <a:p>
            <a:pPr>
              <a:lnSpc>
                <a:spcPct val="100000"/>
              </a:lnSpc>
              <a:spcBef>
                <a:spcPts val="0"/>
              </a:spcBef>
              <a:spcAft>
                <a:spcPts val="0"/>
              </a:spcAft>
            </a:pPr>
            <a:r>
              <a:rPr lang="en-US" b="1"/>
              <a:t>Reactive Oxygen Species (ROS):</a:t>
            </a:r>
          </a:p>
          <a:p>
            <a:pPr>
              <a:lnSpc>
                <a:spcPct val="100000"/>
              </a:lnSpc>
              <a:spcBef>
                <a:spcPts val="0"/>
              </a:spcBef>
              <a:spcAft>
                <a:spcPts val="0"/>
              </a:spcAft>
            </a:pPr>
            <a:r>
              <a:rPr lang="en-US"/>
              <a:t>“A form of oxygen or an oxygen rich molecule that acts as either a powerful oxidant or reductant.”</a:t>
            </a:r>
          </a:p>
          <a:p>
            <a:pPr>
              <a:lnSpc>
                <a:spcPct val="100000"/>
              </a:lnSpc>
              <a:spcBef>
                <a:spcPts val="0"/>
              </a:spcBef>
              <a:spcAft>
                <a:spcPts val="0"/>
              </a:spcAft>
            </a:pPr>
            <a:endParaRPr lang="en-US"/>
          </a:p>
          <a:p>
            <a:pPr>
              <a:lnSpc>
                <a:spcPct val="100000"/>
              </a:lnSpc>
              <a:spcBef>
                <a:spcPts val="0"/>
              </a:spcBef>
              <a:spcAft>
                <a:spcPts val="0"/>
              </a:spcAft>
            </a:pPr>
            <a:r>
              <a:rPr lang="en-US">
                <a:latin typeface="+mn-lt"/>
              </a:rPr>
              <a:t>Oxidants that contain oxygen (parent: superoxide)</a:t>
            </a:r>
          </a:p>
          <a:p>
            <a:pPr>
              <a:lnSpc>
                <a:spcPct val="100000"/>
              </a:lnSpc>
              <a:spcBef>
                <a:spcPts val="0"/>
              </a:spcBef>
              <a:spcAft>
                <a:spcPts val="0"/>
              </a:spcAft>
            </a:pPr>
            <a:endParaRPr lang="en-US" b="1">
              <a:latin typeface="+mn-lt"/>
            </a:endParaRPr>
          </a:p>
          <a:p>
            <a:pPr>
              <a:lnSpc>
                <a:spcPct val="100000"/>
              </a:lnSpc>
              <a:spcBef>
                <a:spcPts val="0"/>
              </a:spcBef>
              <a:spcAft>
                <a:spcPts val="0"/>
              </a:spcAft>
            </a:pPr>
            <a:endParaRPr lang="en-US" b="1">
              <a:latin typeface="+mn-lt"/>
            </a:endParaRPr>
          </a:p>
          <a:p>
            <a:pPr>
              <a:lnSpc>
                <a:spcPct val="100000"/>
              </a:lnSpc>
              <a:spcBef>
                <a:spcPts val="0"/>
              </a:spcBef>
              <a:spcAft>
                <a:spcPts val="0"/>
              </a:spcAft>
            </a:pPr>
            <a:r>
              <a:rPr lang="en-US" b="1"/>
              <a:t>Reactive Nitrogen Species (RNS):</a:t>
            </a:r>
          </a:p>
          <a:p>
            <a:pPr>
              <a:lnSpc>
                <a:spcPct val="100000"/>
              </a:lnSpc>
              <a:spcBef>
                <a:spcPts val="0"/>
              </a:spcBef>
              <a:spcAft>
                <a:spcPts val="0"/>
              </a:spcAft>
            </a:pPr>
            <a:r>
              <a:rPr lang="en-US">
                <a:latin typeface="+mn-lt"/>
              </a:rPr>
              <a:t>Oxidants that contain nitrogen (parent: nitric oxide)</a:t>
            </a:r>
          </a:p>
          <a:p>
            <a:pPr>
              <a:lnSpc>
                <a:spcPct val="100000"/>
              </a:lnSpc>
              <a:spcBef>
                <a:spcPts val="0"/>
              </a:spcBef>
              <a:spcAft>
                <a:spcPts val="0"/>
              </a:spcAft>
            </a:pPr>
            <a:endParaRPr lang="en-US">
              <a:latin typeface="+mn-lt"/>
            </a:endParaRPr>
          </a:p>
          <a:p>
            <a:pPr>
              <a:lnSpc>
                <a:spcPct val="100000"/>
              </a:lnSpc>
              <a:spcBef>
                <a:spcPts val="0"/>
              </a:spcBef>
              <a:spcAft>
                <a:spcPts val="0"/>
              </a:spcAft>
            </a:pPr>
            <a:r>
              <a:rPr lang="en-US" b="1"/>
              <a:t>*NO </a:t>
            </a:r>
            <a:r>
              <a:rPr lang="en-US"/>
              <a:t>can be considered a reactive nitrogen or a reactive oxygen species but is generally referred to as a RNS.   </a:t>
            </a:r>
          </a:p>
          <a:p>
            <a:pPr>
              <a:lnSpc>
                <a:spcPct val="100000"/>
              </a:lnSpc>
              <a:spcBef>
                <a:spcPts val="0"/>
              </a:spcBef>
              <a:spcAft>
                <a:spcPts val="0"/>
              </a:spcAft>
            </a:pPr>
            <a:endParaRPr lang="en-US"/>
          </a:p>
          <a:p>
            <a:pPr>
              <a:lnSpc>
                <a:spcPct val="100000"/>
              </a:lnSpc>
              <a:spcBef>
                <a:spcPts val="0"/>
              </a:spcBef>
              <a:spcAft>
                <a:spcPts val="0"/>
              </a:spcAft>
            </a:pPr>
            <a:endParaRPr lang="en-US"/>
          </a:p>
          <a:p>
            <a:pPr>
              <a:lnSpc>
                <a:spcPct val="100000"/>
              </a:lnSpc>
              <a:spcBef>
                <a:spcPts val="0"/>
              </a:spcBef>
              <a:spcAft>
                <a:spcPts val="0"/>
              </a:spcAft>
            </a:pPr>
            <a:endParaRPr lang="en-US"/>
          </a:p>
          <a:p>
            <a:pPr>
              <a:lnSpc>
                <a:spcPct val="100000"/>
              </a:lnSpc>
              <a:spcBef>
                <a:spcPts val="0"/>
              </a:spcBef>
              <a:spcAft>
                <a:spcPts val="0"/>
              </a:spcAft>
            </a:pPr>
            <a:r>
              <a:rPr lang="en-US"/>
              <a:t>Not very reactive except with metals.  </a:t>
            </a:r>
          </a:p>
          <a:p>
            <a:pPr>
              <a:lnSpc>
                <a:spcPct val="100000"/>
              </a:lnSpc>
              <a:spcBef>
                <a:spcPts val="0"/>
              </a:spcBef>
              <a:spcAft>
                <a:spcPts val="0"/>
              </a:spcAft>
            </a:pPr>
            <a:endParaRPr lang="en-US">
              <a:latin typeface="+mn-lt"/>
            </a:endParaRPr>
          </a:p>
          <a:p>
            <a:pPr>
              <a:lnSpc>
                <a:spcPct val="100000"/>
              </a:lnSpc>
              <a:spcBef>
                <a:spcPts val="0"/>
              </a:spcBef>
              <a:spcAft>
                <a:spcPts val="0"/>
              </a:spcAft>
            </a:pPr>
            <a:endParaRPr lang="en-US">
              <a:latin typeface="+mn-lt"/>
            </a:endParaRPr>
          </a:p>
          <a:p>
            <a:pPr>
              <a:lnSpc>
                <a:spcPct val="100000"/>
              </a:lnSpc>
              <a:spcBef>
                <a:spcPts val="0"/>
              </a:spcBef>
              <a:spcAft>
                <a:spcPts val="0"/>
              </a:spcAft>
            </a:pPr>
            <a:endParaRPr lang="en-US"/>
          </a:p>
        </p:txBody>
      </p:sp>
      <p:sp>
        <p:nvSpPr>
          <p:cNvPr id="7" name="TextBox 6">
            <a:extLst>
              <a:ext uri="{FF2B5EF4-FFF2-40B4-BE49-F238E27FC236}">
                <a16:creationId xmlns:a16="http://schemas.microsoft.com/office/drawing/2014/main" id="{398858A0-28A9-41AE-8326-253763E79C52}"/>
              </a:ext>
            </a:extLst>
          </p:cNvPr>
          <p:cNvSpPr txBox="1"/>
          <p:nvPr/>
        </p:nvSpPr>
        <p:spPr>
          <a:xfrm>
            <a:off x="3844753" y="6559389"/>
            <a:ext cx="8348483" cy="253916"/>
          </a:xfrm>
          <a:prstGeom prst="rect">
            <a:avLst/>
          </a:prstGeom>
          <a:noFill/>
        </p:spPr>
        <p:txBody>
          <a:bodyPr wrap="square" rtlCol="0" anchor="t">
            <a:spAutoFit/>
          </a:bodyPr>
          <a:lstStyle/>
          <a:p>
            <a:pPr algn="r"/>
            <a:r>
              <a:rPr lang="en-US" sz="1050">
                <a:solidFill>
                  <a:srgbClr val="FFFFFF"/>
                </a:solidFill>
              </a:rPr>
              <a:t>Halliwell and Gutteridge. </a:t>
            </a:r>
            <a:r>
              <a:rPr lang="en-US" sz="1050" i="1">
                <a:solidFill>
                  <a:srgbClr val="FFFFFF"/>
                </a:solidFill>
                <a:ea typeface="+mn-lt"/>
                <a:cs typeface="+mn-lt"/>
              </a:rPr>
              <a:t>Oxford University Press</a:t>
            </a:r>
            <a:r>
              <a:rPr lang="en-US" sz="1050">
                <a:solidFill>
                  <a:srgbClr val="FFFFFF"/>
                </a:solidFill>
                <a:ea typeface="+mn-lt"/>
                <a:cs typeface="+mn-lt"/>
              </a:rPr>
              <a:t>. 2006</a:t>
            </a:r>
            <a:endParaRPr lang="en-US" sz="1050"/>
          </a:p>
        </p:txBody>
      </p:sp>
      <p:grpSp>
        <p:nvGrpSpPr>
          <p:cNvPr id="10" name="Group 9">
            <a:extLst>
              <a:ext uri="{FF2B5EF4-FFF2-40B4-BE49-F238E27FC236}">
                <a16:creationId xmlns:a16="http://schemas.microsoft.com/office/drawing/2014/main" id="{C6167877-1032-4093-A6D2-EDA47090B4E0}"/>
              </a:ext>
            </a:extLst>
          </p:cNvPr>
          <p:cNvGrpSpPr/>
          <p:nvPr/>
        </p:nvGrpSpPr>
        <p:grpSpPr>
          <a:xfrm>
            <a:off x="2991148" y="4916392"/>
            <a:ext cx="2117662" cy="476311"/>
            <a:chOff x="3429000" y="3733800"/>
            <a:chExt cx="2117662" cy="476311"/>
          </a:xfrm>
        </p:grpSpPr>
        <p:sp>
          <p:nvSpPr>
            <p:cNvPr id="11" name="TextBox 10">
              <a:extLst>
                <a:ext uri="{FF2B5EF4-FFF2-40B4-BE49-F238E27FC236}">
                  <a16:creationId xmlns:a16="http://schemas.microsoft.com/office/drawing/2014/main" id="{AA007C29-6BE7-4FEC-B7BD-D2CCEF71BEAD}"/>
                </a:ext>
              </a:extLst>
            </p:cNvPr>
            <p:cNvSpPr txBox="1"/>
            <p:nvPr/>
          </p:nvSpPr>
          <p:spPr>
            <a:xfrm>
              <a:off x="3429000" y="3810001"/>
              <a:ext cx="2029723" cy="400110"/>
            </a:xfrm>
            <a:prstGeom prst="rect">
              <a:avLst/>
            </a:prstGeom>
            <a:noFill/>
          </p:spPr>
          <p:txBody>
            <a:bodyPr wrap="none" rtlCol="0">
              <a:spAutoFit/>
            </a:bodyPr>
            <a:lstStyle/>
            <a:p>
              <a:r>
                <a:rPr lang="en-US" sz="2000"/>
                <a:t>N </a:t>
              </a:r>
              <a:r>
                <a:rPr lang="en-US" sz="2000">
                  <a:sym typeface="Symbol"/>
                </a:rPr>
                <a:t></a:t>
              </a:r>
              <a:r>
                <a:rPr lang="en-US" sz="2000"/>
                <a:t> O  or  N</a:t>
              </a:r>
              <a:r>
                <a:rPr lang="en-US" sz="2000">
                  <a:sym typeface="Symbol"/>
                </a:rPr>
                <a:t></a:t>
              </a:r>
              <a:r>
                <a:rPr lang="en-US" sz="2000"/>
                <a:t>O </a:t>
              </a:r>
            </a:p>
          </p:txBody>
        </p:sp>
        <p:sp>
          <p:nvSpPr>
            <p:cNvPr id="12" name="Rectangle 11">
              <a:extLst>
                <a:ext uri="{FF2B5EF4-FFF2-40B4-BE49-F238E27FC236}">
                  <a16:creationId xmlns:a16="http://schemas.microsoft.com/office/drawing/2014/main" id="{BC21E989-1A15-464D-B9F3-21FB6084F2BE}"/>
                </a:ext>
              </a:extLst>
            </p:cNvPr>
            <p:cNvSpPr/>
            <p:nvPr/>
          </p:nvSpPr>
          <p:spPr>
            <a:xfrm>
              <a:off x="3810000" y="3810000"/>
              <a:ext cx="288862" cy="400110"/>
            </a:xfrm>
            <a:prstGeom prst="rect">
              <a:avLst/>
            </a:prstGeom>
          </p:spPr>
          <p:txBody>
            <a:bodyPr wrap="none">
              <a:spAutoFit/>
            </a:bodyPr>
            <a:lstStyle/>
            <a:p>
              <a:r>
                <a:rPr lang="en-US" sz="2000" baseline="30000"/>
                <a:t>•</a:t>
              </a:r>
              <a:endParaRPr lang="en-US" sz="2000"/>
            </a:p>
          </p:txBody>
        </p:sp>
        <p:sp>
          <p:nvSpPr>
            <p:cNvPr id="13" name="Rectangle 12">
              <a:extLst>
                <a:ext uri="{FF2B5EF4-FFF2-40B4-BE49-F238E27FC236}">
                  <a16:creationId xmlns:a16="http://schemas.microsoft.com/office/drawing/2014/main" id="{7625B387-3E5A-47E2-8E08-06E7D05A9705}"/>
                </a:ext>
              </a:extLst>
            </p:cNvPr>
            <p:cNvSpPr/>
            <p:nvPr/>
          </p:nvSpPr>
          <p:spPr>
            <a:xfrm>
              <a:off x="5257800" y="3733800"/>
              <a:ext cx="288862" cy="400110"/>
            </a:xfrm>
            <a:prstGeom prst="rect">
              <a:avLst/>
            </a:prstGeom>
          </p:spPr>
          <p:txBody>
            <a:bodyPr wrap="none">
              <a:spAutoFit/>
            </a:bodyPr>
            <a:lstStyle/>
            <a:p>
              <a:r>
                <a:rPr lang="en-US" sz="2000" baseline="30000"/>
                <a:t>•</a:t>
              </a:r>
              <a:endParaRPr lang="en-US" sz="2000"/>
            </a:p>
          </p:txBody>
        </p:sp>
      </p:grpSp>
      <p:sp>
        <p:nvSpPr>
          <p:cNvPr id="14" name="TextBox 13">
            <a:extLst>
              <a:ext uri="{FF2B5EF4-FFF2-40B4-BE49-F238E27FC236}">
                <a16:creationId xmlns:a16="http://schemas.microsoft.com/office/drawing/2014/main" id="{30079C85-26EF-4695-A032-0B4BE3D17B81}"/>
              </a:ext>
            </a:extLst>
          </p:cNvPr>
          <p:cNvSpPr txBox="1"/>
          <p:nvPr/>
        </p:nvSpPr>
        <p:spPr>
          <a:xfrm>
            <a:off x="3117954" y="5301514"/>
            <a:ext cx="1859899" cy="400110"/>
          </a:xfrm>
          <a:prstGeom prst="rect">
            <a:avLst/>
          </a:prstGeom>
          <a:noFill/>
        </p:spPr>
        <p:txBody>
          <a:bodyPr wrap="square" rtlCol="0">
            <a:spAutoFit/>
          </a:bodyPr>
          <a:lstStyle/>
          <a:p>
            <a:r>
              <a:rPr lang="en-US" sz="2000"/>
              <a:t>NO    or   NO</a:t>
            </a:r>
            <a:r>
              <a:rPr lang="en-US" sz="2000" baseline="30000"/>
              <a:t>•</a:t>
            </a:r>
          </a:p>
        </p:txBody>
      </p:sp>
      <p:sp>
        <p:nvSpPr>
          <p:cNvPr id="15" name="TextBox 14">
            <a:extLst>
              <a:ext uri="{FF2B5EF4-FFF2-40B4-BE49-F238E27FC236}">
                <a16:creationId xmlns:a16="http://schemas.microsoft.com/office/drawing/2014/main" id="{53F78C66-6D93-4220-B047-61C31AB5B004}"/>
              </a:ext>
            </a:extLst>
          </p:cNvPr>
          <p:cNvSpPr txBox="1"/>
          <p:nvPr/>
        </p:nvSpPr>
        <p:spPr>
          <a:xfrm>
            <a:off x="4730008" y="5031437"/>
            <a:ext cx="3849343" cy="646331"/>
          </a:xfrm>
          <a:prstGeom prst="rect">
            <a:avLst/>
          </a:prstGeom>
          <a:noFill/>
        </p:spPr>
        <p:txBody>
          <a:bodyPr wrap="square" rtlCol="0">
            <a:spAutoFit/>
          </a:bodyPr>
          <a:lstStyle/>
          <a:p>
            <a:pPr algn="ctr"/>
            <a:r>
              <a:rPr lang="en-US">
                <a:latin typeface="Century Gothic" panose="020B0502020202020204" pitchFamily="34" charset="0"/>
              </a:rPr>
              <a:t>Other reactive N species:</a:t>
            </a:r>
          </a:p>
          <a:p>
            <a:pPr algn="ctr"/>
            <a:r>
              <a:rPr lang="en-US">
                <a:latin typeface="Century Gothic" panose="020B0502020202020204" pitchFamily="34" charset="0"/>
              </a:rPr>
              <a:t>ONNO</a:t>
            </a:r>
            <a:r>
              <a:rPr lang="en-US" baseline="30000">
                <a:latin typeface="Century Gothic" panose="020B0502020202020204" pitchFamily="34" charset="0"/>
              </a:rPr>
              <a:t>-</a:t>
            </a:r>
            <a:r>
              <a:rPr lang="en-US">
                <a:latin typeface="Century Gothic" panose="020B0502020202020204" pitchFamily="34" charset="0"/>
              </a:rPr>
              <a:t>, NO</a:t>
            </a:r>
            <a:r>
              <a:rPr lang="en-US" baseline="-25000">
                <a:latin typeface="Century Gothic" panose="020B0502020202020204" pitchFamily="34" charset="0"/>
              </a:rPr>
              <a:t>2</a:t>
            </a:r>
            <a:r>
              <a:rPr lang="en-US">
                <a:latin typeface="Century Gothic" panose="020B0502020202020204" pitchFamily="34" charset="0"/>
              </a:rPr>
              <a:t>, NO</a:t>
            </a:r>
            <a:r>
              <a:rPr lang="en-US" baseline="-25000">
                <a:latin typeface="Century Gothic" panose="020B0502020202020204" pitchFamily="34" charset="0"/>
              </a:rPr>
              <a:t>2</a:t>
            </a:r>
            <a:r>
              <a:rPr lang="en-US" baseline="30000">
                <a:latin typeface="Century Gothic" panose="020B0502020202020204" pitchFamily="34" charset="0"/>
              </a:rPr>
              <a:t>•</a:t>
            </a:r>
            <a:r>
              <a:rPr lang="en-US">
                <a:latin typeface="Century Gothic" panose="020B0502020202020204" pitchFamily="34" charset="0"/>
              </a:rPr>
              <a:t>,</a:t>
            </a:r>
            <a:r>
              <a:rPr lang="en-US" baseline="-25000">
                <a:latin typeface="Century Gothic" panose="020B0502020202020204" pitchFamily="34" charset="0"/>
              </a:rPr>
              <a:t> </a:t>
            </a:r>
            <a:r>
              <a:rPr lang="en-US">
                <a:latin typeface="Century Gothic" panose="020B0502020202020204" pitchFamily="34" charset="0"/>
              </a:rPr>
              <a:t> etc. </a:t>
            </a:r>
          </a:p>
        </p:txBody>
      </p:sp>
      <p:cxnSp>
        <p:nvCxnSpPr>
          <p:cNvPr id="9" name="Straight Connector 8">
            <a:extLst>
              <a:ext uri="{FF2B5EF4-FFF2-40B4-BE49-F238E27FC236}">
                <a16:creationId xmlns:a16="http://schemas.microsoft.com/office/drawing/2014/main" id="{13A8F9CB-69FE-B647-B4D1-F83EFCC37A82}"/>
              </a:ext>
            </a:extLst>
          </p:cNvPr>
          <p:cNvCxnSpPr/>
          <p:nvPr/>
        </p:nvCxnSpPr>
        <p:spPr>
          <a:xfrm>
            <a:off x="872359" y="3111062"/>
            <a:ext cx="10385189" cy="0"/>
          </a:xfrm>
          <a:prstGeom prst="line">
            <a:avLst/>
          </a:prstGeom>
          <a:ln>
            <a:solidFill>
              <a:srgbClr val="036E3D"/>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CFD225C-8B47-5449-8E8E-799964DCCA41}"/>
              </a:ext>
            </a:extLst>
          </p:cNvPr>
          <p:cNvCxnSpPr>
            <a:cxnSpLocks/>
          </p:cNvCxnSpPr>
          <p:nvPr/>
        </p:nvCxnSpPr>
        <p:spPr>
          <a:xfrm>
            <a:off x="799540" y="985603"/>
            <a:ext cx="6032938"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1563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E158A7-C091-0D4C-BB9A-33DA3C9B2475}"/>
              </a:ext>
            </a:extLst>
          </p:cNvPr>
          <p:cNvSpPr>
            <a:spLocks noGrp="1"/>
          </p:cNvSpPr>
          <p:nvPr>
            <p:ph type="title"/>
          </p:nvPr>
        </p:nvSpPr>
        <p:spPr/>
        <p:txBody>
          <a:bodyPr/>
          <a:lstStyle/>
          <a:p>
            <a:r>
              <a:rPr lang="en-US"/>
              <a:t>What is an Antioxidant? </a:t>
            </a:r>
          </a:p>
        </p:txBody>
      </p:sp>
      <p:sp>
        <p:nvSpPr>
          <p:cNvPr id="3" name="Text Placeholder 2">
            <a:extLst>
              <a:ext uri="{FF2B5EF4-FFF2-40B4-BE49-F238E27FC236}">
                <a16:creationId xmlns:a16="http://schemas.microsoft.com/office/drawing/2014/main" id="{0EFF185E-D943-8041-AAAF-A2438C586D71}"/>
              </a:ext>
            </a:extLst>
          </p:cNvPr>
          <p:cNvSpPr>
            <a:spLocks noGrp="1"/>
          </p:cNvSpPr>
          <p:nvPr>
            <p:ph type="body" sz="quarter" idx="10"/>
          </p:nvPr>
        </p:nvSpPr>
        <p:spPr>
          <a:xfrm>
            <a:off x="861848" y="1637572"/>
            <a:ext cx="10508569" cy="1955860"/>
          </a:xfrm>
        </p:spPr>
        <p:txBody>
          <a:bodyPr/>
          <a:lstStyle/>
          <a:p>
            <a:r>
              <a:rPr lang="en-US" sz="2800"/>
              <a:t>“Substance that prevents or delays oxidation.”</a:t>
            </a:r>
          </a:p>
          <a:p>
            <a:endParaRPr lang="en-US" sz="2800"/>
          </a:p>
          <a:p>
            <a:r>
              <a:rPr lang="en-US" sz="2800"/>
              <a:t>Anti-oxidants prevent or limit the actions of </a:t>
            </a:r>
            <a:r>
              <a:rPr lang="en-US" sz="2800" b="1" i="1" u="sng"/>
              <a:t>free radicals </a:t>
            </a:r>
            <a:r>
              <a:rPr lang="en-US" sz="2800"/>
              <a:t>usually by removing their unpaired electron and thus converting them into something far less reactive. </a:t>
            </a:r>
          </a:p>
          <a:p>
            <a:endParaRPr lang="en-US" sz="2800"/>
          </a:p>
          <a:p>
            <a:endParaRPr lang="en-US" sz="2800"/>
          </a:p>
          <a:p>
            <a:endParaRPr lang="en-US" sz="2800"/>
          </a:p>
        </p:txBody>
      </p:sp>
      <p:sp>
        <p:nvSpPr>
          <p:cNvPr id="4" name="TextBox 3">
            <a:extLst>
              <a:ext uri="{FF2B5EF4-FFF2-40B4-BE49-F238E27FC236}">
                <a16:creationId xmlns:a16="http://schemas.microsoft.com/office/drawing/2014/main" id="{A4367BD6-0E94-4EA1-B59D-1F71F9F2E0D4}"/>
              </a:ext>
            </a:extLst>
          </p:cNvPr>
          <p:cNvSpPr txBox="1"/>
          <p:nvPr/>
        </p:nvSpPr>
        <p:spPr>
          <a:xfrm>
            <a:off x="6755397" y="6551456"/>
            <a:ext cx="5489682" cy="253916"/>
          </a:xfrm>
          <a:prstGeom prst="rect">
            <a:avLst/>
          </a:prstGeom>
          <a:noFill/>
        </p:spPr>
        <p:txBody>
          <a:bodyPr wrap="square" rtlCol="0" anchor="t">
            <a:spAutoFit/>
          </a:bodyPr>
          <a:lstStyle/>
          <a:p>
            <a:pPr algn="r"/>
            <a:r>
              <a:rPr lang="en-US" sz="1050" err="1">
                <a:solidFill>
                  <a:srgbClr val="FFFFFF"/>
                </a:solidFill>
              </a:rPr>
              <a:t>Jeukendrup</a:t>
            </a:r>
            <a:r>
              <a:rPr lang="en-US" sz="1050">
                <a:solidFill>
                  <a:srgbClr val="FFFFFF"/>
                </a:solidFill>
              </a:rPr>
              <a:t> &amp; Gleeson. Champaign, IL. </a:t>
            </a:r>
            <a:r>
              <a:rPr lang="en-US" sz="1050" i="1">
                <a:solidFill>
                  <a:srgbClr val="FFFFFF"/>
                </a:solidFill>
              </a:rPr>
              <a:t>Human Kinetics</a:t>
            </a:r>
            <a:r>
              <a:rPr lang="en-US" sz="1050">
                <a:solidFill>
                  <a:srgbClr val="FFFFFF"/>
                </a:solidFill>
              </a:rPr>
              <a:t>. 2004 </a:t>
            </a:r>
          </a:p>
        </p:txBody>
      </p:sp>
      <p:cxnSp>
        <p:nvCxnSpPr>
          <p:cNvPr id="5" name="Straight Connector 4">
            <a:extLst>
              <a:ext uri="{FF2B5EF4-FFF2-40B4-BE49-F238E27FC236}">
                <a16:creationId xmlns:a16="http://schemas.microsoft.com/office/drawing/2014/main" id="{8F875C36-8EA0-2C40-BD73-4A982BA496BF}"/>
              </a:ext>
            </a:extLst>
          </p:cNvPr>
          <p:cNvCxnSpPr>
            <a:cxnSpLocks/>
          </p:cNvCxnSpPr>
          <p:nvPr/>
        </p:nvCxnSpPr>
        <p:spPr>
          <a:xfrm>
            <a:off x="861848" y="1114097"/>
            <a:ext cx="5234152"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74561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8EA3E-006F-476D-926A-E1A697FAFA10}"/>
              </a:ext>
            </a:extLst>
          </p:cNvPr>
          <p:cNvSpPr>
            <a:spLocks noGrp="1"/>
          </p:cNvSpPr>
          <p:nvPr>
            <p:ph type="title"/>
          </p:nvPr>
        </p:nvSpPr>
        <p:spPr>
          <a:xfrm>
            <a:off x="850024" y="329185"/>
            <a:ext cx="10491952" cy="849858"/>
          </a:xfrm>
        </p:spPr>
        <p:txBody>
          <a:bodyPr/>
          <a:lstStyle/>
          <a:p>
            <a:r>
              <a:rPr lang="en-US"/>
              <a:t>What is a “Free” Radical?</a:t>
            </a:r>
          </a:p>
        </p:txBody>
      </p:sp>
      <p:sp>
        <p:nvSpPr>
          <p:cNvPr id="3" name="Text Placeholder 2">
            <a:extLst>
              <a:ext uri="{FF2B5EF4-FFF2-40B4-BE49-F238E27FC236}">
                <a16:creationId xmlns:a16="http://schemas.microsoft.com/office/drawing/2014/main" id="{045C3898-A227-4017-91F0-180C0CB5A21F}"/>
              </a:ext>
            </a:extLst>
          </p:cNvPr>
          <p:cNvSpPr>
            <a:spLocks noGrp="1"/>
          </p:cNvSpPr>
          <p:nvPr>
            <p:ph type="body" sz="quarter" idx="10"/>
          </p:nvPr>
        </p:nvSpPr>
        <p:spPr>
          <a:xfrm>
            <a:off x="861847" y="1324045"/>
            <a:ext cx="6264117" cy="4487502"/>
          </a:xfrm>
        </p:spPr>
        <p:txBody>
          <a:bodyPr/>
          <a:lstStyle/>
          <a:p>
            <a:pPr>
              <a:lnSpc>
                <a:spcPct val="100000"/>
              </a:lnSpc>
              <a:spcBef>
                <a:spcPts val="0"/>
              </a:spcBef>
              <a:spcAft>
                <a:spcPts val="0"/>
              </a:spcAft>
            </a:pPr>
            <a:r>
              <a:rPr lang="en-US" b="1" i="1">
                <a:solidFill>
                  <a:prstClr val="black"/>
                </a:solidFill>
              </a:rPr>
              <a:t>Any atom (or atom within a molecule) with at least one unpaired electron in its outermost shell/ orbital</a:t>
            </a:r>
          </a:p>
          <a:p>
            <a:pPr>
              <a:lnSpc>
                <a:spcPct val="100000"/>
              </a:lnSpc>
              <a:spcBef>
                <a:spcPts val="0"/>
              </a:spcBef>
              <a:spcAft>
                <a:spcPts val="0"/>
              </a:spcAft>
            </a:pPr>
            <a:endParaRPr lang="en-US"/>
          </a:p>
          <a:p>
            <a:pPr>
              <a:lnSpc>
                <a:spcPct val="100000"/>
              </a:lnSpc>
              <a:spcBef>
                <a:spcPts val="0"/>
              </a:spcBef>
              <a:spcAft>
                <a:spcPts val="0"/>
              </a:spcAft>
            </a:pPr>
            <a:endParaRPr lang="en-US"/>
          </a:p>
          <a:p>
            <a:pPr>
              <a:lnSpc>
                <a:spcPct val="100000"/>
              </a:lnSpc>
              <a:spcBef>
                <a:spcPts val="0"/>
              </a:spcBef>
              <a:spcAft>
                <a:spcPts val="0"/>
              </a:spcAft>
            </a:pPr>
            <a:r>
              <a:rPr lang="en-US" i="1"/>
              <a:t>Why do we want to limit their actions? </a:t>
            </a:r>
          </a:p>
          <a:p>
            <a:pPr marL="342900" indent="-342900">
              <a:lnSpc>
                <a:spcPct val="100000"/>
              </a:lnSpc>
              <a:spcBef>
                <a:spcPts val="0"/>
              </a:spcBef>
              <a:spcAft>
                <a:spcPts val="0"/>
              </a:spcAft>
              <a:buFont typeface="Arial" panose="020B0604020202020204" pitchFamily="34" charset="0"/>
              <a:buChar char="•"/>
            </a:pPr>
            <a:r>
              <a:rPr lang="en-US"/>
              <a:t>Highly reactive</a:t>
            </a:r>
          </a:p>
          <a:p>
            <a:pPr marL="342900" indent="-342900">
              <a:lnSpc>
                <a:spcPct val="100000"/>
              </a:lnSpc>
              <a:spcBef>
                <a:spcPts val="0"/>
              </a:spcBef>
              <a:spcAft>
                <a:spcPts val="0"/>
              </a:spcAft>
              <a:buFont typeface="Arial" panose="020B0604020202020204" pitchFamily="34" charset="0"/>
              <a:buChar char="•"/>
            </a:pPr>
            <a:r>
              <a:rPr lang="en-US"/>
              <a:t>Free radicals damage membranes (lipids), proteins, &amp; DNA </a:t>
            </a:r>
          </a:p>
          <a:p>
            <a:pPr marL="342900" indent="-342900">
              <a:lnSpc>
                <a:spcPct val="100000"/>
              </a:lnSpc>
              <a:spcBef>
                <a:spcPts val="0"/>
              </a:spcBef>
              <a:spcAft>
                <a:spcPts val="0"/>
              </a:spcAft>
              <a:buFont typeface="Arial" panose="020B0604020202020204" pitchFamily="34" charset="0"/>
              <a:buChar char="•"/>
            </a:pPr>
            <a:r>
              <a:rPr lang="en-US"/>
              <a:t>Can result in mutations </a:t>
            </a:r>
          </a:p>
        </p:txBody>
      </p:sp>
      <p:grpSp>
        <p:nvGrpSpPr>
          <p:cNvPr id="15" name="Group 14">
            <a:extLst>
              <a:ext uri="{FF2B5EF4-FFF2-40B4-BE49-F238E27FC236}">
                <a16:creationId xmlns:a16="http://schemas.microsoft.com/office/drawing/2014/main" id="{6713B9F5-24DF-4DE4-A83A-BA91D622BB72}"/>
              </a:ext>
            </a:extLst>
          </p:cNvPr>
          <p:cNvGrpSpPr/>
          <p:nvPr/>
        </p:nvGrpSpPr>
        <p:grpSpPr>
          <a:xfrm>
            <a:off x="7838204" y="744269"/>
            <a:ext cx="4119549" cy="4354935"/>
            <a:chOff x="8072451" y="1080271"/>
            <a:chExt cx="4119549" cy="4354935"/>
          </a:xfrm>
        </p:grpSpPr>
        <p:grpSp>
          <p:nvGrpSpPr>
            <p:cNvPr id="13" name="Group 12">
              <a:extLst>
                <a:ext uri="{FF2B5EF4-FFF2-40B4-BE49-F238E27FC236}">
                  <a16:creationId xmlns:a16="http://schemas.microsoft.com/office/drawing/2014/main" id="{C457C489-B2EF-4EA3-80F1-1014011D2048}"/>
                </a:ext>
              </a:extLst>
            </p:cNvPr>
            <p:cNvGrpSpPr/>
            <p:nvPr/>
          </p:nvGrpSpPr>
          <p:grpSpPr>
            <a:xfrm>
              <a:off x="8072451" y="1080271"/>
              <a:ext cx="4119549" cy="4354935"/>
              <a:chOff x="8072451" y="2039640"/>
              <a:chExt cx="4119549" cy="4354935"/>
            </a:xfrm>
          </p:grpSpPr>
          <p:sp>
            <p:nvSpPr>
              <p:cNvPr id="4" name="Oval 3">
                <a:extLst>
                  <a:ext uri="{FF2B5EF4-FFF2-40B4-BE49-F238E27FC236}">
                    <a16:creationId xmlns:a16="http://schemas.microsoft.com/office/drawing/2014/main" id="{2A94BA63-899D-4D40-B8C1-0C514655E3DF}"/>
                  </a:ext>
                </a:extLst>
              </p:cNvPr>
              <p:cNvSpPr/>
              <p:nvPr/>
            </p:nvSpPr>
            <p:spPr>
              <a:xfrm>
                <a:off x="9577137" y="2953752"/>
                <a:ext cx="320842" cy="5574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20C08016-62CD-4C57-B446-F5FF56D6AB8A}"/>
                  </a:ext>
                </a:extLst>
              </p:cNvPr>
              <p:cNvSpPr/>
              <p:nvPr/>
            </p:nvSpPr>
            <p:spPr>
              <a:xfrm>
                <a:off x="10323089" y="5253214"/>
                <a:ext cx="320842" cy="5574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C1F9FD5F-AB3F-4308-82E1-5DF712C95386}"/>
                  </a:ext>
                </a:extLst>
              </p:cNvPr>
              <p:cNvSpPr/>
              <p:nvPr/>
            </p:nvSpPr>
            <p:spPr>
              <a:xfrm>
                <a:off x="9424735" y="2229851"/>
                <a:ext cx="705854" cy="2165683"/>
              </a:xfrm>
              <a:prstGeom prst="ellipse">
                <a:avLst/>
              </a:prstGeom>
              <a:noFill/>
              <a:ln w="63500" cap="rnd" cmpd="sng">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2694FE15-5BA0-4E3A-AF24-3885C202C9D1}"/>
                  </a:ext>
                </a:extLst>
              </p:cNvPr>
              <p:cNvSpPr/>
              <p:nvPr/>
            </p:nvSpPr>
            <p:spPr>
              <a:xfrm rot="5400000">
                <a:off x="9558085" y="2323097"/>
                <a:ext cx="439154" cy="2165683"/>
              </a:xfrm>
              <a:prstGeom prst="ellipse">
                <a:avLst/>
              </a:prstGeom>
              <a:noFill/>
              <a:ln w="63500" cap="rnd" cmpd="sng">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B1898DB5-41E8-45FD-9EE7-B9EA09D13A79}"/>
                  </a:ext>
                </a:extLst>
              </p:cNvPr>
              <p:cNvSpPr/>
              <p:nvPr/>
            </p:nvSpPr>
            <p:spPr>
              <a:xfrm>
                <a:off x="9737558" y="2039640"/>
                <a:ext cx="160421" cy="22459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13C047E3-74E7-41EC-B784-B564417A1474}"/>
                  </a:ext>
                </a:extLst>
              </p:cNvPr>
              <p:cNvSpPr txBox="1"/>
              <p:nvPr/>
            </p:nvSpPr>
            <p:spPr>
              <a:xfrm>
                <a:off x="8072451" y="2148511"/>
                <a:ext cx="1288113" cy="646331"/>
              </a:xfrm>
              <a:prstGeom prst="rect">
                <a:avLst/>
              </a:prstGeom>
              <a:noFill/>
            </p:spPr>
            <p:txBody>
              <a:bodyPr wrap="square" rtlCol="0">
                <a:spAutoFit/>
              </a:bodyPr>
              <a:lstStyle/>
              <a:p>
                <a:r>
                  <a:rPr lang="en-US"/>
                  <a:t>Paired Electrons</a:t>
                </a:r>
              </a:p>
            </p:txBody>
          </p:sp>
          <p:sp>
            <p:nvSpPr>
              <p:cNvPr id="11" name="Oval 10">
                <a:extLst>
                  <a:ext uri="{FF2B5EF4-FFF2-40B4-BE49-F238E27FC236}">
                    <a16:creationId xmlns:a16="http://schemas.microsoft.com/office/drawing/2014/main" id="{EC37E61F-D7A6-4856-A807-DC0F1161BBDC}"/>
                  </a:ext>
                </a:extLst>
              </p:cNvPr>
              <p:cNvSpPr/>
              <p:nvPr/>
            </p:nvSpPr>
            <p:spPr>
              <a:xfrm rot="5400000">
                <a:off x="10082648" y="4458317"/>
                <a:ext cx="849856" cy="2165683"/>
              </a:xfrm>
              <a:prstGeom prst="ellipse">
                <a:avLst/>
              </a:prstGeom>
              <a:noFill/>
              <a:ln w="63500" cap="rnd" cmpd="sng">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6AFCA4D3-35E1-42DD-8E5F-F86F1391A5BF}"/>
                  </a:ext>
                </a:extLst>
              </p:cNvPr>
              <p:cNvSpPr/>
              <p:nvPr/>
            </p:nvSpPr>
            <p:spPr>
              <a:xfrm>
                <a:off x="9264313" y="5493031"/>
                <a:ext cx="160421" cy="22459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Arrow Connector 13">
                <a:extLst>
                  <a:ext uri="{FF2B5EF4-FFF2-40B4-BE49-F238E27FC236}">
                    <a16:creationId xmlns:a16="http://schemas.microsoft.com/office/drawing/2014/main" id="{8FA88C58-3A97-4E2A-8838-43F3BAA4A5DC}"/>
                  </a:ext>
                </a:extLst>
              </p:cNvPr>
              <p:cNvCxnSpPr/>
              <p:nvPr/>
            </p:nvCxnSpPr>
            <p:spPr>
              <a:xfrm flipV="1">
                <a:off x="9192125" y="2151935"/>
                <a:ext cx="410713" cy="19250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B4A49383-359F-4242-A421-D2F4FEAA7ECF}"/>
                  </a:ext>
                </a:extLst>
              </p:cNvPr>
              <p:cNvCxnSpPr>
                <a:stCxn id="10" idx="2"/>
              </p:cNvCxnSpPr>
              <p:nvPr/>
            </p:nvCxnSpPr>
            <p:spPr>
              <a:xfrm flipH="1">
                <a:off x="8565664" y="2794842"/>
                <a:ext cx="150844" cy="39151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56F7D97A-56BF-43B8-83C5-242B3D651841}"/>
                  </a:ext>
                </a:extLst>
              </p:cNvPr>
              <p:cNvSpPr txBox="1"/>
              <p:nvPr/>
            </p:nvSpPr>
            <p:spPr>
              <a:xfrm>
                <a:off x="10191131" y="3698696"/>
                <a:ext cx="2000869" cy="369332"/>
              </a:xfrm>
              <a:prstGeom prst="rect">
                <a:avLst/>
              </a:prstGeom>
              <a:noFill/>
            </p:spPr>
            <p:txBody>
              <a:bodyPr wrap="none" rtlCol="0">
                <a:spAutoFit/>
              </a:bodyPr>
              <a:lstStyle/>
              <a:p>
                <a:r>
                  <a:rPr lang="en-US"/>
                  <a:t>Stable Molecule</a:t>
                </a:r>
              </a:p>
            </p:txBody>
          </p:sp>
          <p:sp>
            <p:nvSpPr>
              <p:cNvPr id="18" name="TextBox 17">
                <a:extLst>
                  <a:ext uri="{FF2B5EF4-FFF2-40B4-BE49-F238E27FC236}">
                    <a16:creationId xmlns:a16="http://schemas.microsoft.com/office/drawing/2014/main" id="{2A31E241-BC31-4832-A353-F45626D90164}"/>
                  </a:ext>
                </a:extLst>
              </p:cNvPr>
              <p:cNvSpPr txBox="1"/>
              <p:nvPr/>
            </p:nvSpPr>
            <p:spPr>
              <a:xfrm>
                <a:off x="8224851" y="4787053"/>
                <a:ext cx="1288113" cy="646331"/>
              </a:xfrm>
              <a:prstGeom prst="rect">
                <a:avLst/>
              </a:prstGeom>
              <a:noFill/>
            </p:spPr>
            <p:txBody>
              <a:bodyPr wrap="square" rtlCol="0">
                <a:spAutoFit/>
              </a:bodyPr>
              <a:lstStyle/>
              <a:p>
                <a:r>
                  <a:rPr lang="en-US"/>
                  <a:t>Unpaired Electron</a:t>
                </a:r>
              </a:p>
            </p:txBody>
          </p:sp>
          <p:sp>
            <p:nvSpPr>
              <p:cNvPr id="19" name="TextBox 18">
                <a:extLst>
                  <a:ext uri="{FF2B5EF4-FFF2-40B4-BE49-F238E27FC236}">
                    <a16:creationId xmlns:a16="http://schemas.microsoft.com/office/drawing/2014/main" id="{9A900EDE-42A5-4984-A340-3FC6E21190B1}"/>
                  </a:ext>
                </a:extLst>
              </p:cNvPr>
              <p:cNvSpPr txBox="1"/>
              <p:nvPr/>
            </p:nvSpPr>
            <p:spPr>
              <a:xfrm>
                <a:off x="10130589" y="6025243"/>
                <a:ext cx="1585690" cy="369332"/>
              </a:xfrm>
              <a:prstGeom prst="rect">
                <a:avLst/>
              </a:prstGeom>
              <a:noFill/>
            </p:spPr>
            <p:txBody>
              <a:bodyPr wrap="none" rtlCol="0">
                <a:spAutoFit/>
              </a:bodyPr>
              <a:lstStyle/>
              <a:p>
                <a:r>
                  <a:rPr lang="en-US"/>
                  <a:t>Free Radical</a:t>
                </a:r>
              </a:p>
            </p:txBody>
          </p:sp>
        </p:grpSp>
        <p:sp>
          <p:nvSpPr>
            <p:cNvPr id="9" name="Oval 8">
              <a:extLst>
                <a:ext uri="{FF2B5EF4-FFF2-40B4-BE49-F238E27FC236}">
                  <a16:creationId xmlns:a16="http://schemas.microsoft.com/office/drawing/2014/main" id="{F36830C4-5048-4B94-BD82-C5553685EA5B}"/>
                </a:ext>
              </a:extLst>
            </p:cNvPr>
            <p:cNvSpPr/>
            <p:nvPr/>
          </p:nvSpPr>
          <p:spPr>
            <a:xfrm>
              <a:off x="8550032" y="2303946"/>
              <a:ext cx="160421" cy="22459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 name="Rectangle 20">
            <a:extLst>
              <a:ext uri="{FF2B5EF4-FFF2-40B4-BE49-F238E27FC236}">
                <a16:creationId xmlns:a16="http://schemas.microsoft.com/office/drawing/2014/main" id="{E0C69C41-50DF-4155-A161-7E8484C18E23}"/>
              </a:ext>
            </a:extLst>
          </p:cNvPr>
          <p:cNvSpPr/>
          <p:nvPr/>
        </p:nvSpPr>
        <p:spPr>
          <a:xfrm>
            <a:off x="202525" y="4895189"/>
            <a:ext cx="11513754" cy="1754326"/>
          </a:xfrm>
          <a:prstGeom prst="rect">
            <a:avLst/>
          </a:prstGeom>
        </p:spPr>
        <p:txBody>
          <a:bodyPr wrap="square">
            <a:spAutoFit/>
          </a:bodyPr>
          <a:lstStyle/>
          <a:p>
            <a:r>
              <a:rPr lang="en-US" b="1" i="1"/>
              <a:t>NOTE:</a:t>
            </a:r>
          </a:p>
          <a:p>
            <a:r>
              <a:rPr lang="en-US" b="1" i="1"/>
              <a:t>Radicals are produced as a part of normal metabolism and are necessary to life! </a:t>
            </a:r>
          </a:p>
          <a:p>
            <a:r>
              <a:rPr lang="en-US" i="1"/>
              <a:t>Excessive amounts  of radicals are harmful because of their reactivity.</a:t>
            </a:r>
          </a:p>
          <a:p>
            <a:r>
              <a:rPr lang="en-US"/>
              <a:t>Also produced by processes outside of normal metabolism (e.g.-radiation, smoking, pollutants, herbicides, pesticides)</a:t>
            </a:r>
            <a:endParaRPr lang="en-US" i="1"/>
          </a:p>
          <a:p>
            <a:r>
              <a:rPr lang="en-US" i="1"/>
              <a:t> </a:t>
            </a:r>
          </a:p>
        </p:txBody>
      </p:sp>
      <p:sp>
        <p:nvSpPr>
          <p:cNvPr id="20" name="TextBox 19">
            <a:extLst>
              <a:ext uri="{FF2B5EF4-FFF2-40B4-BE49-F238E27FC236}">
                <a16:creationId xmlns:a16="http://schemas.microsoft.com/office/drawing/2014/main" id="{00901D6C-4A58-423C-95B8-040CBCB37324}"/>
              </a:ext>
            </a:extLst>
          </p:cNvPr>
          <p:cNvSpPr txBox="1"/>
          <p:nvPr/>
        </p:nvSpPr>
        <p:spPr>
          <a:xfrm>
            <a:off x="2438401" y="6464060"/>
            <a:ext cx="9759350" cy="415498"/>
          </a:xfrm>
          <a:prstGeom prst="rect">
            <a:avLst/>
          </a:prstGeom>
          <a:no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1050" err="1">
                <a:solidFill>
                  <a:srgbClr val="FFFFFF"/>
                </a:solidFill>
                <a:ea typeface="+mn-lt"/>
                <a:cs typeface="+mn-lt"/>
              </a:rPr>
              <a:t>Jeukendrup</a:t>
            </a:r>
            <a:r>
              <a:rPr lang="en-US" sz="1050">
                <a:solidFill>
                  <a:srgbClr val="FFFFFF"/>
                </a:solidFill>
                <a:ea typeface="+mn-lt"/>
                <a:cs typeface="+mn-lt"/>
              </a:rPr>
              <a:t> &amp; Gleeson. Champaign, IL. </a:t>
            </a:r>
            <a:r>
              <a:rPr lang="en-US" sz="1050" i="1">
                <a:solidFill>
                  <a:srgbClr val="FFFFFF"/>
                </a:solidFill>
                <a:ea typeface="+mn-lt"/>
                <a:cs typeface="+mn-lt"/>
              </a:rPr>
              <a:t>Human Kinetics</a:t>
            </a:r>
            <a:r>
              <a:rPr lang="en-US" sz="1050">
                <a:solidFill>
                  <a:srgbClr val="FFFFFF"/>
                </a:solidFill>
                <a:ea typeface="+mn-lt"/>
                <a:cs typeface="+mn-lt"/>
              </a:rPr>
              <a:t>. 2004</a:t>
            </a:r>
            <a:endParaRPr lang="en-US" sz="1050">
              <a:ea typeface="+mn-lt"/>
              <a:cs typeface="+mn-lt"/>
            </a:endParaRPr>
          </a:p>
          <a:p>
            <a:pPr algn="r"/>
            <a:r>
              <a:rPr lang="en-US" sz="1050">
                <a:solidFill>
                  <a:srgbClr val="FFFFFF"/>
                </a:solidFill>
              </a:rPr>
              <a:t>Maughan &amp; Gleeson. </a:t>
            </a:r>
            <a:r>
              <a:rPr lang="en-US" sz="1050" i="1">
                <a:solidFill>
                  <a:srgbClr val="FFFFFF"/>
                </a:solidFill>
              </a:rPr>
              <a:t>Oxford University Press</a:t>
            </a:r>
            <a:r>
              <a:rPr lang="en-US" sz="1050">
                <a:solidFill>
                  <a:srgbClr val="FFFFFF"/>
                </a:solidFill>
              </a:rPr>
              <a:t>. 2010</a:t>
            </a:r>
          </a:p>
        </p:txBody>
      </p:sp>
      <p:cxnSp>
        <p:nvCxnSpPr>
          <p:cNvPr id="22" name="Straight Connector 21">
            <a:extLst>
              <a:ext uri="{FF2B5EF4-FFF2-40B4-BE49-F238E27FC236}">
                <a16:creationId xmlns:a16="http://schemas.microsoft.com/office/drawing/2014/main" id="{B9D756B9-792C-FD42-BF4C-86F26027E061}"/>
              </a:ext>
            </a:extLst>
          </p:cNvPr>
          <p:cNvCxnSpPr>
            <a:cxnSpLocks/>
          </p:cNvCxnSpPr>
          <p:nvPr/>
        </p:nvCxnSpPr>
        <p:spPr>
          <a:xfrm>
            <a:off x="850024" y="905209"/>
            <a:ext cx="5633545"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906568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FB9FC-0D5E-4F35-BE87-90DD0830BE8C}"/>
              </a:ext>
            </a:extLst>
          </p:cNvPr>
          <p:cNvSpPr>
            <a:spLocks noGrp="1"/>
          </p:cNvSpPr>
          <p:nvPr>
            <p:ph type="title"/>
          </p:nvPr>
        </p:nvSpPr>
        <p:spPr>
          <a:xfrm>
            <a:off x="850024" y="447093"/>
            <a:ext cx="10491952" cy="849858"/>
          </a:xfrm>
        </p:spPr>
        <p:txBody>
          <a:bodyPr/>
          <a:lstStyle/>
          <a:p>
            <a:r>
              <a:rPr lang="en-US"/>
              <a:t>How Antioxidants Reduce Free Radicals</a:t>
            </a:r>
          </a:p>
        </p:txBody>
      </p:sp>
      <p:sp>
        <p:nvSpPr>
          <p:cNvPr id="4" name="Oval 3">
            <a:extLst>
              <a:ext uri="{FF2B5EF4-FFF2-40B4-BE49-F238E27FC236}">
                <a16:creationId xmlns:a16="http://schemas.microsoft.com/office/drawing/2014/main" id="{C954C76B-2FEC-4B8E-B69C-D8E6FC82CE8C}"/>
              </a:ext>
            </a:extLst>
          </p:cNvPr>
          <p:cNvSpPr/>
          <p:nvPr/>
        </p:nvSpPr>
        <p:spPr>
          <a:xfrm>
            <a:off x="3065484" y="3238456"/>
            <a:ext cx="644577" cy="664054"/>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6B60044C-1688-4949-803C-B944026A7822}"/>
              </a:ext>
            </a:extLst>
          </p:cNvPr>
          <p:cNvSpPr/>
          <p:nvPr/>
        </p:nvSpPr>
        <p:spPr>
          <a:xfrm>
            <a:off x="2608288" y="2738618"/>
            <a:ext cx="1528996" cy="161893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DEFFBD97-39ED-4BE6-9F02-04C9A61ABEF7}"/>
              </a:ext>
            </a:extLst>
          </p:cNvPr>
          <p:cNvSpPr/>
          <p:nvPr/>
        </p:nvSpPr>
        <p:spPr>
          <a:xfrm>
            <a:off x="2128598" y="2248526"/>
            <a:ext cx="2490869" cy="260828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0CE9BCAC-963E-4533-8F41-0E1A8B2EB81D}"/>
              </a:ext>
            </a:extLst>
          </p:cNvPr>
          <p:cNvSpPr/>
          <p:nvPr/>
        </p:nvSpPr>
        <p:spPr>
          <a:xfrm>
            <a:off x="3087970" y="2653258"/>
            <a:ext cx="284813" cy="25483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C85CE658-44A0-4360-8BD4-E3AA467EA0BE}"/>
              </a:ext>
            </a:extLst>
          </p:cNvPr>
          <p:cNvSpPr/>
          <p:nvPr/>
        </p:nvSpPr>
        <p:spPr>
          <a:xfrm>
            <a:off x="3525183" y="4141028"/>
            <a:ext cx="284813" cy="25483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2D714A37-DD45-45D0-94A8-64D2119FF7AC}"/>
              </a:ext>
            </a:extLst>
          </p:cNvPr>
          <p:cNvSpPr/>
          <p:nvPr/>
        </p:nvSpPr>
        <p:spPr>
          <a:xfrm>
            <a:off x="2360950" y="2505397"/>
            <a:ext cx="284813" cy="25483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1FB7B264-ADB7-4507-82A4-17301C95A1A9}"/>
              </a:ext>
            </a:extLst>
          </p:cNvPr>
          <p:cNvSpPr/>
          <p:nvPr/>
        </p:nvSpPr>
        <p:spPr>
          <a:xfrm>
            <a:off x="2773176" y="2180904"/>
            <a:ext cx="284813" cy="25483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8ADC7535-3921-42C3-B242-84D0B0D075AE}"/>
              </a:ext>
            </a:extLst>
          </p:cNvPr>
          <p:cNvSpPr/>
          <p:nvPr/>
        </p:nvSpPr>
        <p:spPr>
          <a:xfrm>
            <a:off x="2038659" y="3008436"/>
            <a:ext cx="284813" cy="25483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3B7587FB-DE69-486F-AE6C-B84A30F1AC5D}"/>
              </a:ext>
            </a:extLst>
          </p:cNvPr>
          <p:cNvSpPr/>
          <p:nvPr/>
        </p:nvSpPr>
        <p:spPr>
          <a:xfrm>
            <a:off x="2071135" y="4027772"/>
            <a:ext cx="284813" cy="25483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C00A2A68-6DA1-4207-85B3-BA926026C7EE}"/>
              </a:ext>
            </a:extLst>
          </p:cNvPr>
          <p:cNvSpPr/>
          <p:nvPr/>
        </p:nvSpPr>
        <p:spPr>
          <a:xfrm>
            <a:off x="3792508" y="2208921"/>
            <a:ext cx="284813" cy="25483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2106D799-764B-45FD-8DD4-0CA2D104279C}"/>
              </a:ext>
            </a:extLst>
          </p:cNvPr>
          <p:cNvSpPr/>
          <p:nvPr/>
        </p:nvSpPr>
        <p:spPr>
          <a:xfrm>
            <a:off x="2373442" y="4455158"/>
            <a:ext cx="284813" cy="25483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75428FBD-1F25-427B-9A78-D48A528D15E2}"/>
              </a:ext>
            </a:extLst>
          </p:cNvPr>
          <p:cNvSpPr/>
          <p:nvPr/>
        </p:nvSpPr>
        <p:spPr>
          <a:xfrm>
            <a:off x="2940567" y="4726063"/>
            <a:ext cx="284813" cy="25483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C95BD900-25AB-4659-B1A2-823057075DE2}"/>
              </a:ext>
            </a:extLst>
          </p:cNvPr>
          <p:cNvSpPr/>
          <p:nvPr/>
        </p:nvSpPr>
        <p:spPr>
          <a:xfrm>
            <a:off x="4154769" y="2567226"/>
            <a:ext cx="284813" cy="25483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E18F2C53-1DEB-442F-A28B-0CD7AA4301A8}"/>
              </a:ext>
            </a:extLst>
          </p:cNvPr>
          <p:cNvSpPr/>
          <p:nvPr/>
        </p:nvSpPr>
        <p:spPr>
          <a:xfrm>
            <a:off x="4452073" y="3590296"/>
            <a:ext cx="284813" cy="25483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031EEAD7-6D6C-4E9E-A974-920188F6C114}"/>
              </a:ext>
            </a:extLst>
          </p:cNvPr>
          <p:cNvSpPr/>
          <p:nvPr/>
        </p:nvSpPr>
        <p:spPr>
          <a:xfrm>
            <a:off x="4334655" y="4055000"/>
            <a:ext cx="284813" cy="25483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4DFB9499-18F2-41EF-8577-5B05D5D4E45E}"/>
              </a:ext>
            </a:extLst>
          </p:cNvPr>
          <p:cNvSpPr/>
          <p:nvPr/>
        </p:nvSpPr>
        <p:spPr>
          <a:xfrm>
            <a:off x="3994878" y="4455158"/>
            <a:ext cx="284813" cy="25483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B7536C44-3078-45DC-8F56-39655B4EB64C}"/>
              </a:ext>
            </a:extLst>
          </p:cNvPr>
          <p:cNvSpPr/>
          <p:nvPr/>
        </p:nvSpPr>
        <p:spPr>
          <a:xfrm>
            <a:off x="3567655" y="4739892"/>
            <a:ext cx="284813" cy="25483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71AD5600-9AF4-4CE9-870A-808CBF004CF1}"/>
              </a:ext>
            </a:extLst>
          </p:cNvPr>
          <p:cNvSpPr/>
          <p:nvPr/>
        </p:nvSpPr>
        <p:spPr>
          <a:xfrm>
            <a:off x="4439582" y="2968200"/>
            <a:ext cx="284813" cy="25483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CA6E5717-E7CA-40F0-B83F-E0ECE0F94146}"/>
              </a:ext>
            </a:extLst>
          </p:cNvPr>
          <p:cNvSpPr/>
          <p:nvPr/>
        </p:nvSpPr>
        <p:spPr>
          <a:xfrm>
            <a:off x="3297832" y="2079839"/>
            <a:ext cx="284813" cy="25483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2E17F0D6-93AB-4A94-AB45-BDBBFA6DBF3E}"/>
              </a:ext>
            </a:extLst>
          </p:cNvPr>
          <p:cNvSpPr/>
          <p:nvPr/>
        </p:nvSpPr>
        <p:spPr>
          <a:xfrm>
            <a:off x="1986191" y="3570483"/>
            <a:ext cx="284813" cy="25483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1" name="Group 40">
            <a:extLst>
              <a:ext uri="{FF2B5EF4-FFF2-40B4-BE49-F238E27FC236}">
                <a16:creationId xmlns:a16="http://schemas.microsoft.com/office/drawing/2014/main" id="{67A3846D-82FD-43D1-9F6F-F481C9E7F25B}"/>
              </a:ext>
            </a:extLst>
          </p:cNvPr>
          <p:cNvGrpSpPr/>
          <p:nvPr/>
        </p:nvGrpSpPr>
        <p:grpSpPr>
          <a:xfrm>
            <a:off x="6889232" y="2266514"/>
            <a:ext cx="2515848" cy="2608288"/>
            <a:chOff x="8792979" y="2071644"/>
            <a:chExt cx="2515848" cy="2608288"/>
          </a:xfrm>
        </p:grpSpPr>
        <p:sp>
          <p:nvSpPr>
            <p:cNvPr id="24" name="Oval 23">
              <a:extLst>
                <a:ext uri="{FF2B5EF4-FFF2-40B4-BE49-F238E27FC236}">
                  <a16:creationId xmlns:a16="http://schemas.microsoft.com/office/drawing/2014/main" id="{2E641C81-69E6-47F3-85C9-62451500EFFD}"/>
                </a:ext>
              </a:extLst>
            </p:cNvPr>
            <p:cNvSpPr/>
            <p:nvPr/>
          </p:nvSpPr>
          <p:spPr>
            <a:xfrm>
              <a:off x="9741104" y="3033323"/>
              <a:ext cx="644577" cy="664054"/>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1ECB1B75-DA49-464C-87EE-3A56B4B62479}"/>
                </a:ext>
              </a:extLst>
            </p:cNvPr>
            <p:cNvSpPr/>
            <p:nvPr/>
          </p:nvSpPr>
          <p:spPr>
            <a:xfrm>
              <a:off x="9283908" y="2533485"/>
              <a:ext cx="1528996" cy="161893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A59EAB9C-A4AE-486A-A695-5BD07AE882E6}"/>
                </a:ext>
              </a:extLst>
            </p:cNvPr>
            <p:cNvSpPr/>
            <p:nvPr/>
          </p:nvSpPr>
          <p:spPr>
            <a:xfrm>
              <a:off x="9763590" y="2448125"/>
              <a:ext cx="284813" cy="25483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0AE7D8EB-D29D-489E-8EEA-9299B1F71CA3}"/>
                </a:ext>
              </a:extLst>
            </p:cNvPr>
            <p:cNvSpPr/>
            <p:nvPr/>
          </p:nvSpPr>
          <p:spPr>
            <a:xfrm>
              <a:off x="10200803" y="3935895"/>
              <a:ext cx="284813" cy="25483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2DFF48FF-A8A4-42B3-9BFD-E24051A5D2D4}"/>
                </a:ext>
              </a:extLst>
            </p:cNvPr>
            <p:cNvSpPr/>
            <p:nvPr/>
          </p:nvSpPr>
          <p:spPr>
            <a:xfrm>
              <a:off x="8817958" y="2071644"/>
              <a:ext cx="2490869" cy="260828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0781CBB6-CFE9-4677-9EF1-10DC9A59A237}"/>
                </a:ext>
              </a:extLst>
            </p:cNvPr>
            <p:cNvSpPr/>
            <p:nvPr/>
          </p:nvSpPr>
          <p:spPr>
            <a:xfrm>
              <a:off x="10722960" y="2192347"/>
              <a:ext cx="284813" cy="25483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F293B375-C1B0-4CA3-9F5F-B8823D787FBD}"/>
                </a:ext>
              </a:extLst>
            </p:cNvPr>
            <p:cNvSpPr/>
            <p:nvPr/>
          </p:nvSpPr>
          <p:spPr>
            <a:xfrm>
              <a:off x="11007773" y="2548351"/>
              <a:ext cx="284813" cy="25483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5BA346DE-B0D1-4072-9754-588B7C791582}"/>
                </a:ext>
              </a:extLst>
            </p:cNvPr>
            <p:cNvSpPr/>
            <p:nvPr/>
          </p:nvSpPr>
          <p:spPr>
            <a:xfrm>
              <a:off x="8867933" y="3928943"/>
              <a:ext cx="284813" cy="25483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318BD144-E92B-4C8B-98CD-98A38383A8CD}"/>
                </a:ext>
              </a:extLst>
            </p:cNvPr>
            <p:cNvSpPr/>
            <p:nvPr/>
          </p:nvSpPr>
          <p:spPr>
            <a:xfrm>
              <a:off x="9152746" y="4284947"/>
              <a:ext cx="284813" cy="25483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3A8F18EE-B521-4D0D-9C24-EBB6167C7BE6}"/>
                </a:ext>
              </a:extLst>
            </p:cNvPr>
            <p:cNvSpPr/>
            <p:nvPr/>
          </p:nvSpPr>
          <p:spPr>
            <a:xfrm>
              <a:off x="10964678" y="3935895"/>
              <a:ext cx="284813" cy="25483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EC91FD60-B0D3-424F-A7A6-FC35DE900D68}"/>
                </a:ext>
              </a:extLst>
            </p:cNvPr>
            <p:cNvSpPr/>
            <p:nvPr/>
          </p:nvSpPr>
          <p:spPr>
            <a:xfrm>
              <a:off x="10624901" y="4336053"/>
              <a:ext cx="284813" cy="25483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D3AC4491-4F23-4537-999F-951A748C5770}"/>
                </a:ext>
              </a:extLst>
            </p:cNvPr>
            <p:cNvSpPr/>
            <p:nvPr/>
          </p:nvSpPr>
          <p:spPr>
            <a:xfrm>
              <a:off x="8792979" y="2524301"/>
              <a:ext cx="284813" cy="25483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A9E21228-61F9-4335-9F64-9581D02A5C68}"/>
                </a:ext>
              </a:extLst>
            </p:cNvPr>
            <p:cNvSpPr/>
            <p:nvPr/>
          </p:nvSpPr>
          <p:spPr>
            <a:xfrm>
              <a:off x="9205205" y="2199808"/>
              <a:ext cx="284813" cy="25483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9" name="TextBox 38">
            <a:extLst>
              <a:ext uri="{FF2B5EF4-FFF2-40B4-BE49-F238E27FC236}">
                <a16:creationId xmlns:a16="http://schemas.microsoft.com/office/drawing/2014/main" id="{056BB794-7532-4E9C-8DF8-A34507114D5F}"/>
              </a:ext>
            </a:extLst>
          </p:cNvPr>
          <p:cNvSpPr txBox="1"/>
          <p:nvPr/>
        </p:nvSpPr>
        <p:spPr>
          <a:xfrm>
            <a:off x="2128598" y="5380481"/>
            <a:ext cx="2549096" cy="523220"/>
          </a:xfrm>
          <a:prstGeom prst="rect">
            <a:avLst/>
          </a:prstGeom>
          <a:noFill/>
        </p:spPr>
        <p:txBody>
          <a:bodyPr wrap="none" rtlCol="0">
            <a:spAutoFit/>
          </a:bodyPr>
          <a:lstStyle/>
          <a:p>
            <a:r>
              <a:rPr lang="en-US" sz="2800" b="1"/>
              <a:t>ANTIOXIDANT</a:t>
            </a:r>
          </a:p>
        </p:txBody>
      </p:sp>
      <p:sp>
        <p:nvSpPr>
          <p:cNvPr id="40" name="TextBox 39">
            <a:extLst>
              <a:ext uri="{FF2B5EF4-FFF2-40B4-BE49-F238E27FC236}">
                <a16:creationId xmlns:a16="http://schemas.microsoft.com/office/drawing/2014/main" id="{8B96C9FD-C683-4F78-AA0F-FB7603992EEC}"/>
              </a:ext>
            </a:extLst>
          </p:cNvPr>
          <p:cNvSpPr txBox="1"/>
          <p:nvPr/>
        </p:nvSpPr>
        <p:spPr>
          <a:xfrm>
            <a:off x="7031638" y="5343451"/>
            <a:ext cx="2673249" cy="523220"/>
          </a:xfrm>
          <a:prstGeom prst="rect">
            <a:avLst/>
          </a:prstGeom>
          <a:noFill/>
        </p:spPr>
        <p:txBody>
          <a:bodyPr wrap="square" rtlCol="0">
            <a:spAutoFit/>
          </a:bodyPr>
          <a:lstStyle/>
          <a:p>
            <a:pPr algn="ctr"/>
            <a:r>
              <a:rPr lang="en-US" sz="2800" b="1"/>
              <a:t>FREE RADICAL</a:t>
            </a:r>
          </a:p>
        </p:txBody>
      </p:sp>
      <p:cxnSp>
        <p:nvCxnSpPr>
          <p:cNvPr id="43" name="Straight Arrow Connector 42">
            <a:extLst>
              <a:ext uri="{FF2B5EF4-FFF2-40B4-BE49-F238E27FC236}">
                <a16:creationId xmlns:a16="http://schemas.microsoft.com/office/drawing/2014/main" id="{D9F504DF-6EC3-4431-9D4B-ACBDB5E0F5B6}"/>
              </a:ext>
            </a:extLst>
          </p:cNvPr>
          <p:cNvCxnSpPr>
            <a:cxnSpLocks/>
          </p:cNvCxnSpPr>
          <p:nvPr/>
        </p:nvCxnSpPr>
        <p:spPr>
          <a:xfrm>
            <a:off x="4540764" y="2699350"/>
            <a:ext cx="2318488" cy="147238"/>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47" name="Oval 46">
            <a:extLst>
              <a:ext uri="{FF2B5EF4-FFF2-40B4-BE49-F238E27FC236}">
                <a16:creationId xmlns:a16="http://schemas.microsoft.com/office/drawing/2014/main" id="{4E820F9A-E686-452E-AF81-A4FE3366089C}"/>
              </a:ext>
            </a:extLst>
          </p:cNvPr>
          <p:cNvSpPr/>
          <p:nvPr/>
        </p:nvSpPr>
        <p:spPr>
          <a:xfrm>
            <a:off x="7309586" y="2407259"/>
            <a:ext cx="284813" cy="254834"/>
          </a:xfrm>
          <a:prstGeom prst="ellipse">
            <a:avLst/>
          </a:prstGeom>
          <a:noFill/>
          <a:ln w="603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a:extLst>
              <a:ext uri="{FF2B5EF4-FFF2-40B4-BE49-F238E27FC236}">
                <a16:creationId xmlns:a16="http://schemas.microsoft.com/office/drawing/2014/main" id="{C1BEAB96-DA3C-4727-882D-D11376620DC9}"/>
              </a:ext>
            </a:extLst>
          </p:cNvPr>
          <p:cNvSpPr txBox="1"/>
          <p:nvPr/>
        </p:nvSpPr>
        <p:spPr>
          <a:xfrm>
            <a:off x="6435827" y="1726945"/>
            <a:ext cx="2188420" cy="369332"/>
          </a:xfrm>
          <a:prstGeom prst="rect">
            <a:avLst/>
          </a:prstGeom>
          <a:noFill/>
        </p:spPr>
        <p:txBody>
          <a:bodyPr wrap="none" rtlCol="0">
            <a:spAutoFit/>
          </a:bodyPr>
          <a:lstStyle/>
          <a:p>
            <a:r>
              <a:rPr lang="en-US"/>
              <a:t>Unpaired Electron</a:t>
            </a:r>
          </a:p>
        </p:txBody>
      </p:sp>
      <p:cxnSp>
        <p:nvCxnSpPr>
          <p:cNvPr id="55" name="Straight Connector 54">
            <a:extLst>
              <a:ext uri="{FF2B5EF4-FFF2-40B4-BE49-F238E27FC236}">
                <a16:creationId xmlns:a16="http://schemas.microsoft.com/office/drawing/2014/main" id="{FA8FB1A7-B338-4F9D-BA77-1E6C18D67875}"/>
              </a:ext>
            </a:extLst>
          </p:cNvPr>
          <p:cNvCxnSpPr>
            <a:stCxn id="47" idx="0"/>
          </p:cNvCxnSpPr>
          <p:nvPr/>
        </p:nvCxnSpPr>
        <p:spPr>
          <a:xfrm flipH="1" flipV="1">
            <a:off x="7448550" y="2079839"/>
            <a:ext cx="3443" cy="32742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F06D61DE-7FD7-4D69-B82A-69AEA9EEC5EF}"/>
              </a:ext>
            </a:extLst>
          </p:cNvPr>
          <p:cNvSpPr txBox="1"/>
          <p:nvPr/>
        </p:nvSpPr>
        <p:spPr>
          <a:xfrm>
            <a:off x="4336579" y="2274649"/>
            <a:ext cx="2194832" cy="369332"/>
          </a:xfrm>
          <a:prstGeom prst="rect">
            <a:avLst/>
          </a:prstGeom>
          <a:noFill/>
        </p:spPr>
        <p:txBody>
          <a:bodyPr wrap="none" rtlCol="0">
            <a:spAutoFit/>
          </a:bodyPr>
          <a:lstStyle/>
          <a:p>
            <a:r>
              <a:rPr lang="en-US"/>
              <a:t>Electron Donation</a:t>
            </a:r>
          </a:p>
        </p:txBody>
      </p:sp>
      <p:cxnSp>
        <p:nvCxnSpPr>
          <p:cNvPr id="44" name="Straight Connector 43">
            <a:extLst>
              <a:ext uri="{FF2B5EF4-FFF2-40B4-BE49-F238E27FC236}">
                <a16:creationId xmlns:a16="http://schemas.microsoft.com/office/drawing/2014/main" id="{6A312A47-A39F-EE4C-8213-A436A26D5E3E}"/>
              </a:ext>
            </a:extLst>
          </p:cNvPr>
          <p:cNvCxnSpPr>
            <a:cxnSpLocks/>
          </p:cNvCxnSpPr>
          <p:nvPr/>
        </p:nvCxnSpPr>
        <p:spPr>
          <a:xfrm>
            <a:off x="891181" y="1008993"/>
            <a:ext cx="8843039"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3317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1DCFA-A39D-4929-965A-7346F45C9876}"/>
              </a:ext>
            </a:extLst>
          </p:cNvPr>
          <p:cNvSpPr>
            <a:spLocks noGrp="1"/>
          </p:cNvSpPr>
          <p:nvPr>
            <p:ph type="title"/>
          </p:nvPr>
        </p:nvSpPr>
        <p:spPr/>
        <p:txBody>
          <a:bodyPr/>
          <a:lstStyle/>
          <a:p>
            <a:r>
              <a:rPr lang="en-US"/>
              <a:t>What happens During Exercise?</a:t>
            </a:r>
          </a:p>
        </p:txBody>
      </p:sp>
      <p:sp>
        <p:nvSpPr>
          <p:cNvPr id="3" name="Text Placeholder 2">
            <a:extLst>
              <a:ext uri="{FF2B5EF4-FFF2-40B4-BE49-F238E27FC236}">
                <a16:creationId xmlns:a16="http://schemas.microsoft.com/office/drawing/2014/main" id="{40271EE1-11AA-4468-B9C8-998FE7B1A14A}"/>
              </a:ext>
            </a:extLst>
          </p:cNvPr>
          <p:cNvSpPr>
            <a:spLocks noGrp="1"/>
          </p:cNvSpPr>
          <p:nvPr>
            <p:ph type="body" sz="quarter" idx="10"/>
          </p:nvPr>
        </p:nvSpPr>
        <p:spPr>
          <a:xfrm>
            <a:off x="861848" y="1489093"/>
            <a:ext cx="10508569" cy="4546660"/>
          </a:xfrm>
        </p:spPr>
        <p:txBody>
          <a:bodyPr/>
          <a:lstStyle/>
          <a:p>
            <a:r>
              <a:rPr lang="en-US"/>
              <a:t>Skeletal muscle continuously produces ROS and NO </a:t>
            </a:r>
          </a:p>
          <a:p>
            <a:pPr marL="342900" indent="-342900">
              <a:buFont typeface="Arial" panose="020B0604020202020204" pitchFamily="34" charset="0"/>
              <a:buChar char="•"/>
            </a:pPr>
            <a:r>
              <a:rPr lang="en-US"/>
              <a:t>↑ dramatically during exercise </a:t>
            </a:r>
          </a:p>
          <a:p>
            <a:pPr marL="342900" indent="-342900">
              <a:buFont typeface="Arial" panose="020B0604020202020204" pitchFamily="34" charset="0"/>
              <a:buChar char="•"/>
            </a:pPr>
            <a:r>
              <a:rPr lang="en-US"/>
              <a:t>Repetitive contractions ↑ ROS content </a:t>
            </a:r>
          </a:p>
          <a:p>
            <a:r>
              <a:rPr lang="en-US"/>
              <a:t>Buffered by endogenous antioxidants in the muscle:</a:t>
            </a:r>
          </a:p>
          <a:p>
            <a:pPr marL="342900" indent="-342900">
              <a:buFont typeface="Arial" panose="020B0604020202020204" pitchFamily="34" charset="0"/>
              <a:buChar char="•"/>
            </a:pPr>
            <a:r>
              <a:rPr lang="en-US"/>
              <a:t>Superoxide Dismutase (SOD)</a:t>
            </a:r>
          </a:p>
          <a:p>
            <a:pPr marL="342900" indent="-342900">
              <a:buFont typeface="Arial" panose="020B0604020202020204" pitchFamily="34" charset="0"/>
              <a:buChar char="•"/>
            </a:pPr>
            <a:r>
              <a:rPr lang="en-US"/>
              <a:t>Catalase</a:t>
            </a:r>
          </a:p>
          <a:p>
            <a:r>
              <a:rPr lang="en-US"/>
              <a:t>Major antioxidant pathway in the muscle:</a:t>
            </a:r>
          </a:p>
          <a:p>
            <a:pPr marL="342900" indent="-342900">
              <a:buFont typeface="Arial" panose="020B0604020202020204" pitchFamily="34" charset="0"/>
              <a:buChar char="•"/>
            </a:pPr>
            <a:r>
              <a:rPr lang="en-US"/>
              <a:t>Glutathione/glutathione peroxidase system </a:t>
            </a:r>
          </a:p>
          <a:p>
            <a:pPr marL="1028700" lvl="1" indent="-342900">
              <a:buFont typeface="Arial" panose="020B0604020202020204" pitchFamily="34" charset="0"/>
              <a:buChar char="•"/>
            </a:pPr>
            <a:r>
              <a:rPr lang="en-US"/>
              <a:t>Buffers an array of oxidant species </a:t>
            </a:r>
          </a:p>
        </p:txBody>
      </p:sp>
      <p:sp>
        <p:nvSpPr>
          <p:cNvPr id="4" name="TextBox 3">
            <a:extLst>
              <a:ext uri="{FF2B5EF4-FFF2-40B4-BE49-F238E27FC236}">
                <a16:creationId xmlns:a16="http://schemas.microsoft.com/office/drawing/2014/main" id="{BA4DA022-85A2-4D45-8B25-36F573178202}"/>
              </a:ext>
            </a:extLst>
          </p:cNvPr>
          <p:cNvSpPr txBox="1"/>
          <p:nvPr/>
        </p:nvSpPr>
        <p:spPr>
          <a:xfrm>
            <a:off x="4851114" y="6599556"/>
            <a:ext cx="7340681" cy="253916"/>
          </a:xfrm>
          <a:prstGeom prst="rect">
            <a:avLst/>
          </a:prstGeom>
          <a:noFill/>
        </p:spPr>
        <p:txBody>
          <a:bodyPr wrap="square" rtlCol="0" anchor="t">
            <a:spAutoFit/>
          </a:bodyPr>
          <a:lstStyle/>
          <a:p>
            <a:pPr algn="r"/>
            <a:r>
              <a:rPr lang="en-US" sz="1050">
                <a:solidFill>
                  <a:srgbClr val="FFFFFF"/>
                </a:solidFill>
              </a:rPr>
              <a:t>Reid M. </a:t>
            </a:r>
            <a:r>
              <a:rPr lang="en-US" sz="1050" i="1">
                <a:solidFill>
                  <a:srgbClr val="FFFFFF"/>
                </a:solidFill>
              </a:rPr>
              <a:t>J Physiol</a:t>
            </a:r>
            <a:r>
              <a:rPr lang="en-US" sz="1050">
                <a:solidFill>
                  <a:srgbClr val="FFFFFF"/>
                </a:solidFill>
              </a:rPr>
              <a:t>. 2016;594:5125-5133</a:t>
            </a:r>
          </a:p>
        </p:txBody>
      </p:sp>
      <p:cxnSp>
        <p:nvCxnSpPr>
          <p:cNvPr id="5" name="Straight Connector 4">
            <a:extLst>
              <a:ext uri="{FF2B5EF4-FFF2-40B4-BE49-F238E27FC236}">
                <a16:creationId xmlns:a16="http://schemas.microsoft.com/office/drawing/2014/main" id="{10AE739D-BB62-1642-B298-9F5265843FEB}"/>
              </a:ext>
            </a:extLst>
          </p:cNvPr>
          <p:cNvCxnSpPr>
            <a:cxnSpLocks/>
          </p:cNvCxnSpPr>
          <p:nvPr/>
        </p:nvCxnSpPr>
        <p:spPr>
          <a:xfrm>
            <a:off x="861848" y="1114097"/>
            <a:ext cx="7094483"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10363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30625F5395E064F95AAAC5D5C561FD6" ma:contentTypeVersion="12" ma:contentTypeDescription="Create a new document." ma:contentTypeScope="" ma:versionID="ded0b29eff05b416d625c19002f54ad4">
  <xsd:schema xmlns:xsd="http://www.w3.org/2001/XMLSchema" xmlns:xs="http://www.w3.org/2001/XMLSchema" xmlns:p="http://schemas.microsoft.com/office/2006/metadata/properties" xmlns:ns2="362779d7-3833-400e-99fa-cb3bf7a1e029" xmlns:ns3="8b498e9c-4671-4e21-adf0-8930cfdf5bfc" targetNamespace="http://schemas.microsoft.com/office/2006/metadata/properties" ma:root="true" ma:fieldsID="b80ece9eb04813e1f12cb5121a9c435e" ns2:_="" ns3:_="">
    <xsd:import namespace="362779d7-3833-400e-99fa-cb3bf7a1e029"/>
    <xsd:import namespace="8b498e9c-4671-4e21-adf0-8930cfdf5bf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EventHashCode" minOccurs="0"/>
                <xsd:element ref="ns2:MediaServiceGenerationTime" minOccurs="0"/>
                <xsd:element ref="ns3:SharedWithUsers" minOccurs="0"/>
                <xsd:element ref="ns3:SharedWithDetails" minOccurs="0"/>
                <xsd:element ref="ns2:MediaServiceAutoTags" minOccurs="0"/>
                <xsd:element ref="ns2:MediaServiceOCR" minOccurs="0"/>
                <xsd:element ref="ns2:MediaServiceLocatio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62779d7-3833-400e-99fa-cb3bf7a1e029"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EventHashCode" ma:index="11" nillable="true" ma:displayName="MediaServiceEventHashCode" ma:hidden="true" ma:internalName="MediaServiceEventHashCode"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b498e9c-4671-4e21-adf0-8930cfdf5bfc"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84992E7-5167-4AE3-BDFC-37A34BD0557B}">
  <ds:schemaRefs>
    <ds:schemaRef ds:uri="362779d7-3833-400e-99fa-cb3bf7a1e029"/>
    <ds:schemaRef ds:uri="8b498e9c-4671-4e21-adf0-8930cfdf5bf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0B8A3A21-8F11-444E-B42A-2BE62CC7394C}">
  <ds:schemaRefs>
    <ds:schemaRef ds:uri="http://purl.org/dc/elements/1.1/"/>
    <ds:schemaRef ds:uri="http://schemas.microsoft.com/office/infopath/2007/PartnerControls"/>
    <ds:schemaRef ds:uri="8b498e9c-4671-4e21-adf0-8930cfdf5bfc"/>
    <ds:schemaRef ds:uri="http://schemas.microsoft.com/office/2006/metadata/properties"/>
    <ds:schemaRef ds:uri="http://purl.org/dc/terms/"/>
    <ds:schemaRef ds:uri="362779d7-3833-400e-99fa-cb3bf7a1e029"/>
    <ds:schemaRef ds:uri="http://schemas.microsoft.com/office/2006/documentManagement/type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F3492DB4-4757-42C9-9681-62602B72F63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38</TotalTime>
  <Words>2112</Words>
  <Application>Microsoft Macintosh PowerPoint</Application>
  <PresentationFormat>Widescreen</PresentationFormat>
  <Paragraphs>355</Paragraphs>
  <Slides>35</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35</vt:i4>
      </vt:variant>
    </vt:vector>
  </HeadingPairs>
  <TitlesOfParts>
    <vt:vector size="43" baseType="lpstr">
      <vt:lpstr>Arial</vt:lpstr>
      <vt:lpstr>Calibri</vt:lpstr>
      <vt:lpstr>Century Gothic</vt:lpstr>
      <vt:lpstr>Comic Sans MS</vt:lpstr>
      <vt:lpstr>HelveticaNeueLTPro-LtCn</vt:lpstr>
      <vt:lpstr>Wingdings</vt:lpstr>
      <vt:lpstr>Office Theme</vt:lpstr>
      <vt:lpstr>1_Office Theme</vt:lpstr>
      <vt:lpstr>ANTIOXIDANTS &amp; POLYPHENOLS </vt:lpstr>
      <vt:lpstr>ANTIOXIDANTS</vt:lpstr>
      <vt:lpstr>What is an antioxidant?   Does it help exercise performance?</vt:lpstr>
      <vt:lpstr>FIRST: Oxidants</vt:lpstr>
      <vt:lpstr>You Might Have Heard Of…</vt:lpstr>
      <vt:lpstr>What is an Antioxidant? </vt:lpstr>
      <vt:lpstr>What is a “Free” Radical?</vt:lpstr>
      <vt:lpstr>How Antioxidants Reduce Free Radicals</vt:lpstr>
      <vt:lpstr>What happens During Exercise?</vt:lpstr>
      <vt:lpstr>ROS Generation During Exercise </vt:lpstr>
      <vt:lpstr>Redox Balance</vt:lpstr>
      <vt:lpstr>Oxidative Stress Mechanisms</vt:lpstr>
      <vt:lpstr>Antioxidant Mechanisms </vt:lpstr>
      <vt:lpstr>ROS Does Contribute to Fatigue </vt:lpstr>
      <vt:lpstr>Antioxidants Good &amp; Radicals Bad???</vt:lpstr>
      <vt:lpstr>Sense or Nonsense?</vt:lpstr>
      <vt:lpstr>Antioxidant Supplementation &amp; Exercise </vt:lpstr>
      <vt:lpstr>Findings from NAC Research </vt:lpstr>
      <vt:lpstr>Findings From Dietary Nitrate Research</vt:lpstr>
      <vt:lpstr>Take Homes: NAC &amp; NO</vt:lpstr>
      <vt:lpstr>Risks of High Dose Supplementation</vt:lpstr>
      <vt:lpstr>High Dose Supplementation Can Hurt! </vt:lpstr>
      <vt:lpstr>It’s a Balance!</vt:lpstr>
      <vt:lpstr>ROS: A New View</vt:lpstr>
      <vt:lpstr>Micronutrients as Antioxidants </vt:lpstr>
      <vt:lpstr>Micronutrients as Antioxidants </vt:lpstr>
      <vt:lpstr>POLYPHENOLS</vt:lpstr>
      <vt:lpstr>Polyphenols </vt:lpstr>
      <vt:lpstr>Name foods that contain polyphenols.</vt:lpstr>
      <vt:lpstr>Polyphenols: Intake </vt:lpstr>
      <vt:lpstr>Polyphenols</vt:lpstr>
      <vt:lpstr>Polyphenol Protection?</vt:lpstr>
      <vt:lpstr>Polyphenol Supplementation?</vt:lpstr>
      <vt:lpstr>Polyphenol Supplementation? </vt:lpstr>
      <vt:lpstr>Summary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Scott Schwertly</dc:creator>
  <cp:lastModifiedBy>Stein, Kimberly {PEP}</cp:lastModifiedBy>
  <cp:revision>6</cp:revision>
  <dcterms:created xsi:type="dcterms:W3CDTF">2020-05-12T18:48:10Z</dcterms:created>
  <dcterms:modified xsi:type="dcterms:W3CDTF">2020-07-31T19:48:18Z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0x010100430625F5395E064F95AAAC5D5C561FD6</vt:lpwstr>
  </property>
</Properties>
</file>