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326" r:id="rId5"/>
    <p:sldId id="327" r:id="rId6"/>
    <p:sldId id="328" r:id="rId7"/>
    <p:sldId id="320" r:id="rId8"/>
    <p:sldId id="355" r:id="rId9"/>
    <p:sldId id="329" r:id="rId10"/>
    <p:sldId id="330" r:id="rId11"/>
    <p:sldId id="331" r:id="rId12"/>
    <p:sldId id="332" r:id="rId13"/>
    <p:sldId id="333" r:id="rId14"/>
    <p:sldId id="334" r:id="rId15"/>
    <p:sldId id="335" r:id="rId16"/>
    <p:sldId id="336" r:id="rId17"/>
    <p:sldId id="337" r:id="rId18"/>
    <p:sldId id="338" r:id="rId19"/>
    <p:sldId id="339" r:id="rId20"/>
    <p:sldId id="347" r:id="rId21"/>
    <p:sldId id="348" r:id="rId22"/>
    <p:sldId id="357" r:id="rId23"/>
    <p:sldId id="350" r:id="rId24"/>
    <p:sldId id="351" r:id="rId25"/>
    <p:sldId id="356" r:id="rId26"/>
    <p:sldId id="352" r:id="rId27"/>
    <p:sldId id="353" r:id="rId28"/>
    <p:sldId id="35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E3D"/>
    <a:srgbClr val="1C1C1C"/>
    <a:srgbClr val="BBBDBE"/>
    <a:srgbClr val="07512E"/>
    <a:srgbClr val="BA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p:restoredTop sz="79796"/>
  </p:normalViewPr>
  <p:slideViewPr>
    <p:cSldViewPr snapToGrid="0" snapToObjects="1">
      <p:cViewPr varScale="1">
        <p:scale>
          <a:sx n="101" d="100"/>
          <a:sy n="101" d="100"/>
        </p:scale>
        <p:origin x="328" y="184"/>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7A2734-0A4E-9944-8626-416DAA5BBB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7C86DC-D40C-2346-871E-592FA5447A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37477-5561-2E47-89F8-62953E31865D}" type="datetimeFigureOut">
              <a:rPr lang="en-US" smtClean="0"/>
              <a:t>7/31/20</a:t>
            </a:fld>
            <a:endParaRPr lang="en-US"/>
          </a:p>
        </p:txBody>
      </p:sp>
      <p:sp>
        <p:nvSpPr>
          <p:cNvPr id="4" name="Footer Placeholder 3">
            <a:extLst>
              <a:ext uri="{FF2B5EF4-FFF2-40B4-BE49-F238E27FC236}">
                <a16:creationId xmlns:a16="http://schemas.microsoft.com/office/drawing/2014/main" id="{B503891D-744E-6644-BA5C-7C580506BC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2411E7-BDB9-B247-91D0-DFDEC8418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187A3F-5C8E-1640-BB6F-2054D2BAF940}" type="slidenum">
              <a:rPr lang="en-US" smtClean="0"/>
              <a:t>‹#›</a:t>
            </a:fld>
            <a:endParaRPr lang="en-US"/>
          </a:p>
        </p:txBody>
      </p:sp>
    </p:spTree>
    <p:extLst>
      <p:ext uri="{BB962C8B-B14F-4D97-AF65-F5344CB8AC3E}">
        <p14:creationId xmlns:p14="http://schemas.microsoft.com/office/powerpoint/2010/main" val="66763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D3A46-94F6-DE46-8B74-445D479C26B7}" type="datetimeFigureOut">
              <a:rPr lang="en-US" smtClean="0"/>
              <a:t>7/31/20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9D7EE-8308-A145-BC2F-C82FD7077FAD}" type="slidenum">
              <a:rPr lang="en-US" smtClean="0"/>
              <a:t>‹#›</a:t>
            </a:fld>
            <a:endParaRPr lang="en-US"/>
          </a:p>
        </p:txBody>
      </p:sp>
    </p:spTree>
    <p:extLst>
      <p:ext uri="{BB962C8B-B14F-4D97-AF65-F5344CB8AC3E}">
        <p14:creationId xmlns:p14="http://schemas.microsoft.com/office/powerpoint/2010/main" val="207994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GB"/>
              <a:t>1-2% turnover per day</a:t>
            </a:r>
          </a:p>
          <a:p>
            <a:pPr marL="0" marR="0" indent="0" defTabSz="457200" eaLnBrk="1" fontAlgn="auto" latinLnBrk="0" hangingPunct="1">
              <a:lnSpc>
                <a:spcPct val="125000"/>
              </a:lnSpc>
              <a:spcBef>
                <a:spcPts val="0"/>
              </a:spcBef>
              <a:spcAft>
                <a:spcPts val="0"/>
              </a:spcAft>
              <a:buClrTx/>
              <a:buSzTx/>
              <a:buFontTx/>
              <a:buNone/>
              <a:tabLst/>
              <a:defRPr/>
            </a:pPr>
            <a:endParaRPr lang="en-GB"/>
          </a:p>
          <a:p>
            <a:pPr marL="0" marR="0" indent="0" defTabSz="457200" eaLnBrk="1" fontAlgn="auto" latinLnBrk="0" hangingPunct="1">
              <a:lnSpc>
                <a:spcPct val="125000"/>
              </a:lnSpc>
              <a:spcBef>
                <a:spcPts val="0"/>
              </a:spcBef>
              <a:spcAft>
                <a:spcPts val="0"/>
              </a:spcAft>
              <a:buClrTx/>
              <a:buSzTx/>
              <a:buFontTx/>
              <a:buNone/>
              <a:tabLst/>
              <a:defRPr/>
            </a:pPr>
            <a:r>
              <a:rPr lang="en-GB"/>
              <a:t>Daily 300-600 g muscle broken down and resynthesized</a:t>
            </a:r>
          </a:p>
          <a:p>
            <a:pPr marL="0" marR="0" indent="0" defTabSz="457200" eaLnBrk="1" fontAlgn="auto" latinLnBrk="0" hangingPunct="1">
              <a:lnSpc>
                <a:spcPct val="125000"/>
              </a:lnSpc>
              <a:spcBef>
                <a:spcPts val="0"/>
              </a:spcBef>
              <a:spcAft>
                <a:spcPts val="0"/>
              </a:spcAft>
              <a:buClrTx/>
              <a:buSzTx/>
              <a:buFontTx/>
              <a:buNone/>
              <a:tabLst/>
              <a:defRPr/>
            </a:pPr>
            <a:endParaRPr lang="en-GB"/>
          </a:p>
          <a:p>
            <a:pPr marL="0" marR="0" indent="0" defTabSz="457200" eaLnBrk="1" fontAlgn="auto" latinLnBrk="0" hangingPunct="1">
              <a:lnSpc>
                <a:spcPct val="125000"/>
              </a:lnSpc>
              <a:spcBef>
                <a:spcPts val="0"/>
              </a:spcBef>
              <a:spcAft>
                <a:spcPts val="0"/>
              </a:spcAft>
              <a:buClrTx/>
              <a:buSzTx/>
              <a:buFontTx/>
              <a:buNone/>
              <a:tabLst/>
              <a:defRPr/>
            </a:pPr>
            <a:r>
              <a:rPr lang="en-GB"/>
              <a:t>Food</a:t>
            </a:r>
            <a:r>
              <a:rPr lang="en-GB" baseline="0"/>
              <a:t> (protein) increases synthesis in healthy muscle and inhibits breakdown</a:t>
            </a:r>
            <a:endParaRPr lang="en-GB"/>
          </a:p>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BB62100-F3FC-2445-BBFD-741A64C89D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42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D7EE-8308-A145-BC2F-C82FD7077FAD}" type="slidenum">
              <a:rPr lang="en-US" smtClean="0"/>
              <a:t>6</a:t>
            </a:fld>
            <a:endParaRPr lang="en-US"/>
          </a:p>
        </p:txBody>
      </p:sp>
    </p:spTree>
    <p:extLst>
      <p:ext uri="{BB962C8B-B14F-4D97-AF65-F5344CB8AC3E}">
        <p14:creationId xmlns:p14="http://schemas.microsoft.com/office/powerpoint/2010/main" val="161517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D7EE-8308-A145-BC2F-C82FD7077FAD}" type="slidenum">
              <a:rPr lang="en-US" smtClean="0"/>
              <a:t>7</a:t>
            </a:fld>
            <a:endParaRPr lang="en-US"/>
          </a:p>
        </p:txBody>
      </p:sp>
    </p:spTree>
    <p:extLst>
      <p:ext uri="{BB962C8B-B14F-4D97-AF65-F5344CB8AC3E}">
        <p14:creationId xmlns:p14="http://schemas.microsoft.com/office/powerpoint/2010/main" val="369512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Insufficient protein will increase inflammation and impair wound healing</a:t>
            </a:r>
          </a:p>
          <a:p>
            <a:endParaRPr lang="en-US" dirty="0"/>
          </a:p>
          <a:p>
            <a:r>
              <a:rPr lang="en-US" dirty="0"/>
              <a:t>Every 3-4 hours allows for maximal protein anabolism for 6-12 hours of the day</a:t>
            </a:r>
          </a:p>
          <a:p>
            <a:endParaRPr lang="en-US" dirty="0"/>
          </a:p>
          <a:p>
            <a:r>
              <a:rPr lang="en-US" dirty="0"/>
              <a:t>High quality, leucine rich proteins probably more important than regular diet, since not eating as much – make their protein intake really count</a:t>
            </a:r>
          </a:p>
          <a:p>
            <a:endParaRPr lang="en-US" dirty="0"/>
          </a:p>
          <a:p>
            <a:r>
              <a:rPr lang="en-US" dirty="0"/>
              <a:t>it has been shown that fortifying sub-optimal amounts or types of dietary protein with only 2– 3 g of leucine can amplify the anabolic response in elderly men</a:t>
            </a:r>
          </a:p>
          <a:p>
            <a:endParaRPr lang="en-US" dirty="0"/>
          </a:p>
        </p:txBody>
      </p:sp>
      <p:sp>
        <p:nvSpPr>
          <p:cNvPr id="4" name="Slide Number Placeholder 3"/>
          <p:cNvSpPr>
            <a:spLocks noGrp="1"/>
          </p:cNvSpPr>
          <p:nvPr>
            <p:ph type="sldNum" sz="quarter" idx="5"/>
          </p:nvPr>
        </p:nvSpPr>
        <p:spPr/>
        <p:txBody>
          <a:bodyPr/>
          <a:lstStyle/>
          <a:p>
            <a:fld id="{BD39D7EE-8308-A145-BC2F-C82FD7077FAD}" type="slidenum">
              <a:rPr lang="en-US" smtClean="0"/>
              <a:t>9</a:t>
            </a:fld>
            <a:endParaRPr lang="en-US"/>
          </a:p>
        </p:txBody>
      </p:sp>
    </p:spTree>
    <p:extLst>
      <p:ext uri="{BB962C8B-B14F-4D97-AF65-F5344CB8AC3E}">
        <p14:creationId xmlns:p14="http://schemas.microsoft.com/office/powerpoint/2010/main" val="269417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D7EE-8308-A145-BC2F-C82FD7077FAD}" type="slidenum">
              <a:rPr lang="en-US" smtClean="0"/>
              <a:t>10</a:t>
            </a:fld>
            <a:endParaRPr lang="en-US"/>
          </a:p>
        </p:txBody>
      </p:sp>
    </p:spTree>
    <p:extLst>
      <p:ext uri="{BB962C8B-B14F-4D97-AF65-F5344CB8AC3E}">
        <p14:creationId xmlns:p14="http://schemas.microsoft.com/office/powerpoint/2010/main" val="257712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p:txBody>
          <a:bodyPr/>
          <a:lstStyle/>
          <a:p>
            <a:r>
              <a:rPr lang="en-US" dirty="0"/>
              <a:t>Click to edit Master title style</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861847" y="1478583"/>
            <a:ext cx="10508569" cy="4546660"/>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932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 Content_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612E11-3D88-B249-B591-0D6E5779532B}"/>
              </a:ext>
            </a:extLst>
          </p:cNvPr>
          <p:cNvSpPr/>
          <p:nvPr userDrawn="1"/>
        </p:nvSpPr>
        <p:spPr>
          <a:xfrm flipH="1" flipV="1">
            <a:off x="6104453" y="0"/>
            <a:ext cx="90395" cy="6577197"/>
          </a:xfrm>
          <a:prstGeom prst="rect">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42000-73DE-3F43-8396-8EFDBDDFAC7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6393859" y="538073"/>
            <a:ext cx="5475837" cy="849858"/>
          </a:xfrm>
        </p:spPr>
        <p:txBody>
          <a:bodyPr/>
          <a:lstStyle/>
          <a:p>
            <a:r>
              <a:rPr lang="en-US" dirty="0"/>
              <a:t>Click to edit Master title style</a:t>
            </a:r>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6402691" y="1900047"/>
            <a:ext cx="5484510" cy="4125196"/>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2BBF8337-797F-B04E-BC02-A6CAA6BAEF8F}"/>
              </a:ext>
            </a:extLst>
          </p:cNvPr>
          <p:cNvSpPr>
            <a:spLocks noGrp="1"/>
          </p:cNvSpPr>
          <p:nvPr>
            <p:ph type="pic" sz="quarter" idx="11"/>
          </p:nvPr>
        </p:nvSpPr>
        <p:spPr>
          <a:xfrm>
            <a:off x="-8451" y="0"/>
            <a:ext cx="6112903" cy="65024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24045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Image_L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BF8337-797F-B04E-BC02-A6CAA6BAEF8F}"/>
              </a:ext>
            </a:extLst>
          </p:cNvPr>
          <p:cNvSpPr>
            <a:spLocks noGrp="1"/>
          </p:cNvSpPr>
          <p:nvPr>
            <p:ph type="pic" sz="quarter" idx="11"/>
          </p:nvPr>
        </p:nvSpPr>
        <p:spPr>
          <a:xfrm>
            <a:off x="6087548" y="0"/>
            <a:ext cx="6112903" cy="6502400"/>
          </a:xfrm>
          <a:solidFill>
            <a:schemeClr val="bg1">
              <a:lumMod val="95000"/>
            </a:schemeClr>
          </a:solidFill>
        </p:spPr>
        <p:txBody>
          <a:bodyPr anchor="ctr"/>
          <a:lstStyle>
            <a:lvl1pPr algn="ctr">
              <a:defRPr/>
            </a:lvl1pPr>
          </a:lstStyle>
          <a:p>
            <a:endParaRPr lang="en-US" dirty="0"/>
          </a:p>
        </p:txBody>
      </p:sp>
      <p:sp>
        <p:nvSpPr>
          <p:cNvPr id="13" name="Rectangle 12">
            <a:extLst>
              <a:ext uri="{FF2B5EF4-FFF2-40B4-BE49-F238E27FC236}">
                <a16:creationId xmlns:a16="http://schemas.microsoft.com/office/drawing/2014/main" id="{1A612E11-3D88-B249-B591-0D6E5779532B}"/>
              </a:ext>
            </a:extLst>
          </p:cNvPr>
          <p:cNvSpPr/>
          <p:nvPr userDrawn="1"/>
        </p:nvSpPr>
        <p:spPr>
          <a:xfrm flipH="1" flipV="1">
            <a:off x="5997153" y="0"/>
            <a:ext cx="90395" cy="6577197"/>
          </a:xfrm>
          <a:prstGeom prst="rect">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42000-73DE-3F43-8396-8EFDBDDFAC7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196709" y="538073"/>
            <a:ext cx="5475837" cy="849858"/>
          </a:xfrm>
        </p:spPr>
        <p:txBody>
          <a:bodyPr/>
          <a:lstStyle/>
          <a:p>
            <a:r>
              <a:rPr lang="en-US" dirty="0"/>
              <a:t>Click to edit Master title style</a:t>
            </a:r>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205541" y="1900047"/>
            <a:ext cx="5484510" cy="4125196"/>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349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Slide_Light">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7FCC34C1-1054-6B4F-9D3C-7A6FF26B51F3}"/>
              </a:ext>
            </a:extLst>
          </p:cNvPr>
          <p:cNvSpPr/>
          <p:nvPr userDrawn="1"/>
        </p:nvSpPr>
        <p:spPr>
          <a:xfrm>
            <a:off x="7078717" y="-15766"/>
            <a:ext cx="5113283" cy="687376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3">
            <a:extLst>
              <a:ext uri="{FF2B5EF4-FFF2-40B4-BE49-F238E27FC236}">
                <a16:creationId xmlns:a16="http://schemas.microsoft.com/office/drawing/2014/main" id="{4A4BC9DC-5C17-2140-BD40-FDF7A74E8742}"/>
              </a:ext>
            </a:extLst>
          </p:cNvPr>
          <p:cNvSpPr>
            <a:spLocks noGrp="1"/>
          </p:cNvSpPr>
          <p:nvPr>
            <p:ph type="pic" sz="quarter" idx="12"/>
          </p:nvPr>
        </p:nvSpPr>
        <p:spPr>
          <a:xfrm>
            <a:off x="6413714" y="1265435"/>
            <a:ext cx="4570459" cy="3955766"/>
          </a:xfrm>
          <a:prstGeom prst="hexagon">
            <a:avLst/>
          </a:prstGeom>
          <a:solidFill>
            <a:schemeClr val="bg1">
              <a:lumMod val="95000"/>
            </a:schemeClr>
          </a:solidFill>
          <a:effectLst>
            <a:outerShdw blurRad="393700" dist="355600" dir="2700000" algn="tl" rotWithShape="0">
              <a:prstClr val="black">
                <a:alpha val="14000"/>
              </a:prstClr>
            </a:outerShdw>
          </a:effectLst>
        </p:spPr>
        <p:txBody>
          <a:bodyPr anchor="ctr"/>
          <a:lstStyle>
            <a:lvl1pPr algn="ctr">
              <a:defRPr/>
            </a:lvl1pPr>
          </a:lstStyle>
          <a:p>
            <a:endParaRPr lang="en-US" dirty="0"/>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861848" y="1696776"/>
            <a:ext cx="5234153" cy="849858"/>
          </a:xfrm>
        </p:spPr>
        <p:txBody>
          <a:bodyPr/>
          <a:lstStyle/>
          <a:p>
            <a:r>
              <a:rPr lang="en-US" dirty="0"/>
              <a:t>Click to edit Master title style</a:t>
            </a:r>
          </a:p>
        </p:txBody>
      </p:sp>
      <p:sp>
        <p:nvSpPr>
          <p:cNvPr id="13" name="Text Placeholder 7">
            <a:extLst>
              <a:ext uri="{FF2B5EF4-FFF2-40B4-BE49-F238E27FC236}">
                <a16:creationId xmlns:a16="http://schemas.microsoft.com/office/drawing/2014/main" id="{667F566E-D6EB-8043-B1E9-4C7BB50C6D47}"/>
              </a:ext>
            </a:extLst>
          </p:cNvPr>
          <p:cNvSpPr>
            <a:spLocks noGrp="1"/>
          </p:cNvSpPr>
          <p:nvPr>
            <p:ph type="body" sz="quarter" idx="11"/>
          </p:nvPr>
        </p:nvSpPr>
        <p:spPr>
          <a:xfrm>
            <a:off x="861847" y="3009322"/>
            <a:ext cx="5234153" cy="1772543"/>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0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96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4" descr="A picture containing street, traffic, sign&#10;&#10;Description automatically generated">
            <a:extLst>
              <a:ext uri="{FF2B5EF4-FFF2-40B4-BE49-F238E27FC236}">
                <a16:creationId xmlns:a16="http://schemas.microsoft.com/office/drawing/2014/main" id="{7B9337D8-1893-C248-B4AC-516CED110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0232" cy="6858000"/>
          </a:xfrm>
          <a:prstGeom prst="rect">
            <a:avLst/>
          </a:prstGeom>
        </p:spPr>
      </p:pic>
      <p:sp>
        <p:nvSpPr>
          <p:cNvPr id="6" name="Rectangle 7">
            <a:extLst>
              <a:ext uri="{FF2B5EF4-FFF2-40B4-BE49-F238E27FC236}">
                <a16:creationId xmlns:a16="http://schemas.microsoft.com/office/drawing/2014/main" id="{64054635-2320-F84A-B2AF-E9B9797547DA}"/>
              </a:ext>
            </a:extLst>
          </p:cNvPr>
          <p:cNvSpPr/>
          <p:nvPr userDrawn="1"/>
        </p:nvSpPr>
        <p:spPr>
          <a:xfrm>
            <a:off x="2" y="2535382"/>
            <a:ext cx="9118599" cy="1537855"/>
          </a:xfrm>
          <a:custGeom>
            <a:avLst/>
            <a:gdLst>
              <a:gd name="connsiteX0" fmla="*/ 0 w 9100457"/>
              <a:gd name="connsiteY0" fmla="*/ 0 h 1537854"/>
              <a:gd name="connsiteX1" fmla="*/ 9100457 w 9100457"/>
              <a:gd name="connsiteY1" fmla="*/ 0 h 1537854"/>
              <a:gd name="connsiteX2" fmla="*/ 9100457 w 9100457"/>
              <a:gd name="connsiteY2" fmla="*/ 1537854 h 1537854"/>
              <a:gd name="connsiteX3" fmla="*/ 0 w 9100457"/>
              <a:gd name="connsiteY3" fmla="*/ 1537854 h 1537854"/>
              <a:gd name="connsiteX4" fmla="*/ 0 w 9100457"/>
              <a:gd name="connsiteY4" fmla="*/ 0 h 1537854"/>
              <a:gd name="connsiteX0" fmla="*/ 0 w 9100457"/>
              <a:gd name="connsiteY0" fmla="*/ 0 h 1537854"/>
              <a:gd name="connsiteX1" fmla="*/ 7946571 w 9100457"/>
              <a:gd name="connsiteY1" fmla="*/ 0 h 1537854"/>
              <a:gd name="connsiteX2" fmla="*/ 9100457 w 9100457"/>
              <a:gd name="connsiteY2" fmla="*/ 1537854 h 1537854"/>
              <a:gd name="connsiteX3" fmla="*/ 0 w 9100457"/>
              <a:gd name="connsiteY3" fmla="*/ 1537854 h 1537854"/>
              <a:gd name="connsiteX4" fmla="*/ 0 w 9100457"/>
              <a:gd name="connsiteY4" fmla="*/ 0 h 1537854"/>
              <a:gd name="connsiteX0" fmla="*/ 0 w 9232348"/>
              <a:gd name="connsiteY0" fmla="*/ 0 h 1559626"/>
              <a:gd name="connsiteX1" fmla="*/ 7946571 w 9232348"/>
              <a:gd name="connsiteY1" fmla="*/ 0 h 1559626"/>
              <a:gd name="connsiteX2" fmla="*/ 9232348 w 9232348"/>
              <a:gd name="connsiteY2" fmla="*/ 1559626 h 1559626"/>
              <a:gd name="connsiteX3" fmla="*/ 0 w 9232348"/>
              <a:gd name="connsiteY3" fmla="*/ 1537854 h 1559626"/>
              <a:gd name="connsiteX4" fmla="*/ 0 w 9232348"/>
              <a:gd name="connsiteY4" fmla="*/ 0 h 1559626"/>
              <a:gd name="connsiteX0" fmla="*/ 0 w 9168234"/>
              <a:gd name="connsiteY0" fmla="*/ 0 h 1537854"/>
              <a:gd name="connsiteX1" fmla="*/ 7946571 w 9168234"/>
              <a:gd name="connsiteY1" fmla="*/ 0 h 1537854"/>
              <a:gd name="connsiteX2" fmla="*/ 9168234 w 9168234"/>
              <a:gd name="connsiteY2" fmla="*/ 1534226 h 1537854"/>
              <a:gd name="connsiteX3" fmla="*/ 0 w 9168234"/>
              <a:gd name="connsiteY3" fmla="*/ 1537854 h 1537854"/>
              <a:gd name="connsiteX4" fmla="*/ 0 w 9168234"/>
              <a:gd name="connsiteY4" fmla="*/ 0 h 1537854"/>
              <a:gd name="connsiteX0" fmla="*/ 0 w 9168234"/>
              <a:gd name="connsiteY0" fmla="*/ 0 h 1537854"/>
              <a:gd name="connsiteX1" fmla="*/ 7985039 w 9168234"/>
              <a:gd name="connsiteY1" fmla="*/ 12700 h 1537854"/>
              <a:gd name="connsiteX2" fmla="*/ 9168234 w 9168234"/>
              <a:gd name="connsiteY2" fmla="*/ 1534226 h 1537854"/>
              <a:gd name="connsiteX3" fmla="*/ 0 w 9168234"/>
              <a:gd name="connsiteY3" fmla="*/ 1537854 h 1537854"/>
              <a:gd name="connsiteX4" fmla="*/ 0 w 9168234"/>
              <a:gd name="connsiteY4" fmla="*/ 0 h 1537854"/>
              <a:gd name="connsiteX0" fmla="*/ 0 w 9206702"/>
              <a:gd name="connsiteY0" fmla="*/ 0 h 1537854"/>
              <a:gd name="connsiteX1" fmla="*/ 7985039 w 9206702"/>
              <a:gd name="connsiteY1" fmla="*/ 12700 h 1537854"/>
              <a:gd name="connsiteX2" fmla="*/ 9206702 w 9206702"/>
              <a:gd name="connsiteY2" fmla="*/ 1534226 h 1537854"/>
              <a:gd name="connsiteX3" fmla="*/ 0 w 9206702"/>
              <a:gd name="connsiteY3" fmla="*/ 1537854 h 1537854"/>
              <a:gd name="connsiteX4" fmla="*/ 0 w 9206702"/>
              <a:gd name="connsiteY4" fmla="*/ 0 h 153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6702" h="1537854">
                <a:moveTo>
                  <a:pt x="0" y="0"/>
                </a:moveTo>
                <a:lnTo>
                  <a:pt x="7985039" y="12700"/>
                </a:lnTo>
                <a:lnTo>
                  <a:pt x="9206702" y="1534226"/>
                </a:lnTo>
                <a:lnTo>
                  <a:pt x="0" y="1537854"/>
                </a:lnTo>
                <a:lnTo>
                  <a:pt x="0" y="0"/>
                </a:lnTo>
                <a:close/>
              </a:path>
            </a:pathLst>
          </a:cu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FB24AB9-28A4-5545-9CBC-4A67C1581F95}"/>
              </a:ext>
            </a:extLst>
          </p:cNvPr>
          <p:cNvSpPr/>
          <p:nvPr userDrawn="1"/>
        </p:nvSpPr>
        <p:spPr>
          <a:xfrm>
            <a:off x="0" y="5816600"/>
            <a:ext cx="12222507" cy="10414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A close up of a sign&#10;&#10;Description automatically generated">
            <a:extLst>
              <a:ext uri="{FF2B5EF4-FFF2-40B4-BE49-F238E27FC236}">
                <a16:creationId xmlns:a16="http://schemas.microsoft.com/office/drawing/2014/main" id="{D5E946A8-4D09-814B-AFBF-93A0CA061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2181" y="20556"/>
            <a:ext cx="3850327" cy="5775491"/>
          </a:xfrm>
          <a:prstGeom prst="rect">
            <a:avLst/>
          </a:prstGeom>
        </p:spPr>
      </p:pic>
      <p:sp>
        <p:nvSpPr>
          <p:cNvPr id="13" name="Title 12">
            <a:extLst>
              <a:ext uri="{FF2B5EF4-FFF2-40B4-BE49-F238E27FC236}">
                <a16:creationId xmlns:a16="http://schemas.microsoft.com/office/drawing/2014/main" id="{02302A00-61B1-9E44-8FE6-1764466D165D}"/>
              </a:ext>
            </a:extLst>
          </p:cNvPr>
          <p:cNvSpPr>
            <a:spLocks noGrp="1"/>
          </p:cNvSpPr>
          <p:nvPr>
            <p:ph type="title" hasCustomPrompt="1"/>
          </p:nvPr>
        </p:nvSpPr>
        <p:spPr>
          <a:xfrm>
            <a:off x="377202" y="2828807"/>
            <a:ext cx="7084955" cy="1039863"/>
          </a:xfrm>
        </p:spPr>
        <p:txBody>
          <a:bodyPr anchor="ctr">
            <a:noAutofit/>
          </a:bodyPr>
          <a:lstStyle>
            <a:lvl1pPr>
              <a:defRPr sz="4800">
                <a:solidFill>
                  <a:schemeClr val="bg1"/>
                </a:solidFill>
              </a:defRPr>
            </a:lvl1pPr>
          </a:lstStyle>
          <a:p>
            <a:r>
              <a:rPr lang="en-US"/>
              <a:t>TITLE ALL CAPS KEEP TO TWO LINES MAX</a:t>
            </a:r>
          </a:p>
        </p:txBody>
      </p:sp>
      <p:sp>
        <p:nvSpPr>
          <p:cNvPr id="23" name="Text Placeholder 22">
            <a:extLst>
              <a:ext uri="{FF2B5EF4-FFF2-40B4-BE49-F238E27FC236}">
                <a16:creationId xmlns:a16="http://schemas.microsoft.com/office/drawing/2014/main" id="{456FDEC8-9DCF-7B45-BBBD-EFF4CD23A549}"/>
              </a:ext>
            </a:extLst>
          </p:cNvPr>
          <p:cNvSpPr>
            <a:spLocks noGrp="1"/>
          </p:cNvSpPr>
          <p:nvPr>
            <p:ph type="body" sz="quarter" idx="10" hasCustomPrompt="1"/>
          </p:nvPr>
        </p:nvSpPr>
        <p:spPr>
          <a:xfrm>
            <a:off x="377204" y="4327343"/>
            <a:ext cx="5535613" cy="867671"/>
          </a:xfrm>
        </p:spPr>
        <p:txBody>
          <a:bodyPr anchor="t">
            <a:normAutofit/>
          </a:bodyPr>
          <a:lstStyle>
            <a:lvl1pPr>
              <a:defRPr sz="2800">
                <a:solidFill>
                  <a:schemeClr val="bg1"/>
                </a:solidFill>
              </a:defRPr>
            </a:lvl1pPr>
            <a:lvl2pPr marL="457189" indent="0">
              <a:buNone/>
              <a:defRPr/>
            </a:lvl2pPr>
          </a:lstStyle>
          <a:p>
            <a:pPr lvl="0"/>
            <a:r>
              <a:rPr lang="en-US"/>
              <a:t>Presenter’s Name</a:t>
            </a:r>
          </a:p>
        </p:txBody>
      </p:sp>
    </p:spTree>
    <p:extLst>
      <p:ext uri="{BB962C8B-B14F-4D97-AF65-F5344CB8AC3E}">
        <p14:creationId xmlns:p14="http://schemas.microsoft.com/office/powerpoint/2010/main" val="305832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BE7449FD-C04A-364B-8909-92BAC0B4E5EB}"/>
              </a:ext>
            </a:extLst>
          </p:cNvPr>
          <p:cNvSpPr/>
          <p:nvPr userDrawn="1"/>
        </p:nvSpPr>
        <p:spPr>
          <a:xfrm>
            <a:off x="3860800" y="-15766"/>
            <a:ext cx="8331199" cy="687376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port, person, surfing, holding&#10;&#10;Description automatically generated">
            <a:extLst>
              <a:ext uri="{FF2B5EF4-FFF2-40B4-BE49-F238E27FC236}">
                <a16:creationId xmlns:a16="http://schemas.microsoft.com/office/drawing/2014/main" id="{FA308614-8F82-AB46-B00D-B2244E7E9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4"/>
          <a:stretch/>
        </p:blipFill>
        <p:spPr>
          <a:xfrm>
            <a:off x="3588221" y="456088"/>
            <a:ext cx="6740154" cy="5574456"/>
          </a:xfrm>
          <a:prstGeom prst="rect">
            <a:avLst/>
          </a:prstGeom>
        </p:spPr>
      </p:pic>
      <p:sp>
        <p:nvSpPr>
          <p:cNvPr id="11" name="Rectangle 4">
            <a:extLst>
              <a:ext uri="{FF2B5EF4-FFF2-40B4-BE49-F238E27FC236}">
                <a16:creationId xmlns:a16="http://schemas.microsoft.com/office/drawing/2014/main" id="{7E9F4846-DE9A-F842-B167-75A13C998172}"/>
              </a:ext>
            </a:extLst>
          </p:cNvPr>
          <p:cNvSpPr/>
          <p:nvPr userDrawn="1"/>
        </p:nvSpPr>
        <p:spPr>
          <a:xfrm rot="10800000">
            <a:off x="703652" y="456088"/>
            <a:ext cx="6756400" cy="557445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94A539D8-BA56-F346-AE06-9E95F451D68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33D2753-F4A5-414F-B562-357DF0F3F936}"/>
              </a:ext>
            </a:extLst>
          </p:cNvPr>
          <p:cNvSpPr>
            <a:spLocks noGrp="1"/>
          </p:cNvSpPr>
          <p:nvPr>
            <p:ph type="title" hasCustomPrompt="1"/>
          </p:nvPr>
        </p:nvSpPr>
        <p:spPr>
          <a:xfrm>
            <a:off x="861848" y="2728448"/>
            <a:ext cx="4924355" cy="849858"/>
          </a:xfrm>
        </p:spPr>
        <p:txBody>
          <a:bodyPr anchor="ctr"/>
          <a:lstStyle>
            <a:lvl1pPr>
              <a:defRPr sz="4800">
                <a:solidFill>
                  <a:schemeClr val="bg1"/>
                </a:solidFill>
              </a:defRPr>
            </a:lvl1pPr>
          </a:lstStyle>
          <a:p>
            <a:r>
              <a:rPr lang="en-US" dirty="0"/>
              <a:t>DIVIDER SLIDE ALL CAPS</a:t>
            </a:r>
          </a:p>
        </p:txBody>
      </p:sp>
    </p:spTree>
    <p:extLst>
      <p:ext uri="{BB962C8B-B14F-4D97-AF65-F5344CB8AC3E}">
        <p14:creationId xmlns:p14="http://schemas.microsoft.com/office/powerpoint/2010/main" val="10937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142D3-EA30-1E41-B612-3252A435A3AF}"/>
              </a:ext>
            </a:extLst>
          </p:cNvPr>
          <p:cNvSpPr>
            <a:spLocks noGrp="1"/>
          </p:cNvSpPr>
          <p:nvPr>
            <p:ph type="title"/>
          </p:nvPr>
        </p:nvSpPr>
        <p:spPr>
          <a:xfrm>
            <a:off x="861848" y="538073"/>
            <a:ext cx="10491952" cy="849858"/>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892FD018-9F31-7943-8BDA-88EE0513DF9C}"/>
              </a:ext>
            </a:extLst>
          </p:cNvPr>
          <p:cNvSpPr>
            <a:spLocks noGrp="1"/>
          </p:cNvSpPr>
          <p:nvPr>
            <p:ph type="body" idx="1"/>
          </p:nvPr>
        </p:nvSpPr>
        <p:spPr>
          <a:xfrm>
            <a:off x="861848" y="1565565"/>
            <a:ext cx="10491952" cy="45856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9909031"/>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4" r:id="rId3"/>
    <p:sldLayoutId id="2147483665" r:id="rId4"/>
    <p:sldLayoutId id="2147483693" r:id="rId5"/>
    <p:sldLayoutId id="2147483694" r:id="rId6"/>
    <p:sldLayoutId id="2147483699" r:id="rId7"/>
  </p:sldLayoutIdLst>
  <p:txStyles>
    <p:titleStyle>
      <a:lvl1pPr algn="l" defTabSz="914400" rtl="0" eaLnBrk="1" latinLnBrk="0" hangingPunct="1">
        <a:lnSpc>
          <a:spcPct val="80000"/>
        </a:lnSpc>
        <a:spcBef>
          <a:spcPct val="0"/>
        </a:spcBef>
        <a:buNone/>
        <a:defRPr sz="3600" b="1" kern="1200">
          <a:solidFill>
            <a:srgbClr val="036E3D"/>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23.png"/><Relationship Id="rId9" Type="http://schemas.microsoft.com/office/2007/relationships/hdphoto" Target="../media/hdphoto6.wdp"/></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2259-07E3-B847-99BF-0E42333954CE}"/>
              </a:ext>
            </a:extLst>
          </p:cNvPr>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800">
                <a:solidFill>
                  <a:schemeClr val="bg1"/>
                </a:solidFill>
                <a:latin typeface="Century Gothic"/>
              </a:rPr>
              <a:t>NUTRITIONAL SUPPORT FOR INJURY RECOVERY</a:t>
            </a:r>
          </a:p>
        </p:txBody>
      </p:sp>
      <p:sp>
        <p:nvSpPr>
          <p:cNvPr id="4" name="TextBox 3">
            <a:extLst>
              <a:ext uri="{FF2B5EF4-FFF2-40B4-BE49-F238E27FC236}">
                <a16:creationId xmlns:a16="http://schemas.microsoft.com/office/drawing/2014/main" id="{C9E8332C-0718-9D44-B691-30F992C2FB9E}"/>
              </a:ext>
            </a:extLst>
          </p:cNvPr>
          <p:cNvSpPr txBox="1"/>
          <p:nvPr/>
        </p:nvSpPr>
        <p:spPr>
          <a:xfrm>
            <a:off x="8070575" y="5966192"/>
            <a:ext cx="3844072"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defTabSz="914377"/>
            <a:r>
              <a:rPr lang="en-US" sz="1000" b="1" i="1">
                <a:solidFill>
                  <a:prstClr val="white"/>
                </a:solidFill>
                <a:latin typeface="Century Gothic" panose="020F0302020204030204"/>
                <a:cs typeface="Avenir Light"/>
              </a:rPr>
              <a:t>Lecture content provided by GSSI, a division of PepsiCo, Inc. Any opinions or scientific interpretations expressed in this presentation are those of the author and do not necessarily reflect the position or policy of PepsiCo, Inc.</a:t>
            </a:r>
          </a:p>
        </p:txBody>
      </p:sp>
    </p:spTree>
    <p:extLst>
      <p:ext uri="{BB962C8B-B14F-4D97-AF65-F5344CB8AC3E}">
        <p14:creationId xmlns:p14="http://schemas.microsoft.com/office/powerpoint/2010/main" val="26703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8C9D-82E5-414C-80CB-D936413E40C4}"/>
              </a:ext>
            </a:extLst>
          </p:cNvPr>
          <p:cNvSpPr>
            <a:spLocks noGrp="1"/>
          </p:cNvSpPr>
          <p:nvPr>
            <p:ph type="title"/>
          </p:nvPr>
        </p:nvSpPr>
        <p:spPr>
          <a:xfrm>
            <a:off x="6377291" y="722048"/>
            <a:ext cx="5475837" cy="849858"/>
          </a:xfrm>
        </p:spPr>
        <p:txBody>
          <a:bodyPr/>
          <a:lstStyle/>
          <a:p>
            <a:r>
              <a:rPr lang="en-US" dirty="0"/>
              <a:t>Leucine</a:t>
            </a:r>
          </a:p>
        </p:txBody>
      </p:sp>
      <p:cxnSp>
        <p:nvCxnSpPr>
          <p:cNvPr id="23" name="Straight Connector 22">
            <a:extLst>
              <a:ext uri="{FF2B5EF4-FFF2-40B4-BE49-F238E27FC236}">
                <a16:creationId xmlns:a16="http://schemas.microsoft.com/office/drawing/2014/main" id="{654FCF5A-88D8-A24D-A272-ED0698E0BC4B}"/>
              </a:ext>
            </a:extLst>
          </p:cNvPr>
          <p:cNvCxnSpPr>
            <a:cxnSpLocks/>
          </p:cNvCxnSpPr>
          <p:nvPr/>
        </p:nvCxnSpPr>
        <p:spPr>
          <a:xfrm>
            <a:off x="6460642" y="1292769"/>
            <a:ext cx="176895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Play">
            <a:extLst>
              <a:ext uri="{FF2B5EF4-FFF2-40B4-BE49-F238E27FC236}">
                <a16:creationId xmlns:a16="http://schemas.microsoft.com/office/drawing/2014/main" id="{A8018F5B-6F61-BE40-9394-F36E2C6E7E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2900" y="2719414"/>
            <a:ext cx="914400" cy="914400"/>
          </a:xfrm>
          <a:prstGeom prst="rect">
            <a:avLst/>
          </a:prstGeom>
        </p:spPr>
      </p:pic>
      <p:pic>
        <p:nvPicPr>
          <p:cNvPr id="28" name="Graphic 27" descr="Hammer">
            <a:extLst>
              <a:ext uri="{FF2B5EF4-FFF2-40B4-BE49-F238E27FC236}">
                <a16:creationId xmlns:a16="http://schemas.microsoft.com/office/drawing/2014/main" id="{E30F00DA-2A5F-494D-BB46-FE14FFF50F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1221" y="1597306"/>
            <a:ext cx="914400" cy="914400"/>
          </a:xfrm>
          <a:prstGeom prst="rect">
            <a:avLst/>
          </a:prstGeom>
        </p:spPr>
      </p:pic>
      <p:sp>
        <p:nvSpPr>
          <p:cNvPr id="29" name="TextBox 28">
            <a:extLst>
              <a:ext uri="{FF2B5EF4-FFF2-40B4-BE49-F238E27FC236}">
                <a16:creationId xmlns:a16="http://schemas.microsoft.com/office/drawing/2014/main" id="{ABF996D5-1013-7143-99A4-3E03FB6F1F96}"/>
              </a:ext>
            </a:extLst>
          </p:cNvPr>
          <p:cNvSpPr txBox="1"/>
          <p:nvPr/>
        </p:nvSpPr>
        <p:spPr>
          <a:xfrm>
            <a:off x="7962900" y="1688661"/>
            <a:ext cx="3890228" cy="400110"/>
          </a:xfrm>
          <a:prstGeom prst="rect">
            <a:avLst/>
          </a:prstGeom>
          <a:noFill/>
        </p:spPr>
        <p:txBody>
          <a:bodyPr wrap="square" rtlCol="0">
            <a:spAutoFit/>
          </a:bodyPr>
          <a:lstStyle/>
          <a:p>
            <a:r>
              <a:rPr lang="en-US" sz="2000" dirty="0"/>
              <a:t>Building block for new muscle</a:t>
            </a:r>
          </a:p>
        </p:txBody>
      </p:sp>
      <p:sp>
        <p:nvSpPr>
          <p:cNvPr id="30" name="TextBox 29">
            <a:extLst>
              <a:ext uri="{FF2B5EF4-FFF2-40B4-BE49-F238E27FC236}">
                <a16:creationId xmlns:a16="http://schemas.microsoft.com/office/drawing/2014/main" id="{C2A7C667-365F-1945-90C7-AB707D5C3841}"/>
              </a:ext>
            </a:extLst>
          </p:cNvPr>
          <p:cNvSpPr txBox="1"/>
          <p:nvPr/>
        </p:nvSpPr>
        <p:spPr>
          <a:xfrm>
            <a:off x="7962900" y="2822671"/>
            <a:ext cx="3890228" cy="707886"/>
          </a:xfrm>
          <a:prstGeom prst="rect">
            <a:avLst/>
          </a:prstGeom>
          <a:noFill/>
        </p:spPr>
        <p:txBody>
          <a:bodyPr wrap="square" rtlCol="0">
            <a:spAutoFit/>
          </a:bodyPr>
          <a:lstStyle/>
          <a:p>
            <a:r>
              <a:rPr lang="en-US" sz="2000" dirty="0"/>
              <a:t>Also a signaling molecule to initiate the process</a:t>
            </a:r>
          </a:p>
        </p:txBody>
      </p:sp>
      <p:sp>
        <p:nvSpPr>
          <p:cNvPr id="31" name="TextBox 30">
            <a:extLst>
              <a:ext uri="{FF2B5EF4-FFF2-40B4-BE49-F238E27FC236}">
                <a16:creationId xmlns:a16="http://schemas.microsoft.com/office/drawing/2014/main" id="{55486BE1-C5A1-9B43-A9A9-4B5B622D825F}"/>
              </a:ext>
            </a:extLst>
          </p:cNvPr>
          <p:cNvSpPr txBox="1"/>
          <p:nvPr/>
        </p:nvSpPr>
        <p:spPr>
          <a:xfrm>
            <a:off x="7277100" y="6545286"/>
            <a:ext cx="4914900" cy="246221"/>
          </a:xfrm>
          <a:prstGeom prst="rect">
            <a:avLst/>
          </a:prstGeom>
          <a:noFill/>
        </p:spPr>
        <p:txBody>
          <a:bodyPr wrap="square" rtlCol="0">
            <a:spAutoFit/>
          </a:bodyPr>
          <a:lstStyle/>
          <a:p>
            <a:pPr algn="r"/>
            <a:r>
              <a:rPr lang="en-US" sz="1000" dirty="0">
                <a:solidFill>
                  <a:schemeClr val="bg1"/>
                </a:solidFill>
              </a:rPr>
              <a:t>Phillips, S. </a:t>
            </a:r>
            <a:r>
              <a:rPr lang="en-US" sz="1000" i="1" dirty="0">
                <a:solidFill>
                  <a:schemeClr val="bg1"/>
                </a:solidFill>
              </a:rPr>
              <a:t>Sports Science Excha</a:t>
            </a:r>
            <a:r>
              <a:rPr lang="en-US" sz="1000" dirty="0">
                <a:solidFill>
                  <a:schemeClr val="bg1"/>
                </a:solidFill>
              </a:rPr>
              <a:t>nge (2013) Vol. 26, No. 107, 1-5.</a:t>
            </a:r>
          </a:p>
        </p:txBody>
      </p:sp>
      <p:pic>
        <p:nvPicPr>
          <p:cNvPr id="33" name="Picture 32" descr="A screenshot of a map&#10;&#10;Description automatically generated">
            <a:extLst>
              <a:ext uri="{FF2B5EF4-FFF2-40B4-BE49-F238E27FC236}">
                <a16:creationId xmlns:a16="http://schemas.microsoft.com/office/drawing/2014/main" id="{F0E2D7C4-D667-6D45-BCF0-93C24CD9BD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0072" y="171971"/>
            <a:ext cx="5735340" cy="6102847"/>
          </a:xfrm>
          <a:prstGeom prst="rect">
            <a:avLst/>
          </a:prstGeom>
        </p:spPr>
      </p:pic>
      <p:grpSp>
        <p:nvGrpSpPr>
          <p:cNvPr id="38" name="Group 37">
            <a:extLst>
              <a:ext uri="{FF2B5EF4-FFF2-40B4-BE49-F238E27FC236}">
                <a16:creationId xmlns:a16="http://schemas.microsoft.com/office/drawing/2014/main" id="{8647C2CA-816B-B249-9812-C6FF207D2800}"/>
              </a:ext>
            </a:extLst>
          </p:cNvPr>
          <p:cNvGrpSpPr/>
          <p:nvPr/>
        </p:nvGrpSpPr>
        <p:grpSpPr>
          <a:xfrm>
            <a:off x="7370521" y="4149701"/>
            <a:ext cx="2905596" cy="985208"/>
            <a:chOff x="7864175" y="1233079"/>
            <a:chExt cx="3523596" cy="1098311"/>
          </a:xfrm>
        </p:grpSpPr>
        <p:grpSp>
          <p:nvGrpSpPr>
            <p:cNvPr id="39" name="Group 38">
              <a:extLst>
                <a:ext uri="{FF2B5EF4-FFF2-40B4-BE49-F238E27FC236}">
                  <a16:creationId xmlns:a16="http://schemas.microsoft.com/office/drawing/2014/main" id="{8B00264C-8FC7-4D4D-B3EB-D5708084425D}"/>
                </a:ext>
              </a:extLst>
            </p:cNvPr>
            <p:cNvGrpSpPr/>
            <p:nvPr/>
          </p:nvGrpSpPr>
          <p:grpSpPr>
            <a:xfrm>
              <a:off x="8077320" y="1233079"/>
              <a:ext cx="3310451" cy="1098311"/>
              <a:chOff x="1431695" y="5268090"/>
              <a:chExt cx="3310451" cy="1098311"/>
            </a:xfrm>
          </p:grpSpPr>
          <p:sp>
            <p:nvSpPr>
              <p:cNvPr id="41" name="Rectangle 40">
                <a:extLst>
                  <a:ext uri="{FF2B5EF4-FFF2-40B4-BE49-F238E27FC236}">
                    <a16:creationId xmlns:a16="http://schemas.microsoft.com/office/drawing/2014/main" id="{2DD4CF6B-C837-874A-AEF2-FD8FF7A5181F}"/>
                  </a:ext>
                </a:extLst>
              </p:cNvPr>
              <p:cNvSpPr/>
              <p:nvPr/>
            </p:nvSpPr>
            <p:spPr>
              <a:xfrm>
                <a:off x="1431695" y="5473688"/>
                <a:ext cx="1482124" cy="7534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F335DA52-D46E-664A-97A1-071D46D4B2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28799" y="5268090"/>
                <a:ext cx="1913347" cy="1098311"/>
              </a:xfrm>
              <a:prstGeom prst="rect">
                <a:avLst/>
              </a:prstGeom>
            </p:spPr>
          </p:pic>
        </p:grpSp>
        <p:sp>
          <p:nvSpPr>
            <p:cNvPr id="40" name="TextBox 39">
              <a:extLst>
                <a:ext uri="{FF2B5EF4-FFF2-40B4-BE49-F238E27FC236}">
                  <a16:creationId xmlns:a16="http://schemas.microsoft.com/office/drawing/2014/main" id="{463E92BB-7712-DF49-9C02-78FD4782AE7B}"/>
                </a:ext>
              </a:extLst>
            </p:cNvPr>
            <p:cNvSpPr txBox="1"/>
            <p:nvPr/>
          </p:nvSpPr>
          <p:spPr>
            <a:xfrm>
              <a:off x="7864175" y="1552770"/>
              <a:ext cx="1861924" cy="461665"/>
            </a:xfrm>
            <a:prstGeom prst="rect">
              <a:avLst/>
            </a:prstGeom>
            <a:noFill/>
            <a:ln>
              <a:noFill/>
            </a:ln>
          </p:spPr>
          <p:txBody>
            <a:bodyPr wrap="square" rtlCol="0">
              <a:spAutoFit/>
            </a:bodyPr>
            <a:lstStyle/>
            <a:p>
              <a:pPr algn="ctr"/>
              <a:r>
                <a:rPr lang="en-US" sz="2000" b="1" dirty="0"/>
                <a:t>SSE #107</a:t>
              </a:r>
            </a:p>
          </p:txBody>
        </p:sp>
      </p:grpSp>
    </p:spTree>
    <p:extLst>
      <p:ext uri="{BB962C8B-B14F-4D97-AF65-F5344CB8AC3E}">
        <p14:creationId xmlns:p14="http://schemas.microsoft.com/office/powerpoint/2010/main" val="363683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5BE43A-701F-404F-ADF8-66A22C69A7BF}"/>
              </a:ext>
            </a:extLst>
          </p:cNvPr>
          <p:cNvSpPr>
            <a:spLocks noGrp="1"/>
          </p:cNvSpPr>
          <p:nvPr>
            <p:ph type="title"/>
          </p:nvPr>
        </p:nvSpPr>
        <p:spPr>
          <a:xfrm>
            <a:off x="537697" y="665073"/>
            <a:ext cx="5475837" cy="849858"/>
          </a:xfrm>
        </p:spPr>
        <p:txBody>
          <a:bodyPr/>
          <a:lstStyle/>
          <a:p>
            <a:r>
              <a:rPr lang="en-US" dirty="0"/>
              <a:t>Other Nutritional Considerations</a:t>
            </a:r>
          </a:p>
        </p:txBody>
      </p:sp>
      <p:pic>
        <p:nvPicPr>
          <p:cNvPr id="6" name="Picture Placeholder 5">
            <a:extLst>
              <a:ext uri="{FF2B5EF4-FFF2-40B4-BE49-F238E27FC236}">
                <a16:creationId xmlns:a16="http://schemas.microsoft.com/office/drawing/2014/main" id="{C6B939A9-1ADD-DC43-8975-F961986F9118}"/>
              </a:ext>
            </a:extLst>
          </p:cNvPr>
          <p:cNvPicPr>
            <a:picLocks noGrp="1" noChangeAspect="1"/>
          </p:cNvPicPr>
          <p:nvPr>
            <p:ph type="pic" sz="quarter" idx="11"/>
          </p:nvPr>
        </p:nvPicPr>
        <p:blipFill rotWithShape="1">
          <a:blip r:embed="rId2" cstate="email">
            <a:alphaModFix/>
            <a:extLst>
              <a:ext uri="{28A0092B-C50C-407E-A947-70E740481C1C}">
                <a14:useLocalDpi xmlns:a14="http://schemas.microsoft.com/office/drawing/2010/main"/>
              </a:ext>
            </a:extLst>
          </a:blip>
          <a:srcRect/>
          <a:stretch/>
        </p:blipFill>
        <p:spPr>
          <a:prstGeom prst="rect">
            <a:avLst/>
          </a:prstGeom>
        </p:spPr>
      </p:pic>
      <p:sp>
        <p:nvSpPr>
          <p:cNvPr id="7" name="TextBox 6">
            <a:extLst>
              <a:ext uri="{FF2B5EF4-FFF2-40B4-BE49-F238E27FC236}">
                <a16:creationId xmlns:a16="http://schemas.microsoft.com/office/drawing/2014/main" id="{3217D222-9E7B-4B42-8B5B-1851701148F2}"/>
              </a:ext>
            </a:extLst>
          </p:cNvPr>
          <p:cNvSpPr txBox="1"/>
          <p:nvPr/>
        </p:nvSpPr>
        <p:spPr>
          <a:xfrm>
            <a:off x="1176622" y="2371785"/>
            <a:ext cx="2956515" cy="461665"/>
          </a:xfrm>
          <a:prstGeom prst="rect">
            <a:avLst/>
          </a:prstGeom>
          <a:noFill/>
        </p:spPr>
        <p:txBody>
          <a:bodyPr wrap="square" rtlCol="0">
            <a:spAutoFit/>
          </a:bodyPr>
          <a:lstStyle/>
          <a:p>
            <a:r>
              <a:rPr lang="en-US" sz="2400" b="1" dirty="0">
                <a:latin typeface="Century Gothic" panose="020B0502020202020204" pitchFamily="34" charset="0"/>
              </a:rPr>
              <a:t>HMB? </a:t>
            </a:r>
            <a:r>
              <a:rPr lang="en-US" sz="2400" dirty="0">
                <a:latin typeface="Century Gothic" panose="020B0502020202020204" pitchFamily="34" charset="0"/>
              </a:rPr>
              <a:t>(3 g/d)</a:t>
            </a:r>
          </a:p>
        </p:txBody>
      </p:sp>
      <p:sp>
        <p:nvSpPr>
          <p:cNvPr id="8" name="TextBox 7">
            <a:extLst>
              <a:ext uri="{FF2B5EF4-FFF2-40B4-BE49-F238E27FC236}">
                <a16:creationId xmlns:a16="http://schemas.microsoft.com/office/drawing/2014/main" id="{121EDEC2-AE73-CE40-9D15-4B45039E3948}"/>
              </a:ext>
            </a:extLst>
          </p:cNvPr>
          <p:cNvSpPr txBox="1"/>
          <p:nvPr/>
        </p:nvSpPr>
        <p:spPr>
          <a:xfrm>
            <a:off x="1176622" y="3213110"/>
            <a:ext cx="2956515" cy="461665"/>
          </a:xfrm>
          <a:prstGeom prst="rect">
            <a:avLst/>
          </a:prstGeom>
          <a:noFill/>
        </p:spPr>
        <p:txBody>
          <a:bodyPr wrap="square" rtlCol="0">
            <a:spAutoFit/>
          </a:bodyPr>
          <a:lstStyle/>
          <a:p>
            <a:r>
              <a:rPr lang="en-US" sz="2400" b="1" dirty="0">
                <a:latin typeface="Century Gothic" panose="020B0502020202020204" pitchFamily="34" charset="0"/>
              </a:rPr>
              <a:t>Creatine? </a:t>
            </a:r>
            <a:r>
              <a:rPr lang="en-US" sz="2400" dirty="0">
                <a:latin typeface="Century Gothic" panose="020B0502020202020204" pitchFamily="34" charset="0"/>
              </a:rPr>
              <a:t>(20 g/d)</a:t>
            </a:r>
          </a:p>
        </p:txBody>
      </p:sp>
      <p:sp>
        <p:nvSpPr>
          <p:cNvPr id="9" name="TextBox 8">
            <a:extLst>
              <a:ext uri="{FF2B5EF4-FFF2-40B4-BE49-F238E27FC236}">
                <a16:creationId xmlns:a16="http://schemas.microsoft.com/office/drawing/2014/main" id="{D2A83F11-9F82-274A-9404-5D81AF205A82}"/>
              </a:ext>
            </a:extLst>
          </p:cNvPr>
          <p:cNvSpPr txBox="1"/>
          <p:nvPr/>
        </p:nvSpPr>
        <p:spPr>
          <a:xfrm>
            <a:off x="1176622" y="4054435"/>
            <a:ext cx="2956515" cy="461665"/>
          </a:xfrm>
          <a:prstGeom prst="rect">
            <a:avLst/>
          </a:prstGeom>
          <a:noFill/>
        </p:spPr>
        <p:txBody>
          <a:bodyPr wrap="square" rtlCol="0">
            <a:spAutoFit/>
          </a:bodyPr>
          <a:lstStyle/>
          <a:p>
            <a:r>
              <a:rPr lang="en-US" sz="2400" b="1">
                <a:latin typeface="Century Gothic" panose="020B0502020202020204" pitchFamily="34" charset="0"/>
              </a:rPr>
              <a:t>Fish oil? </a:t>
            </a:r>
            <a:r>
              <a:rPr lang="en-US" sz="2400">
                <a:latin typeface="Century Gothic" panose="020B0502020202020204" pitchFamily="34" charset="0"/>
              </a:rPr>
              <a:t>(4-5 g/d)</a:t>
            </a:r>
          </a:p>
        </p:txBody>
      </p:sp>
      <p:cxnSp>
        <p:nvCxnSpPr>
          <p:cNvPr id="10" name="Straight Connector 9">
            <a:extLst>
              <a:ext uri="{FF2B5EF4-FFF2-40B4-BE49-F238E27FC236}">
                <a16:creationId xmlns:a16="http://schemas.microsoft.com/office/drawing/2014/main" id="{B674E8A3-CEA8-3E47-A4FF-B11D6BDE3352}"/>
              </a:ext>
            </a:extLst>
          </p:cNvPr>
          <p:cNvCxnSpPr>
            <a:stCxn id="11" idx="4"/>
          </p:cNvCxnSpPr>
          <p:nvPr/>
        </p:nvCxnSpPr>
        <p:spPr>
          <a:xfrm>
            <a:off x="857544" y="2777163"/>
            <a:ext cx="0" cy="127727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6B95F013-7583-4044-AC52-9730FB2AC28B}"/>
              </a:ext>
            </a:extLst>
          </p:cNvPr>
          <p:cNvSpPr/>
          <p:nvPr/>
        </p:nvSpPr>
        <p:spPr>
          <a:xfrm>
            <a:off x="648375" y="2358824"/>
            <a:ext cx="418338" cy="418338"/>
          </a:xfrm>
          <a:prstGeom prst="ellipse">
            <a:avLst/>
          </a:prstGeom>
          <a:solidFill>
            <a:srgbClr val="7030A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12" name="Picture 11">
            <a:extLst>
              <a:ext uri="{FF2B5EF4-FFF2-40B4-BE49-F238E27FC236}">
                <a16:creationId xmlns:a16="http://schemas.microsoft.com/office/drawing/2014/main" id="{0A5870B9-2D72-2948-89E5-8591FC4AFB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053" y="2485074"/>
            <a:ext cx="217277" cy="176931"/>
          </a:xfrm>
          <a:prstGeom prst="rect">
            <a:avLst/>
          </a:prstGeom>
          <a:solidFill>
            <a:srgbClr val="7030A0"/>
          </a:solidFill>
        </p:spPr>
      </p:pic>
      <p:sp>
        <p:nvSpPr>
          <p:cNvPr id="13" name="Oval 12">
            <a:extLst>
              <a:ext uri="{FF2B5EF4-FFF2-40B4-BE49-F238E27FC236}">
                <a16:creationId xmlns:a16="http://schemas.microsoft.com/office/drawing/2014/main" id="{AFD0CD63-4BB1-ED42-B763-E49ACA5B2BAD}"/>
              </a:ext>
            </a:extLst>
          </p:cNvPr>
          <p:cNvSpPr/>
          <p:nvPr/>
        </p:nvSpPr>
        <p:spPr>
          <a:xfrm>
            <a:off x="648375" y="3200149"/>
            <a:ext cx="418338" cy="418338"/>
          </a:xfrm>
          <a:prstGeom prst="ellipse">
            <a:avLst/>
          </a:prstGeom>
          <a:solidFill>
            <a:srgbClr val="7030A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14" name="Picture 13">
            <a:extLst>
              <a:ext uri="{FF2B5EF4-FFF2-40B4-BE49-F238E27FC236}">
                <a16:creationId xmlns:a16="http://schemas.microsoft.com/office/drawing/2014/main" id="{AF6FCB48-2612-F645-960A-849539A770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053" y="3326399"/>
            <a:ext cx="217277" cy="176931"/>
          </a:xfrm>
          <a:prstGeom prst="rect">
            <a:avLst/>
          </a:prstGeom>
          <a:solidFill>
            <a:srgbClr val="7030A0"/>
          </a:solidFill>
        </p:spPr>
      </p:pic>
      <p:sp>
        <p:nvSpPr>
          <p:cNvPr id="15" name="Oval 14">
            <a:extLst>
              <a:ext uri="{FF2B5EF4-FFF2-40B4-BE49-F238E27FC236}">
                <a16:creationId xmlns:a16="http://schemas.microsoft.com/office/drawing/2014/main" id="{281C21B7-E010-604A-94E7-C637718FE3E1}"/>
              </a:ext>
            </a:extLst>
          </p:cNvPr>
          <p:cNvSpPr/>
          <p:nvPr/>
        </p:nvSpPr>
        <p:spPr>
          <a:xfrm>
            <a:off x="648375" y="4041474"/>
            <a:ext cx="418338" cy="418338"/>
          </a:xfrm>
          <a:prstGeom prst="ellipse">
            <a:avLst/>
          </a:prstGeom>
          <a:solidFill>
            <a:srgbClr val="7030A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16" name="Picture 15">
            <a:extLst>
              <a:ext uri="{FF2B5EF4-FFF2-40B4-BE49-F238E27FC236}">
                <a16:creationId xmlns:a16="http://schemas.microsoft.com/office/drawing/2014/main" id="{CBCBBE1D-251B-D040-BA2B-9CB8C9EB0C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053" y="4167724"/>
            <a:ext cx="217277" cy="176931"/>
          </a:xfrm>
          <a:prstGeom prst="rect">
            <a:avLst/>
          </a:prstGeom>
          <a:solidFill>
            <a:srgbClr val="7030A0"/>
          </a:solidFill>
        </p:spPr>
      </p:pic>
      <p:cxnSp>
        <p:nvCxnSpPr>
          <p:cNvPr id="17" name="Straight Connector 16">
            <a:extLst>
              <a:ext uri="{FF2B5EF4-FFF2-40B4-BE49-F238E27FC236}">
                <a16:creationId xmlns:a16="http://schemas.microsoft.com/office/drawing/2014/main" id="{A963F305-110F-FF44-9427-D383CF4AD3EF}"/>
              </a:ext>
            </a:extLst>
          </p:cNvPr>
          <p:cNvCxnSpPr>
            <a:cxnSpLocks/>
          </p:cNvCxnSpPr>
          <p:nvPr/>
        </p:nvCxnSpPr>
        <p:spPr>
          <a:xfrm>
            <a:off x="648375" y="1775369"/>
            <a:ext cx="337408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1A448B5-B847-D942-AC66-4E8CFE83B347}"/>
              </a:ext>
            </a:extLst>
          </p:cNvPr>
          <p:cNvSpPr txBox="1"/>
          <p:nvPr/>
        </p:nvSpPr>
        <p:spPr>
          <a:xfrm>
            <a:off x="5250271" y="6547411"/>
            <a:ext cx="6732964" cy="246221"/>
          </a:xfrm>
          <a:prstGeom prst="rect">
            <a:avLst/>
          </a:prstGeom>
          <a:noFill/>
        </p:spPr>
        <p:txBody>
          <a:bodyPr wrap="square" rtlCol="0">
            <a:spAutoFit/>
          </a:bodyPr>
          <a:lstStyle/>
          <a:p>
            <a:pPr algn="r"/>
            <a:r>
              <a:rPr lang="en-US" sz="1000" dirty="0">
                <a:solidFill>
                  <a:schemeClr val="bg1"/>
                </a:solidFill>
                <a:latin typeface="Century Gothic" panose="020B0502020202020204" pitchFamily="34" charset="0"/>
                <a:cs typeface="Calibri Light"/>
              </a:rPr>
              <a:t>Wall BT, Morton JP, van Loon LJC. </a:t>
            </a:r>
            <a:r>
              <a:rPr lang="en-US" sz="1000" i="1" dirty="0">
                <a:solidFill>
                  <a:schemeClr val="bg1"/>
                </a:solidFill>
                <a:latin typeface="Century Gothic" panose="020B0502020202020204" pitchFamily="34" charset="0"/>
                <a:cs typeface="Calibri Light"/>
              </a:rPr>
              <a:t>EJSS</a:t>
            </a:r>
            <a:r>
              <a:rPr lang="en-US" sz="1000" dirty="0">
                <a:solidFill>
                  <a:schemeClr val="bg1"/>
                </a:solidFill>
                <a:latin typeface="Century Gothic" panose="020B0502020202020204" pitchFamily="34" charset="0"/>
                <a:cs typeface="Calibri Light"/>
              </a:rPr>
              <a:t>. 2015;15(1):53-62</a:t>
            </a:r>
          </a:p>
        </p:txBody>
      </p:sp>
    </p:spTree>
    <p:extLst>
      <p:ext uri="{BB962C8B-B14F-4D97-AF65-F5344CB8AC3E}">
        <p14:creationId xmlns:p14="http://schemas.microsoft.com/office/powerpoint/2010/main" val="316447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1D253B-D748-9842-9EF1-19BDF52FAEC4}"/>
              </a:ext>
            </a:extLst>
          </p:cNvPr>
          <p:cNvSpPr txBox="1"/>
          <p:nvPr/>
        </p:nvSpPr>
        <p:spPr>
          <a:xfrm>
            <a:off x="361290" y="784048"/>
            <a:ext cx="3258210" cy="4462760"/>
          </a:xfrm>
          <a:prstGeom prst="rect">
            <a:avLst/>
          </a:prstGeom>
          <a:solidFill>
            <a:srgbClr val="7030A0">
              <a:alpha val="66000"/>
            </a:srgbClr>
          </a:solidFill>
        </p:spPr>
        <p:txBody>
          <a:bodyPr wrap="square" rtlCol="0">
            <a:spAutoFit/>
          </a:bodyPr>
          <a:lstStyle/>
          <a:p>
            <a:pPr algn="ctr"/>
            <a:r>
              <a:rPr lang="en-US" sz="2400" b="1" dirty="0">
                <a:solidFill>
                  <a:schemeClr val="bg1"/>
                </a:solidFill>
                <a:latin typeface="Century Gothic" panose="020B0502020202020204" pitchFamily="34" charset="0"/>
              </a:rPr>
              <a:t>HMB</a:t>
            </a:r>
          </a:p>
          <a:p>
            <a:pPr algn="ctr"/>
            <a:r>
              <a:rPr lang="en-US" sz="2000" dirty="0">
                <a:solidFill>
                  <a:schemeClr val="bg1"/>
                </a:solidFill>
                <a:latin typeface="Symbol" pitchFamily="2" charset="2"/>
              </a:rPr>
              <a:t>b</a:t>
            </a:r>
            <a:r>
              <a:rPr lang="en-US" sz="2000" dirty="0">
                <a:solidFill>
                  <a:schemeClr val="bg1"/>
                </a:solidFill>
                <a:latin typeface="Century Gothic" panose="020B0502020202020204" pitchFamily="34" charset="0"/>
              </a:rPr>
              <a:t>-hydroxyl-</a:t>
            </a:r>
            <a:r>
              <a:rPr lang="en-US" sz="2000" dirty="0">
                <a:solidFill>
                  <a:schemeClr val="bg1"/>
                </a:solidFill>
                <a:latin typeface="Symbol" pitchFamily="2" charset="2"/>
              </a:rPr>
              <a:t>b</a:t>
            </a:r>
            <a:r>
              <a:rPr lang="en-US" sz="2000" dirty="0">
                <a:solidFill>
                  <a:schemeClr val="bg1"/>
                </a:solidFill>
                <a:latin typeface="Century Gothic" panose="020B0502020202020204" pitchFamily="34" charset="0"/>
              </a:rPr>
              <a:t>-</a:t>
            </a:r>
            <a:r>
              <a:rPr lang="en-US" sz="2000" dirty="0" err="1">
                <a:solidFill>
                  <a:schemeClr val="bg1"/>
                </a:solidFill>
                <a:latin typeface="Century Gothic" panose="020B0502020202020204" pitchFamily="34" charset="0"/>
              </a:rPr>
              <a:t>methylbutyrate</a:t>
            </a:r>
            <a:endParaRPr lang="en-US" sz="2000" dirty="0">
              <a:solidFill>
                <a:schemeClr val="bg1"/>
              </a:solidFill>
              <a:latin typeface="Century Gothic" panose="020B0502020202020204" pitchFamily="34" charset="0"/>
            </a:endParaRPr>
          </a:p>
          <a:p>
            <a:pPr algn="ctr"/>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Metabolite of leucine</a:t>
            </a: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May increases MPS, decrease breakdown</a:t>
            </a: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Preserved muscle mass during bed rest in older adults</a:t>
            </a: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Likely not beneficial for healthy athletes; more research needed during injury </a:t>
            </a:r>
          </a:p>
        </p:txBody>
      </p:sp>
      <p:sp>
        <p:nvSpPr>
          <p:cNvPr id="5" name="TextBox 4">
            <a:extLst>
              <a:ext uri="{FF2B5EF4-FFF2-40B4-BE49-F238E27FC236}">
                <a16:creationId xmlns:a16="http://schemas.microsoft.com/office/drawing/2014/main" id="{D99948AD-0313-4A4A-B20E-F0D9D540235E}"/>
              </a:ext>
            </a:extLst>
          </p:cNvPr>
          <p:cNvSpPr txBox="1"/>
          <p:nvPr/>
        </p:nvSpPr>
        <p:spPr>
          <a:xfrm>
            <a:off x="4658565" y="784048"/>
            <a:ext cx="2874873" cy="3108543"/>
          </a:xfrm>
          <a:prstGeom prst="rect">
            <a:avLst/>
          </a:prstGeom>
          <a:solidFill>
            <a:srgbClr val="002060">
              <a:alpha val="66000"/>
            </a:srgbClr>
          </a:solidFill>
        </p:spPr>
        <p:txBody>
          <a:bodyPr wrap="square" rtlCol="0">
            <a:spAutoFit/>
          </a:bodyPr>
          <a:lstStyle/>
          <a:p>
            <a:pPr algn="ctr"/>
            <a:r>
              <a:rPr lang="en-US" sz="2400" b="1" dirty="0">
                <a:solidFill>
                  <a:schemeClr val="bg1"/>
                </a:solidFill>
                <a:latin typeface="Century Gothic" panose="020B0502020202020204" pitchFamily="34" charset="0"/>
              </a:rPr>
              <a:t>Creatine</a:t>
            </a:r>
          </a:p>
          <a:p>
            <a:pPr algn="ctr"/>
            <a:endParaRPr lang="en-US" sz="1200" dirty="0">
              <a:latin typeface="Century Gothic" panose="020B0502020202020204" pitchFamily="34" charset="0"/>
            </a:endParaRP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Slowed loss of muscle during 7 d upper arm immobilization</a:t>
            </a: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Did not preserve muscle or strength during 7 d leg immobilization</a:t>
            </a:r>
          </a:p>
        </p:txBody>
      </p:sp>
      <p:sp>
        <p:nvSpPr>
          <p:cNvPr id="6" name="TextBox 5">
            <a:extLst>
              <a:ext uri="{FF2B5EF4-FFF2-40B4-BE49-F238E27FC236}">
                <a16:creationId xmlns:a16="http://schemas.microsoft.com/office/drawing/2014/main" id="{342E6C26-D8C8-EC46-8893-6535A8D7A5B3}"/>
              </a:ext>
            </a:extLst>
          </p:cNvPr>
          <p:cNvSpPr txBox="1"/>
          <p:nvPr/>
        </p:nvSpPr>
        <p:spPr>
          <a:xfrm>
            <a:off x="8572502" y="784048"/>
            <a:ext cx="2874873" cy="3724096"/>
          </a:xfrm>
          <a:prstGeom prst="rect">
            <a:avLst/>
          </a:prstGeom>
          <a:solidFill>
            <a:schemeClr val="accent6">
              <a:lumMod val="50000"/>
              <a:alpha val="68000"/>
            </a:schemeClr>
          </a:solidFill>
        </p:spPr>
        <p:txBody>
          <a:bodyPr wrap="square" rtlCol="0">
            <a:spAutoFit/>
          </a:bodyPr>
          <a:lstStyle/>
          <a:p>
            <a:pPr algn="ctr"/>
            <a:r>
              <a:rPr lang="en-US" sz="2400" b="1" dirty="0">
                <a:solidFill>
                  <a:schemeClr val="bg1"/>
                </a:solidFill>
                <a:latin typeface="Century Gothic" panose="020B0502020202020204" pitchFamily="34" charset="0"/>
              </a:rPr>
              <a:t>Fish Oil</a:t>
            </a:r>
          </a:p>
          <a:p>
            <a:pPr algn="ctr"/>
            <a:endParaRPr lang="en-US" sz="1200" dirty="0">
              <a:latin typeface="Century Gothic" panose="020B0502020202020204" pitchFamily="34" charset="0"/>
            </a:endParaRPr>
          </a:p>
          <a:p>
            <a:pPr marL="171450" indent="-171450">
              <a:buFont typeface="Arial" panose="020B0604020202020204" pitchFamily="34" charset="0"/>
              <a:buChar char="•"/>
            </a:pPr>
            <a:r>
              <a:rPr lang="en-US" sz="2000" dirty="0">
                <a:solidFill>
                  <a:schemeClr val="bg1"/>
                </a:solidFill>
                <a:latin typeface="Century Gothic" panose="020B0502020202020204" pitchFamily="34" charset="0"/>
              </a:rPr>
              <a:t>May promote anabolism by increasing sensitivity to amino acid ingestion</a:t>
            </a:r>
          </a:p>
          <a:p>
            <a:pPr marL="171450" indent="-171450">
              <a:buFont typeface="Arial" panose="020B0604020202020204" pitchFamily="34" charset="0"/>
              <a:buChar char="•"/>
            </a:pPr>
            <a:r>
              <a:rPr lang="en-US" sz="2000" dirty="0">
                <a:solidFill>
                  <a:schemeClr val="bg1"/>
                </a:solidFill>
                <a:latin typeface="Century Gothic" panose="020B0502020202020204" pitchFamily="34" charset="0"/>
              </a:rPr>
              <a:t>In one study, slowed decreases in muscle thickness, arm girth and BMC during arm immobilization</a:t>
            </a:r>
          </a:p>
        </p:txBody>
      </p:sp>
      <p:sp>
        <p:nvSpPr>
          <p:cNvPr id="7" name="TextBox 6">
            <a:extLst>
              <a:ext uri="{FF2B5EF4-FFF2-40B4-BE49-F238E27FC236}">
                <a16:creationId xmlns:a16="http://schemas.microsoft.com/office/drawing/2014/main" id="{97446CA4-4638-7843-9142-181B5914ABFB}"/>
              </a:ext>
            </a:extLst>
          </p:cNvPr>
          <p:cNvSpPr txBox="1"/>
          <p:nvPr/>
        </p:nvSpPr>
        <p:spPr>
          <a:xfrm>
            <a:off x="6054547" y="5720009"/>
            <a:ext cx="6137453" cy="707886"/>
          </a:xfrm>
          <a:prstGeom prst="rect">
            <a:avLst/>
          </a:prstGeom>
          <a:noFill/>
        </p:spPr>
        <p:txBody>
          <a:bodyPr wrap="square" rtlCol="0">
            <a:spAutoFit/>
          </a:bodyPr>
          <a:lstStyle/>
          <a:p>
            <a:pPr algn="r"/>
            <a:r>
              <a:rPr lang="en-US" sz="1000" dirty="0" err="1">
                <a:solidFill>
                  <a:srgbClr val="000000"/>
                </a:solidFill>
                <a:latin typeface="Century Gothic"/>
                <a:cs typeface="Century Gothic"/>
              </a:rPr>
              <a:t>Backx</a:t>
            </a:r>
            <a:r>
              <a:rPr lang="en-US" sz="1000" dirty="0">
                <a:solidFill>
                  <a:srgbClr val="000000"/>
                </a:solidFill>
                <a:latin typeface="Century Gothic"/>
                <a:cs typeface="Century Gothic"/>
              </a:rPr>
              <a:t> EMP, </a:t>
            </a:r>
            <a:r>
              <a:rPr lang="en-US" sz="1000" dirty="0" err="1">
                <a:solidFill>
                  <a:srgbClr val="000000"/>
                </a:solidFill>
                <a:latin typeface="Century Gothic"/>
                <a:cs typeface="Century Gothic"/>
              </a:rPr>
              <a:t>Hangelbroek</a:t>
            </a:r>
            <a:r>
              <a:rPr lang="en-US" sz="1000" dirty="0">
                <a:solidFill>
                  <a:srgbClr val="000000"/>
                </a:solidFill>
                <a:latin typeface="Century Gothic"/>
                <a:cs typeface="Century Gothic"/>
              </a:rPr>
              <a:t> R, </a:t>
            </a:r>
            <a:r>
              <a:rPr lang="en-US" sz="1000" dirty="0" err="1">
                <a:solidFill>
                  <a:srgbClr val="000000"/>
                </a:solidFill>
                <a:latin typeface="Century Gothic"/>
                <a:cs typeface="Century Gothic"/>
              </a:rPr>
              <a:t>Snjiders</a:t>
            </a:r>
            <a:r>
              <a:rPr lang="en-US" sz="1000" dirty="0">
                <a:solidFill>
                  <a:srgbClr val="000000"/>
                </a:solidFill>
                <a:latin typeface="Century Gothic"/>
                <a:cs typeface="Century Gothic"/>
              </a:rPr>
              <a:t> T, et. al. </a:t>
            </a:r>
            <a:r>
              <a:rPr lang="en-US" sz="1000" i="1" dirty="0">
                <a:solidFill>
                  <a:srgbClr val="000000"/>
                </a:solidFill>
                <a:latin typeface="Century Gothic"/>
                <a:cs typeface="Century Gothic"/>
              </a:rPr>
              <a:t>Sports Med</a:t>
            </a:r>
            <a:r>
              <a:rPr lang="en-US" sz="1000" dirty="0">
                <a:solidFill>
                  <a:srgbClr val="000000"/>
                </a:solidFill>
                <a:latin typeface="Century Gothic"/>
                <a:cs typeface="Century Gothic"/>
              </a:rPr>
              <a:t>. 2017;47:1661-1671</a:t>
            </a:r>
          </a:p>
          <a:p>
            <a:pPr algn="r"/>
            <a:r>
              <a:rPr lang="en-US" sz="1000" dirty="0">
                <a:solidFill>
                  <a:srgbClr val="000000"/>
                </a:solidFill>
                <a:latin typeface="Century Gothic"/>
                <a:cs typeface="Century Gothic"/>
              </a:rPr>
              <a:t>Bostock EL, Morse CI, </a:t>
            </a:r>
            <a:r>
              <a:rPr lang="en-US" sz="1000" dirty="0" err="1">
                <a:solidFill>
                  <a:srgbClr val="000000"/>
                </a:solidFill>
                <a:latin typeface="Century Gothic"/>
                <a:cs typeface="Century Gothic"/>
              </a:rPr>
              <a:t>Winwood</a:t>
            </a:r>
            <a:r>
              <a:rPr lang="en-US" sz="1000" dirty="0">
                <a:solidFill>
                  <a:srgbClr val="000000"/>
                </a:solidFill>
                <a:latin typeface="Century Gothic"/>
                <a:cs typeface="Century Gothic"/>
              </a:rPr>
              <a:t> K, et. al. </a:t>
            </a:r>
            <a:r>
              <a:rPr lang="en-US" sz="1000" i="1" dirty="0">
                <a:solidFill>
                  <a:srgbClr val="000000"/>
                </a:solidFill>
                <a:latin typeface="Century Gothic"/>
                <a:cs typeface="Century Gothic"/>
              </a:rPr>
              <a:t>J </a:t>
            </a:r>
            <a:r>
              <a:rPr lang="en-US" sz="1000" i="1" dirty="0" err="1">
                <a:solidFill>
                  <a:srgbClr val="000000"/>
                </a:solidFill>
                <a:latin typeface="Century Gothic"/>
                <a:cs typeface="Century Gothic"/>
              </a:rPr>
              <a:t>Nutr</a:t>
            </a:r>
            <a:r>
              <a:rPr lang="en-US" sz="1000" i="1" dirty="0">
                <a:solidFill>
                  <a:srgbClr val="000000"/>
                </a:solidFill>
                <a:latin typeface="Century Gothic"/>
                <a:cs typeface="Century Gothic"/>
              </a:rPr>
              <a:t> Health Aging</a:t>
            </a:r>
            <a:r>
              <a:rPr lang="en-US" sz="1000" dirty="0">
                <a:solidFill>
                  <a:srgbClr val="000000"/>
                </a:solidFill>
                <a:latin typeface="Century Gothic"/>
                <a:cs typeface="Century Gothic"/>
              </a:rPr>
              <a:t>. 2017;21:51-58</a:t>
            </a:r>
          </a:p>
          <a:p>
            <a:pPr algn="r"/>
            <a:r>
              <a:rPr lang="en-US" sz="1000" dirty="0">
                <a:solidFill>
                  <a:srgbClr val="000000"/>
                </a:solidFill>
                <a:latin typeface="Century Gothic"/>
                <a:cs typeface="Century Gothic"/>
              </a:rPr>
              <a:t>Rawson ES, Miles MP, Larson-Meyer DE. </a:t>
            </a:r>
            <a:r>
              <a:rPr lang="en-US" sz="1000" i="1" dirty="0">
                <a:solidFill>
                  <a:srgbClr val="000000"/>
                </a:solidFill>
                <a:latin typeface="Century Gothic"/>
                <a:cs typeface="Century Gothic"/>
              </a:rPr>
              <a:t>Int J Sport </a:t>
            </a:r>
            <a:r>
              <a:rPr lang="en-US" sz="1000" i="1" dirty="0" err="1">
                <a:solidFill>
                  <a:srgbClr val="000000"/>
                </a:solidFill>
                <a:latin typeface="Century Gothic"/>
                <a:cs typeface="Century Gothic"/>
              </a:rPr>
              <a:t>Nutr</a:t>
            </a:r>
            <a:r>
              <a:rPr lang="en-US" sz="1000" i="1" dirty="0">
                <a:solidFill>
                  <a:srgbClr val="000000"/>
                </a:solidFill>
                <a:latin typeface="Century Gothic"/>
                <a:cs typeface="Century Gothic"/>
              </a:rPr>
              <a:t> </a:t>
            </a:r>
            <a:r>
              <a:rPr lang="en-US" sz="1000" i="1" dirty="0" err="1">
                <a:solidFill>
                  <a:srgbClr val="000000"/>
                </a:solidFill>
                <a:latin typeface="Century Gothic"/>
                <a:cs typeface="Century Gothic"/>
              </a:rPr>
              <a:t>Exerc</a:t>
            </a:r>
            <a:r>
              <a:rPr lang="en-US" sz="1000" i="1" dirty="0">
                <a:solidFill>
                  <a:srgbClr val="000000"/>
                </a:solidFill>
                <a:latin typeface="Century Gothic"/>
                <a:cs typeface="Century Gothic"/>
              </a:rPr>
              <a:t> </a:t>
            </a:r>
            <a:r>
              <a:rPr lang="en-US" sz="1000" i="1" dirty="0" err="1">
                <a:solidFill>
                  <a:srgbClr val="000000"/>
                </a:solidFill>
                <a:latin typeface="Century Gothic"/>
                <a:cs typeface="Century Gothic"/>
              </a:rPr>
              <a:t>Metab</a:t>
            </a:r>
            <a:r>
              <a:rPr lang="en-US" sz="1000" dirty="0">
                <a:solidFill>
                  <a:srgbClr val="000000"/>
                </a:solidFill>
                <a:latin typeface="Century Gothic"/>
                <a:cs typeface="Century Gothic"/>
              </a:rPr>
              <a:t>. 2018;28(2):188-199</a:t>
            </a:r>
          </a:p>
          <a:p>
            <a:pPr algn="r"/>
            <a:r>
              <a:rPr lang="en-US" sz="1000" dirty="0">
                <a:solidFill>
                  <a:srgbClr val="000000"/>
                </a:solidFill>
                <a:latin typeface="Century Gothic" panose="020B0502020202020204" pitchFamily="34" charset="0"/>
                <a:cs typeface="Calibri Light"/>
              </a:rPr>
              <a:t>Wall BT, Morton JP, van Loon LJC. </a:t>
            </a:r>
            <a:r>
              <a:rPr lang="en-US" sz="1000" i="1" dirty="0">
                <a:solidFill>
                  <a:srgbClr val="000000"/>
                </a:solidFill>
                <a:latin typeface="Century Gothic" panose="020B0502020202020204" pitchFamily="34" charset="0"/>
                <a:cs typeface="Calibri Light"/>
              </a:rPr>
              <a:t>EJSS</a:t>
            </a:r>
            <a:r>
              <a:rPr lang="en-US" sz="1000" dirty="0">
                <a:solidFill>
                  <a:srgbClr val="000000"/>
                </a:solidFill>
                <a:latin typeface="Century Gothic" panose="020B0502020202020204" pitchFamily="34" charset="0"/>
                <a:cs typeface="Calibri Light"/>
              </a:rPr>
              <a:t>. 2015;15(1):53-62</a:t>
            </a:r>
          </a:p>
        </p:txBody>
      </p:sp>
    </p:spTree>
    <p:extLst>
      <p:ext uri="{BB962C8B-B14F-4D97-AF65-F5344CB8AC3E}">
        <p14:creationId xmlns:p14="http://schemas.microsoft.com/office/powerpoint/2010/main" val="173405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444B-EDBE-2048-8ECA-5DF3E3C211F3}"/>
              </a:ext>
            </a:extLst>
          </p:cNvPr>
          <p:cNvSpPr>
            <a:spLocks noGrp="1"/>
          </p:cNvSpPr>
          <p:nvPr>
            <p:ph type="title"/>
          </p:nvPr>
        </p:nvSpPr>
        <p:spPr/>
        <p:txBody>
          <a:bodyPr/>
          <a:lstStyle/>
          <a:p>
            <a:r>
              <a:rPr lang="en-US" dirty="0"/>
              <a:t>Treat rehab like training…</a:t>
            </a:r>
          </a:p>
        </p:txBody>
      </p:sp>
      <p:pic>
        <p:nvPicPr>
          <p:cNvPr id="7" name="Picture Placeholder 6">
            <a:extLst>
              <a:ext uri="{FF2B5EF4-FFF2-40B4-BE49-F238E27FC236}">
                <a16:creationId xmlns:a16="http://schemas.microsoft.com/office/drawing/2014/main" id="{77BBACB5-C97F-C046-9BDC-3A1DF4B534BC}"/>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a:prstGeom prst="rect">
            <a:avLst/>
          </a:prstGeom>
        </p:spPr>
      </p:pic>
      <p:sp>
        <p:nvSpPr>
          <p:cNvPr id="8" name="Text Placeholder 7">
            <a:extLst>
              <a:ext uri="{FF2B5EF4-FFF2-40B4-BE49-F238E27FC236}">
                <a16:creationId xmlns:a16="http://schemas.microsoft.com/office/drawing/2014/main" id="{644350A7-D787-E94E-9B14-BA27AE6C9B9F}"/>
              </a:ext>
            </a:extLst>
          </p:cNvPr>
          <p:cNvSpPr txBox="1">
            <a:spLocks noGrp="1"/>
          </p:cNvSpPr>
          <p:nvPr>
            <p:ph type="body" sz="quarter" idx="10"/>
          </p:nvPr>
        </p:nvSpPr>
        <p:spPr>
          <a:xfrm>
            <a:off x="6402691" y="1900047"/>
            <a:ext cx="5484510" cy="233140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20-40 g (~0.25-0.3 g/kg)protein shortly after each rehab session</a:t>
            </a:r>
          </a:p>
          <a:p>
            <a:pPr marL="342900" indent="-342900">
              <a:buFont typeface="Arial" panose="020B0604020202020204" pitchFamily="34" charset="0"/>
              <a:buChar char="•"/>
            </a:pPr>
            <a:r>
              <a:rPr lang="en-US" sz="2400" dirty="0">
                <a:latin typeface="Century Gothic" panose="020B0502020202020204" pitchFamily="34" charset="0"/>
              </a:rPr>
              <a:t>Leucine-rich, complete protein</a:t>
            </a:r>
          </a:p>
          <a:p>
            <a:pPr marL="342900" indent="-342900">
              <a:buFont typeface="Arial" panose="020B0604020202020204" pitchFamily="34" charset="0"/>
              <a:buChar char="•"/>
            </a:pPr>
            <a:r>
              <a:rPr lang="en-US" sz="2400" dirty="0">
                <a:latin typeface="Century Gothic" panose="020B0502020202020204" pitchFamily="34" charset="0"/>
              </a:rPr>
              <a:t>Regular protein intake pattern</a:t>
            </a:r>
          </a:p>
          <a:p>
            <a:pPr marL="342900" indent="-342900">
              <a:buFont typeface="Arial" panose="020B0604020202020204" pitchFamily="34" charset="0"/>
              <a:buChar char="•"/>
            </a:pPr>
            <a:r>
              <a:rPr lang="en-US" sz="2400" dirty="0">
                <a:latin typeface="Century Gothic" panose="020B0502020202020204" pitchFamily="34" charset="0"/>
              </a:rPr>
              <a:t>Limit/avoid alcohol</a:t>
            </a:r>
          </a:p>
        </p:txBody>
      </p:sp>
      <p:cxnSp>
        <p:nvCxnSpPr>
          <p:cNvPr id="9" name="Straight Connector 8">
            <a:extLst>
              <a:ext uri="{FF2B5EF4-FFF2-40B4-BE49-F238E27FC236}">
                <a16:creationId xmlns:a16="http://schemas.microsoft.com/office/drawing/2014/main" id="{24EA5CA6-55E6-5840-867D-A302E5B6CA69}"/>
              </a:ext>
            </a:extLst>
          </p:cNvPr>
          <p:cNvCxnSpPr>
            <a:cxnSpLocks/>
          </p:cNvCxnSpPr>
          <p:nvPr/>
        </p:nvCxnSpPr>
        <p:spPr>
          <a:xfrm>
            <a:off x="6402691" y="1546769"/>
            <a:ext cx="229680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D01D62C-F49C-A045-9FFD-1942ECAAB759}"/>
              </a:ext>
            </a:extLst>
          </p:cNvPr>
          <p:cNvSpPr txBox="1"/>
          <p:nvPr/>
        </p:nvSpPr>
        <p:spPr>
          <a:xfrm>
            <a:off x="4883525" y="5927461"/>
            <a:ext cx="7308475" cy="553998"/>
          </a:xfrm>
          <a:prstGeom prst="rect">
            <a:avLst/>
          </a:prstGeom>
          <a:noFill/>
        </p:spPr>
        <p:txBody>
          <a:bodyPr wrap="square" rtlCol="0">
            <a:spAutoFit/>
          </a:bodyPr>
          <a:lstStyle/>
          <a:p>
            <a:pPr algn="r"/>
            <a:r>
              <a:rPr lang="en-US" sz="1000" dirty="0" err="1">
                <a:latin typeface="Century Gothic" panose="020B0502020202020204" pitchFamily="34" charset="0"/>
              </a:rPr>
              <a:t>Macnaughton</a:t>
            </a:r>
            <a:r>
              <a:rPr lang="en-US" sz="1000" dirty="0">
                <a:latin typeface="Century Gothic" panose="020B0502020202020204" pitchFamily="34" charset="0"/>
              </a:rPr>
              <a:t> LS, Wardle SL, </a:t>
            </a:r>
            <a:r>
              <a:rPr lang="en-US" sz="1000" dirty="0" err="1">
                <a:latin typeface="Century Gothic" panose="020B0502020202020204" pitchFamily="34" charset="0"/>
              </a:rPr>
              <a:t>Witard</a:t>
            </a:r>
            <a:r>
              <a:rPr lang="en-US" sz="1000" dirty="0">
                <a:latin typeface="Century Gothic" panose="020B0502020202020204" pitchFamily="34" charset="0"/>
              </a:rPr>
              <a:t> OC, et. al. </a:t>
            </a:r>
            <a:r>
              <a:rPr lang="en-US" sz="1000" i="1" dirty="0" err="1">
                <a:latin typeface="Century Gothic" panose="020B0502020202020204" pitchFamily="34" charset="0"/>
              </a:rPr>
              <a:t>Physiol</a:t>
            </a:r>
            <a:r>
              <a:rPr lang="en-US" sz="1000" i="1" dirty="0">
                <a:latin typeface="Century Gothic" panose="020B0502020202020204" pitchFamily="34" charset="0"/>
              </a:rPr>
              <a:t> Rep</a:t>
            </a:r>
            <a:r>
              <a:rPr lang="en-US" sz="1000" dirty="0">
                <a:latin typeface="Century Gothic" panose="020B0502020202020204" pitchFamily="34" charset="0"/>
              </a:rPr>
              <a:t>. 2016;4(15)</a:t>
            </a:r>
          </a:p>
          <a:p>
            <a:pPr algn="r"/>
            <a:r>
              <a:rPr lang="en-US" sz="1000" dirty="0">
                <a:latin typeface="Century Gothic" panose="020B0502020202020204" pitchFamily="34" charset="0"/>
              </a:rPr>
              <a:t>Moore DR, Robinson MJ, Fry JL, et. al. </a:t>
            </a:r>
            <a:r>
              <a:rPr lang="en-US" sz="1000" i="1" dirty="0">
                <a:latin typeface="Century Gothic" panose="020B0502020202020204" pitchFamily="34" charset="0"/>
              </a:rPr>
              <a:t>AJCN</a:t>
            </a:r>
            <a:r>
              <a:rPr lang="en-US" sz="1000" dirty="0">
                <a:latin typeface="Century Gothic" panose="020B0502020202020204" pitchFamily="34" charset="0"/>
              </a:rPr>
              <a:t>. 2009;89(1):161-8</a:t>
            </a:r>
          </a:p>
          <a:p>
            <a:pPr algn="r"/>
            <a:r>
              <a:rPr lang="en-US" sz="1000" dirty="0" err="1">
                <a:latin typeface="Century Gothic" panose="020B0502020202020204" pitchFamily="34" charset="0"/>
              </a:rPr>
              <a:t>Witard</a:t>
            </a:r>
            <a:r>
              <a:rPr lang="en-US" sz="1000" dirty="0">
                <a:latin typeface="Century Gothic" panose="020B0502020202020204" pitchFamily="34" charset="0"/>
              </a:rPr>
              <a:t> OC, Jackman SR, Breen L, et. al. </a:t>
            </a:r>
            <a:r>
              <a:rPr lang="en-US" sz="1000" i="1" dirty="0">
                <a:latin typeface="Century Gothic" panose="020B0502020202020204" pitchFamily="34" charset="0"/>
              </a:rPr>
              <a:t>AJCN</a:t>
            </a:r>
            <a:r>
              <a:rPr lang="en-US" sz="1000" dirty="0">
                <a:latin typeface="Century Gothic" panose="020B0502020202020204" pitchFamily="34" charset="0"/>
              </a:rPr>
              <a:t>. 2013;99(1):86-95,2013</a:t>
            </a:r>
          </a:p>
        </p:txBody>
      </p:sp>
    </p:spTree>
    <p:extLst>
      <p:ext uri="{BB962C8B-B14F-4D97-AF65-F5344CB8AC3E}">
        <p14:creationId xmlns:p14="http://schemas.microsoft.com/office/powerpoint/2010/main" val="250536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9146-03B3-984C-897F-40D3D8060537}"/>
              </a:ext>
            </a:extLst>
          </p:cNvPr>
          <p:cNvSpPr>
            <a:spLocks noGrp="1"/>
          </p:cNvSpPr>
          <p:nvPr>
            <p:ph type="title"/>
          </p:nvPr>
        </p:nvSpPr>
        <p:spPr/>
        <p:txBody>
          <a:bodyPr/>
          <a:lstStyle/>
          <a:p>
            <a:r>
              <a:rPr lang="en-US" dirty="0"/>
              <a:t>Example Study:</a:t>
            </a:r>
          </a:p>
        </p:txBody>
      </p:sp>
      <p:grpSp>
        <p:nvGrpSpPr>
          <p:cNvPr id="52" name="Group 51">
            <a:extLst>
              <a:ext uri="{FF2B5EF4-FFF2-40B4-BE49-F238E27FC236}">
                <a16:creationId xmlns:a16="http://schemas.microsoft.com/office/drawing/2014/main" id="{F65167D5-0FA5-0743-9B40-A5B0B6F39114}"/>
              </a:ext>
            </a:extLst>
          </p:cNvPr>
          <p:cNvGrpSpPr/>
          <p:nvPr/>
        </p:nvGrpSpPr>
        <p:grpSpPr>
          <a:xfrm>
            <a:off x="1552631" y="1387931"/>
            <a:ext cx="1962976" cy="3871192"/>
            <a:chOff x="168331" y="117043"/>
            <a:chExt cx="1962976" cy="3871192"/>
          </a:xfrm>
        </p:grpSpPr>
        <p:sp>
          <p:nvSpPr>
            <p:cNvPr id="53" name="TextBox 52">
              <a:extLst>
                <a:ext uri="{FF2B5EF4-FFF2-40B4-BE49-F238E27FC236}">
                  <a16:creationId xmlns:a16="http://schemas.microsoft.com/office/drawing/2014/main" id="{0FF39669-CDBA-6F4A-A974-799BF92DAF9E}"/>
                </a:ext>
              </a:extLst>
            </p:cNvPr>
            <p:cNvSpPr txBox="1"/>
            <p:nvPr/>
          </p:nvSpPr>
          <p:spPr>
            <a:xfrm>
              <a:off x="168331" y="3280349"/>
              <a:ext cx="1962976" cy="707886"/>
            </a:xfrm>
            <a:prstGeom prst="rect">
              <a:avLst/>
            </a:prstGeom>
            <a:noFill/>
          </p:spPr>
          <p:txBody>
            <a:bodyPr wrap="square" rtlCol="0">
              <a:spAutoFit/>
            </a:bodyPr>
            <a:lstStyle/>
            <a:p>
              <a:pPr algn="ctr"/>
              <a:r>
                <a:rPr lang="en-US" sz="2000" b="1">
                  <a:solidFill>
                    <a:schemeClr val="tx1"/>
                  </a:solidFill>
                  <a:latin typeface="Century Gothic" panose="020B0502020202020204" pitchFamily="34" charset="0"/>
                  <a:cs typeface="Calibri"/>
                </a:rPr>
                <a:t>30 individuals </a:t>
              </a:r>
            </a:p>
            <a:p>
              <a:pPr algn="ctr"/>
              <a:r>
                <a:rPr lang="en-US" sz="2000" b="1">
                  <a:solidFill>
                    <a:schemeClr val="tx1"/>
                  </a:solidFill>
                  <a:latin typeface="Century Gothic" panose="020B0502020202020204" pitchFamily="34" charset="0"/>
                  <a:cs typeface="Calibri"/>
                </a:rPr>
                <a:t>ACL injury</a:t>
              </a:r>
            </a:p>
          </p:txBody>
        </p:sp>
        <p:grpSp>
          <p:nvGrpSpPr>
            <p:cNvPr id="54" name="Group 53">
              <a:extLst>
                <a:ext uri="{FF2B5EF4-FFF2-40B4-BE49-F238E27FC236}">
                  <a16:creationId xmlns:a16="http://schemas.microsoft.com/office/drawing/2014/main" id="{B491A0A7-DFAD-EE43-9281-E2100DF849F4}"/>
                </a:ext>
              </a:extLst>
            </p:cNvPr>
            <p:cNvGrpSpPr/>
            <p:nvPr/>
          </p:nvGrpSpPr>
          <p:grpSpPr>
            <a:xfrm>
              <a:off x="191784" y="117043"/>
              <a:ext cx="1916071" cy="3170867"/>
              <a:chOff x="602939" y="387706"/>
              <a:chExt cx="1916071" cy="3170867"/>
            </a:xfrm>
          </p:grpSpPr>
          <p:grpSp>
            <p:nvGrpSpPr>
              <p:cNvPr id="55" name="Group 54">
                <a:extLst>
                  <a:ext uri="{FF2B5EF4-FFF2-40B4-BE49-F238E27FC236}">
                    <a16:creationId xmlns:a16="http://schemas.microsoft.com/office/drawing/2014/main" id="{C9D9AD2C-7175-9342-B9B5-2F2B88BCB761}"/>
                  </a:ext>
                </a:extLst>
              </p:cNvPr>
              <p:cNvGrpSpPr/>
              <p:nvPr/>
            </p:nvGrpSpPr>
            <p:grpSpPr>
              <a:xfrm>
                <a:off x="602939" y="387706"/>
                <a:ext cx="1916071" cy="484239"/>
                <a:chOff x="357713" y="1755610"/>
                <a:chExt cx="2418980" cy="726688"/>
              </a:xfrm>
            </p:grpSpPr>
            <p:pic>
              <p:nvPicPr>
                <p:cNvPr id="86" name="Picture 85">
                  <a:extLst>
                    <a:ext uri="{FF2B5EF4-FFF2-40B4-BE49-F238E27FC236}">
                      <a16:creationId xmlns:a16="http://schemas.microsoft.com/office/drawing/2014/main" id="{C9BCE48C-5872-9446-88A6-B4118E8CA608}"/>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780786" y="1755610"/>
                  <a:ext cx="726688" cy="726688"/>
                </a:xfrm>
                <a:prstGeom prst="rect">
                  <a:avLst/>
                </a:prstGeom>
              </p:spPr>
            </p:pic>
            <p:pic>
              <p:nvPicPr>
                <p:cNvPr id="87" name="Picture 86">
                  <a:extLst>
                    <a:ext uri="{FF2B5EF4-FFF2-40B4-BE49-F238E27FC236}">
                      <a16:creationId xmlns:a16="http://schemas.microsoft.com/office/drawing/2014/main" id="{87CBBEC6-488D-3840-97AB-7A9BC6C79C8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0" b="99118" l="10000" r="90000">
                              <a14:foregroundMark x1="53824" y1="6176" x2="53824" y2="6176"/>
                              <a14:backgroundMark x1="64412" y1="77647" x2="64412" y2="77647"/>
                              <a14:backgroundMark x1="49412" y1="74118" x2="49412" y2="74118"/>
                              <a14:backgroundMark x1="37941" y1="70882" x2="37941" y2="70882"/>
                              <a14:backgroundMark x1="42941" y1="7353" x2="42941" y2="7353"/>
                            </a14:backgroundRemoval>
                          </a14:imgEffect>
                        </a14:imgLayer>
                      </a14:imgProps>
                    </a:ext>
                    <a:ext uri="{28A0092B-C50C-407E-A947-70E740481C1C}">
                      <a14:useLocalDpi xmlns:a14="http://schemas.microsoft.com/office/drawing/2010/main"/>
                    </a:ext>
                  </a:extLst>
                </a:blip>
                <a:stretch>
                  <a:fillRect/>
                </a:stretch>
              </p:blipFill>
              <p:spPr>
                <a:xfrm>
                  <a:off x="357713" y="1755610"/>
                  <a:ext cx="726688" cy="726688"/>
                </a:xfrm>
                <a:prstGeom prst="rect">
                  <a:avLst/>
                </a:prstGeom>
              </p:spPr>
            </p:pic>
            <p:pic>
              <p:nvPicPr>
                <p:cNvPr id="88" name="Picture 87">
                  <a:extLst>
                    <a:ext uri="{FF2B5EF4-FFF2-40B4-BE49-F238E27FC236}">
                      <a16:creationId xmlns:a16="http://schemas.microsoft.com/office/drawing/2014/main" id="{AA59C52A-37CF-A742-B01D-2DD075E927AB}"/>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203859" y="1755610"/>
                  <a:ext cx="726688" cy="726688"/>
                </a:xfrm>
                <a:prstGeom prst="rect">
                  <a:avLst/>
                </a:prstGeom>
              </p:spPr>
            </p:pic>
            <p:pic>
              <p:nvPicPr>
                <p:cNvPr id="89" name="Picture 88">
                  <a:extLst>
                    <a:ext uri="{FF2B5EF4-FFF2-40B4-BE49-F238E27FC236}">
                      <a16:creationId xmlns:a16="http://schemas.microsoft.com/office/drawing/2014/main" id="{3F5A93F2-65AA-7942-8B29-0EC41D7AD494}"/>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626932" y="1755610"/>
                  <a:ext cx="726688" cy="726688"/>
                </a:xfrm>
                <a:prstGeom prst="rect">
                  <a:avLst/>
                </a:prstGeom>
              </p:spPr>
            </p:pic>
            <p:pic>
              <p:nvPicPr>
                <p:cNvPr id="90" name="Picture 89">
                  <a:extLst>
                    <a:ext uri="{FF2B5EF4-FFF2-40B4-BE49-F238E27FC236}">
                      <a16:creationId xmlns:a16="http://schemas.microsoft.com/office/drawing/2014/main" id="{3AA12A6D-9257-694D-8F03-242F585526C8}"/>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2050005" y="1755610"/>
                  <a:ext cx="726688" cy="726688"/>
                </a:xfrm>
                <a:prstGeom prst="rect">
                  <a:avLst/>
                </a:prstGeom>
              </p:spPr>
            </p:pic>
          </p:grpSp>
          <p:grpSp>
            <p:nvGrpSpPr>
              <p:cNvPr id="56" name="Group 55">
                <a:extLst>
                  <a:ext uri="{FF2B5EF4-FFF2-40B4-BE49-F238E27FC236}">
                    <a16:creationId xmlns:a16="http://schemas.microsoft.com/office/drawing/2014/main" id="{E37294D6-4F47-A340-908D-F032A6DE4B08}"/>
                  </a:ext>
                </a:extLst>
              </p:cNvPr>
              <p:cNvGrpSpPr/>
              <p:nvPr/>
            </p:nvGrpSpPr>
            <p:grpSpPr>
              <a:xfrm>
                <a:off x="602939" y="925032"/>
                <a:ext cx="1916071" cy="484239"/>
                <a:chOff x="357713" y="1755610"/>
                <a:chExt cx="2418980" cy="726688"/>
              </a:xfrm>
            </p:grpSpPr>
            <p:pic>
              <p:nvPicPr>
                <p:cNvPr id="81" name="Picture 80">
                  <a:extLst>
                    <a:ext uri="{FF2B5EF4-FFF2-40B4-BE49-F238E27FC236}">
                      <a16:creationId xmlns:a16="http://schemas.microsoft.com/office/drawing/2014/main" id="{70C546F6-C0C4-684D-8E91-257768E7C5D9}"/>
                    </a:ext>
                  </a:extLst>
                </p:cNvPr>
                <p:cNvPicPr>
                  <a:picLocks noChangeAspect="1"/>
                </p:cNvPicPr>
                <p:nvPr/>
              </p:nvPicPr>
              <p:blipFill>
                <a:blip r:embed="rId2" cstate="email">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780786" y="1755610"/>
                  <a:ext cx="726688" cy="726688"/>
                </a:xfrm>
                <a:prstGeom prst="rect">
                  <a:avLst/>
                </a:prstGeom>
              </p:spPr>
            </p:pic>
            <p:pic>
              <p:nvPicPr>
                <p:cNvPr id="82" name="Picture 81">
                  <a:extLst>
                    <a:ext uri="{FF2B5EF4-FFF2-40B4-BE49-F238E27FC236}">
                      <a16:creationId xmlns:a16="http://schemas.microsoft.com/office/drawing/2014/main" id="{71E38817-9638-F74F-8C64-242E0B57F9FF}"/>
                    </a:ext>
                  </a:extLst>
                </p:cNvPr>
                <p:cNvPicPr>
                  <a:picLocks noChangeAspect="1"/>
                </p:cNvPicPr>
                <p:nvPr/>
              </p:nvPicPr>
              <p:blipFill>
                <a:blip r:embed="rId4" cstate="email">
                  <a:extLst>
                    <a:ext uri="{BEBA8EAE-BF5A-486C-A8C5-ECC9F3942E4B}">
                      <a14:imgProps xmlns:a14="http://schemas.microsoft.com/office/drawing/2010/main">
                        <a14:imgLayer r:embed="rId6">
                          <a14:imgEffect>
                            <a14:backgroundRemoval t="0" b="99118" l="10000" r="90000">
                              <a14:foregroundMark x1="53824" y1="6176" x2="53824" y2="6176"/>
                              <a14:backgroundMark x1="64412" y1="77647" x2="64412" y2="77647"/>
                              <a14:backgroundMark x1="49412" y1="74118" x2="49412" y2="74118"/>
                              <a14:backgroundMark x1="37941" y1="70882" x2="37941" y2="70882"/>
                              <a14:backgroundMark x1="42941" y1="7353" x2="42941" y2="7353"/>
                            </a14:backgroundRemoval>
                          </a14:imgEffect>
                        </a14:imgLayer>
                      </a14:imgProps>
                    </a:ext>
                    <a:ext uri="{28A0092B-C50C-407E-A947-70E740481C1C}">
                      <a14:useLocalDpi xmlns:a14="http://schemas.microsoft.com/office/drawing/2010/main"/>
                    </a:ext>
                  </a:extLst>
                </a:blip>
                <a:stretch>
                  <a:fillRect/>
                </a:stretch>
              </p:blipFill>
              <p:spPr>
                <a:xfrm>
                  <a:off x="357713" y="1755610"/>
                  <a:ext cx="726688" cy="726688"/>
                </a:xfrm>
                <a:prstGeom prst="rect">
                  <a:avLst/>
                </a:prstGeom>
              </p:spPr>
            </p:pic>
            <p:pic>
              <p:nvPicPr>
                <p:cNvPr id="83" name="Picture 82">
                  <a:extLst>
                    <a:ext uri="{FF2B5EF4-FFF2-40B4-BE49-F238E27FC236}">
                      <a16:creationId xmlns:a16="http://schemas.microsoft.com/office/drawing/2014/main" id="{8F8B9D54-BF23-354C-B0DF-2519F02B84AB}"/>
                    </a:ext>
                  </a:extLst>
                </p:cNvPr>
                <p:cNvPicPr>
                  <a:picLocks noChangeAspect="1"/>
                </p:cNvPicPr>
                <p:nvPr/>
              </p:nvPicPr>
              <p:blipFill>
                <a:blip r:embed="rId2" cstate="email">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203859" y="1755610"/>
                  <a:ext cx="726688" cy="726688"/>
                </a:xfrm>
                <a:prstGeom prst="rect">
                  <a:avLst/>
                </a:prstGeom>
              </p:spPr>
            </p:pic>
            <p:pic>
              <p:nvPicPr>
                <p:cNvPr id="84" name="Picture 83">
                  <a:extLst>
                    <a:ext uri="{FF2B5EF4-FFF2-40B4-BE49-F238E27FC236}">
                      <a16:creationId xmlns:a16="http://schemas.microsoft.com/office/drawing/2014/main" id="{C921C7F8-05F5-884A-B837-463DFE21736C}"/>
                    </a:ext>
                  </a:extLst>
                </p:cNvPr>
                <p:cNvPicPr>
                  <a:picLocks noChangeAspect="1"/>
                </p:cNvPicPr>
                <p:nvPr/>
              </p:nvPicPr>
              <p:blipFill>
                <a:blip r:embed="rId2" cstate="email">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626932" y="1755610"/>
                  <a:ext cx="726688" cy="726688"/>
                </a:xfrm>
                <a:prstGeom prst="rect">
                  <a:avLst/>
                </a:prstGeom>
              </p:spPr>
            </p:pic>
            <p:pic>
              <p:nvPicPr>
                <p:cNvPr id="85" name="Picture 84">
                  <a:extLst>
                    <a:ext uri="{FF2B5EF4-FFF2-40B4-BE49-F238E27FC236}">
                      <a16:creationId xmlns:a16="http://schemas.microsoft.com/office/drawing/2014/main" id="{95972FB4-0177-0848-9213-F08E9B731F4D}"/>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2050005" y="1755610"/>
                  <a:ext cx="726688" cy="726688"/>
                </a:xfrm>
                <a:prstGeom prst="rect">
                  <a:avLst/>
                </a:prstGeom>
              </p:spPr>
            </p:pic>
          </p:grpSp>
          <p:grpSp>
            <p:nvGrpSpPr>
              <p:cNvPr id="57" name="Group 56">
                <a:extLst>
                  <a:ext uri="{FF2B5EF4-FFF2-40B4-BE49-F238E27FC236}">
                    <a16:creationId xmlns:a16="http://schemas.microsoft.com/office/drawing/2014/main" id="{F81C64F8-CE6B-DA40-9F93-5EA6CD611249}"/>
                  </a:ext>
                </a:extLst>
              </p:cNvPr>
              <p:cNvGrpSpPr/>
              <p:nvPr/>
            </p:nvGrpSpPr>
            <p:grpSpPr>
              <a:xfrm>
                <a:off x="602939" y="1462358"/>
                <a:ext cx="1916071" cy="484239"/>
                <a:chOff x="357713" y="1755610"/>
                <a:chExt cx="2418980" cy="726688"/>
              </a:xfrm>
            </p:grpSpPr>
            <p:pic>
              <p:nvPicPr>
                <p:cNvPr id="76" name="Picture 75">
                  <a:extLst>
                    <a:ext uri="{FF2B5EF4-FFF2-40B4-BE49-F238E27FC236}">
                      <a16:creationId xmlns:a16="http://schemas.microsoft.com/office/drawing/2014/main" id="{FDB29BB3-9492-BE4F-B335-6195A3D5C724}"/>
                    </a:ext>
                  </a:extLst>
                </p:cNvPr>
                <p:cNvPicPr>
                  <a:picLocks noChangeAspect="1"/>
                </p:cNvPicPr>
                <p:nvPr/>
              </p:nvPicPr>
              <p:blipFill>
                <a:blip r:embed="rId2" cstate="email">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780786" y="1755610"/>
                  <a:ext cx="726688" cy="726688"/>
                </a:xfrm>
                <a:prstGeom prst="rect">
                  <a:avLst/>
                </a:prstGeom>
              </p:spPr>
            </p:pic>
            <p:pic>
              <p:nvPicPr>
                <p:cNvPr id="77" name="Picture 76">
                  <a:extLst>
                    <a:ext uri="{FF2B5EF4-FFF2-40B4-BE49-F238E27FC236}">
                      <a16:creationId xmlns:a16="http://schemas.microsoft.com/office/drawing/2014/main" id="{7EDFD5DB-34B2-9A40-B823-82BE96B81C4F}"/>
                    </a:ext>
                  </a:extLst>
                </p:cNvPr>
                <p:cNvPicPr>
                  <a:picLocks noChangeAspect="1"/>
                </p:cNvPicPr>
                <p:nvPr/>
              </p:nvPicPr>
              <p:blipFill>
                <a:blip r:embed="rId4" cstate="email">
                  <a:extLst>
                    <a:ext uri="{BEBA8EAE-BF5A-486C-A8C5-ECC9F3942E4B}">
                      <a14:imgProps xmlns:a14="http://schemas.microsoft.com/office/drawing/2010/main">
                        <a14:imgLayer r:embed="rId6">
                          <a14:imgEffect>
                            <a14:backgroundRemoval t="0" b="99118" l="10000" r="90000">
                              <a14:foregroundMark x1="53824" y1="6176" x2="53824" y2="6176"/>
                              <a14:backgroundMark x1="64412" y1="77647" x2="64412" y2="77647"/>
                              <a14:backgroundMark x1="49412" y1="74118" x2="49412" y2="74118"/>
                              <a14:backgroundMark x1="37941" y1="70882" x2="37941" y2="70882"/>
                              <a14:backgroundMark x1="42941" y1="7353" x2="42941" y2="7353"/>
                            </a14:backgroundRemoval>
                          </a14:imgEffect>
                        </a14:imgLayer>
                      </a14:imgProps>
                    </a:ext>
                    <a:ext uri="{28A0092B-C50C-407E-A947-70E740481C1C}">
                      <a14:useLocalDpi xmlns:a14="http://schemas.microsoft.com/office/drawing/2010/main"/>
                    </a:ext>
                  </a:extLst>
                </a:blip>
                <a:stretch>
                  <a:fillRect/>
                </a:stretch>
              </p:blipFill>
              <p:spPr>
                <a:xfrm>
                  <a:off x="357713" y="1755610"/>
                  <a:ext cx="726688" cy="726688"/>
                </a:xfrm>
                <a:prstGeom prst="rect">
                  <a:avLst/>
                </a:prstGeom>
              </p:spPr>
            </p:pic>
            <p:pic>
              <p:nvPicPr>
                <p:cNvPr id="78" name="Picture 77">
                  <a:extLst>
                    <a:ext uri="{FF2B5EF4-FFF2-40B4-BE49-F238E27FC236}">
                      <a16:creationId xmlns:a16="http://schemas.microsoft.com/office/drawing/2014/main" id="{C1630516-EDCF-E148-AC76-F23E6AEEF6B3}"/>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203859" y="1755610"/>
                  <a:ext cx="726688" cy="726688"/>
                </a:xfrm>
                <a:prstGeom prst="rect">
                  <a:avLst/>
                </a:prstGeom>
              </p:spPr>
            </p:pic>
            <p:pic>
              <p:nvPicPr>
                <p:cNvPr id="79" name="Picture 78">
                  <a:extLst>
                    <a:ext uri="{FF2B5EF4-FFF2-40B4-BE49-F238E27FC236}">
                      <a16:creationId xmlns:a16="http://schemas.microsoft.com/office/drawing/2014/main" id="{E8EF4C43-60AB-0E47-AB3D-E1CDC39CF48D}"/>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626932" y="1755610"/>
                  <a:ext cx="726688" cy="726688"/>
                </a:xfrm>
                <a:prstGeom prst="rect">
                  <a:avLst/>
                </a:prstGeom>
              </p:spPr>
            </p:pic>
            <p:pic>
              <p:nvPicPr>
                <p:cNvPr id="80" name="Picture 79">
                  <a:extLst>
                    <a:ext uri="{FF2B5EF4-FFF2-40B4-BE49-F238E27FC236}">
                      <a16:creationId xmlns:a16="http://schemas.microsoft.com/office/drawing/2014/main" id="{E8C33651-34D1-DC4C-8CED-D3E2AC31E2DE}"/>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2050005" y="1755610"/>
                  <a:ext cx="726688" cy="726688"/>
                </a:xfrm>
                <a:prstGeom prst="rect">
                  <a:avLst/>
                </a:prstGeom>
              </p:spPr>
            </p:pic>
          </p:grpSp>
          <p:grpSp>
            <p:nvGrpSpPr>
              <p:cNvPr id="58" name="Group 57">
                <a:extLst>
                  <a:ext uri="{FF2B5EF4-FFF2-40B4-BE49-F238E27FC236}">
                    <a16:creationId xmlns:a16="http://schemas.microsoft.com/office/drawing/2014/main" id="{A4A7B19F-C767-B54B-905F-2ED19DB0A270}"/>
                  </a:ext>
                </a:extLst>
              </p:cNvPr>
              <p:cNvGrpSpPr/>
              <p:nvPr/>
            </p:nvGrpSpPr>
            <p:grpSpPr>
              <a:xfrm>
                <a:off x="602939" y="1999684"/>
                <a:ext cx="1916071" cy="484239"/>
                <a:chOff x="357713" y="1755610"/>
                <a:chExt cx="2418980" cy="726688"/>
              </a:xfrm>
            </p:grpSpPr>
            <p:pic>
              <p:nvPicPr>
                <p:cNvPr id="71" name="Picture 70">
                  <a:extLst>
                    <a:ext uri="{FF2B5EF4-FFF2-40B4-BE49-F238E27FC236}">
                      <a16:creationId xmlns:a16="http://schemas.microsoft.com/office/drawing/2014/main" id="{9AC9EE85-D891-BA4A-8550-93AFFFB546F4}"/>
                    </a:ext>
                  </a:extLst>
                </p:cNvPr>
                <p:cNvPicPr>
                  <a:picLocks noChangeAspect="1"/>
                </p:cNvPicPr>
                <p:nvPr/>
              </p:nvPicPr>
              <p:blipFill>
                <a:blip r:embed="rId2" cstate="email">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780786" y="1755610"/>
                  <a:ext cx="726688" cy="726688"/>
                </a:xfrm>
                <a:prstGeom prst="rect">
                  <a:avLst/>
                </a:prstGeom>
              </p:spPr>
            </p:pic>
            <p:pic>
              <p:nvPicPr>
                <p:cNvPr id="72" name="Picture 71">
                  <a:extLst>
                    <a:ext uri="{FF2B5EF4-FFF2-40B4-BE49-F238E27FC236}">
                      <a16:creationId xmlns:a16="http://schemas.microsoft.com/office/drawing/2014/main" id="{578559B7-F982-9A4E-902E-2FBE45FF467D}"/>
                    </a:ext>
                  </a:extLst>
                </p:cNvPr>
                <p:cNvPicPr>
                  <a:picLocks noChangeAspect="1"/>
                </p:cNvPicPr>
                <p:nvPr/>
              </p:nvPicPr>
              <p:blipFill>
                <a:blip r:embed="rId4" cstate="email">
                  <a:extLst>
                    <a:ext uri="{BEBA8EAE-BF5A-486C-A8C5-ECC9F3942E4B}">
                      <a14:imgProps xmlns:a14="http://schemas.microsoft.com/office/drawing/2010/main">
                        <a14:imgLayer r:embed="rId6">
                          <a14:imgEffect>
                            <a14:backgroundRemoval t="0" b="99118" l="10000" r="90000">
                              <a14:foregroundMark x1="53824" y1="6176" x2="53824" y2="6176"/>
                              <a14:backgroundMark x1="64412" y1="77647" x2="64412" y2="77647"/>
                              <a14:backgroundMark x1="49412" y1="74118" x2="49412" y2="74118"/>
                              <a14:backgroundMark x1="37941" y1="70882" x2="37941" y2="70882"/>
                              <a14:backgroundMark x1="42941" y1="7353" x2="42941" y2="7353"/>
                            </a14:backgroundRemoval>
                          </a14:imgEffect>
                        </a14:imgLayer>
                      </a14:imgProps>
                    </a:ext>
                    <a:ext uri="{28A0092B-C50C-407E-A947-70E740481C1C}">
                      <a14:useLocalDpi xmlns:a14="http://schemas.microsoft.com/office/drawing/2010/main"/>
                    </a:ext>
                  </a:extLst>
                </a:blip>
                <a:stretch>
                  <a:fillRect/>
                </a:stretch>
              </p:blipFill>
              <p:spPr>
                <a:xfrm>
                  <a:off x="357713" y="1755610"/>
                  <a:ext cx="726688" cy="726688"/>
                </a:xfrm>
                <a:prstGeom prst="rect">
                  <a:avLst/>
                </a:prstGeom>
              </p:spPr>
            </p:pic>
            <p:pic>
              <p:nvPicPr>
                <p:cNvPr id="73" name="Picture 72">
                  <a:extLst>
                    <a:ext uri="{FF2B5EF4-FFF2-40B4-BE49-F238E27FC236}">
                      <a16:creationId xmlns:a16="http://schemas.microsoft.com/office/drawing/2014/main" id="{2CEE3D58-2916-D44A-962C-B919E7AA3B36}"/>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203859" y="1755610"/>
                  <a:ext cx="726688" cy="726688"/>
                </a:xfrm>
                <a:prstGeom prst="rect">
                  <a:avLst/>
                </a:prstGeom>
              </p:spPr>
            </p:pic>
            <p:pic>
              <p:nvPicPr>
                <p:cNvPr id="74" name="Picture 73">
                  <a:extLst>
                    <a:ext uri="{FF2B5EF4-FFF2-40B4-BE49-F238E27FC236}">
                      <a16:creationId xmlns:a16="http://schemas.microsoft.com/office/drawing/2014/main" id="{FC3ECAA5-4763-9345-B19D-D94D4277BE08}"/>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626932" y="1755610"/>
                  <a:ext cx="726688" cy="726688"/>
                </a:xfrm>
                <a:prstGeom prst="rect">
                  <a:avLst/>
                </a:prstGeom>
              </p:spPr>
            </p:pic>
            <p:pic>
              <p:nvPicPr>
                <p:cNvPr id="75" name="Picture 74">
                  <a:extLst>
                    <a:ext uri="{FF2B5EF4-FFF2-40B4-BE49-F238E27FC236}">
                      <a16:creationId xmlns:a16="http://schemas.microsoft.com/office/drawing/2014/main" id="{290CD75F-F6DC-D14B-9EA1-74A4C7DC08E6}"/>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2050005" y="1755610"/>
                  <a:ext cx="726688" cy="726688"/>
                </a:xfrm>
                <a:prstGeom prst="rect">
                  <a:avLst/>
                </a:prstGeom>
              </p:spPr>
            </p:pic>
          </p:grpSp>
          <p:grpSp>
            <p:nvGrpSpPr>
              <p:cNvPr id="59" name="Group 58">
                <a:extLst>
                  <a:ext uri="{FF2B5EF4-FFF2-40B4-BE49-F238E27FC236}">
                    <a16:creationId xmlns:a16="http://schemas.microsoft.com/office/drawing/2014/main" id="{C654B90B-F044-4048-B873-EF8D29DD5F8A}"/>
                  </a:ext>
                </a:extLst>
              </p:cNvPr>
              <p:cNvGrpSpPr/>
              <p:nvPr/>
            </p:nvGrpSpPr>
            <p:grpSpPr>
              <a:xfrm>
                <a:off x="602939" y="2537010"/>
                <a:ext cx="1916071" cy="484239"/>
                <a:chOff x="357713" y="1755610"/>
                <a:chExt cx="2418980" cy="726688"/>
              </a:xfrm>
            </p:grpSpPr>
            <p:pic>
              <p:nvPicPr>
                <p:cNvPr id="66" name="Picture 65">
                  <a:extLst>
                    <a:ext uri="{FF2B5EF4-FFF2-40B4-BE49-F238E27FC236}">
                      <a16:creationId xmlns:a16="http://schemas.microsoft.com/office/drawing/2014/main" id="{74CF2A0E-85FF-F846-A893-0D6E796BD7B5}"/>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780786" y="1755610"/>
                  <a:ext cx="726688" cy="726688"/>
                </a:xfrm>
                <a:prstGeom prst="rect">
                  <a:avLst/>
                </a:prstGeom>
              </p:spPr>
            </p:pic>
            <p:pic>
              <p:nvPicPr>
                <p:cNvPr id="67" name="Picture 66">
                  <a:extLst>
                    <a:ext uri="{FF2B5EF4-FFF2-40B4-BE49-F238E27FC236}">
                      <a16:creationId xmlns:a16="http://schemas.microsoft.com/office/drawing/2014/main" id="{1B731963-30C2-254F-B208-6E0C88C6350C}"/>
                    </a:ext>
                  </a:extLst>
                </p:cNvPr>
                <p:cNvPicPr>
                  <a:picLocks noChangeAspect="1"/>
                </p:cNvPicPr>
                <p:nvPr/>
              </p:nvPicPr>
              <p:blipFill>
                <a:blip r:embed="rId4" cstate="email">
                  <a:extLst>
                    <a:ext uri="{BEBA8EAE-BF5A-486C-A8C5-ECC9F3942E4B}">
                      <a14:imgProps xmlns:a14="http://schemas.microsoft.com/office/drawing/2010/main">
                        <a14:imgLayer r:embed="rId6">
                          <a14:imgEffect>
                            <a14:backgroundRemoval t="0" b="99118" l="10000" r="90000">
                              <a14:foregroundMark x1="53824" y1="6176" x2="53824" y2="6176"/>
                              <a14:backgroundMark x1="64412" y1="77647" x2="64412" y2="77647"/>
                              <a14:backgroundMark x1="49412" y1="74118" x2="49412" y2="74118"/>
                              <a14:backgroundMark x1="37941" y1="70882" x2="37941" y2="70882"/>
                              <a14:backgroundMark x1="42941" y1="7353" x2="42941" y2="7353"/>
                            </a14:backgroundRemoval>
                          </a14:imgEffect>
                        </a14:imgLayer>
                      </a14:imgProps>
                    </a:ext>
                    <a:ext uri="{28A0092B-C50C-407E-A947-70E740481C1C}">
                      <a14:useLocalDpi xmlns:a14="http://schemas.microsoft.com/office/drawing/2010/main"/>
                    </a:ext>
                  </a:extLst>
                </a:blip>
                <a:stretch>
                  <a:fillRect/>
                </a:stretch>
              </p:blipFill>
              <p:spPr>
                <a:xfrm>
                  <a:off x="357713" y="1755610"/>
                  <a:ext cx="726688" cy="726688"/>
                </a:xfrm>
                <a:prstGeom prst="rect">
                  <a:avLst/>
                </a:prstGeom>
              </p:spPr>
            </p:pic>
            <p:pic>
              <p:nvPicPr>
                <p:cNvPr id="68" name="Picture 67">
                  <a:extLst>
                    <a:ext uri="{FF2B5EF4-FFF2-40B4-BE49-F238E27FC236}">
                      <a16:creationId xmlns:a16="http://schemas.microsoft.com/office/drawing/2014/main" id="{A35421F5-B9A2-CB46-9F61-C6920A561E6D}"/>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203859" y="1755610"/>
                  <a:ext cx="726688" cy="726688"/>
                </a:xfrm>
                <a:prstGeom prst="rect">
                  <a:avLst/>
                </a:prstGeom>
              </p:spPr>
            </p:pic>
            <p:pic>
              <p:nvPicPr>
                <p:cNvPr id="69" name="Picture 68">
                  <a:extLst>
                    <a:ext uri="{FF2B5EF4-FFF2-40B4-BE49-F238E27FC236}">
                      <a16:creationId xmlns:a16="http://schemas.microsoft.com/office/drawing/2014/main" id="{3213C538-2A66-E340-9122-84547249A8D1}"/>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626932" y="1755610"/>
                  <a:ext cx="726688" cy="726688"/>
                </a:xfrm>
                <a:prstGeom prst="rect">
                  <a:avLst/>
                </a:prstGeom>
              </p:spPr>
            </p:pic>
            <p:pic>
              <p:nvPicPr>
                <p:cNvPr id="70" name="Picture 69">
                  <a:extLst>
                    <a:ext uri="{FF2B5EF4-FFF2-40B4-BE49-F238E27FC236}">
                      <a16:creationId xmlns:a16="http://schemas.microsoft.com/office/drawing/2014/main" id="{C9FCF69E-9437-5746-B793-07C296CA1237}"/>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2050005" y="1755610"/>
                  <a:ext cx="726688" cy="726688"/>
                </a:xfrm>
                <a:prstGeom prst="rect">
                  <a:avLst/>
                </a:prstGeom>
              </p:spPr>
            </p:pic>
          </p:grpSp>
          <p:grpSp>
            <p:nvGrpSpPr>
              <p:cNvPr id="60" name="Group 59">
                <a:extLst>
                  <a:ext uri="{FF2B5EF4-FFF2-40B4-BE49-F238E27FC236}">
                    <a16:creationId xmlns:a16="http://schemas.microsoft.com/office/drawing/2014/main" id="{794F1FE0-5178-3649-BF7C-2BA09F7F2C49}"/>
                  </a:ext>
                </a:extLst>
              </p:cNvPr>
              <p:cNvGrpSpPr/>
              <p:nvPr/>
            </p:nvGrpSpPr>
            <p:grpSpPr>
              <a:xfrm>
                <a:off x="602939" y="3074334"/>
                <a:ext cx="1916071" cy="484239"/>
                <a:chOff x="357713" y="1755610"/>
                <a:chExt cx="2418980" cy="726688"/>
              </a:xfrm>
            </p:grpSpPr>
            <p:pic>
              <p:nvPicPr>
                <p:cNvPr id="61" name="Picture 60">
                  <a:extLst>
                    <a:ext uri="{FF2B5EF4-FFF2-40B4-BE49-F238E27FC236}">
                      <a16:creationId xmlns:a16="http://schemas.microsoft.com/office/drawing/2014/main" id="{F27B99A1-AB69-1B4A-9DC3-F12D714AB8B1}"/>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780786" y="1755610"/>
                  <a:ext cx="726688" cy="726688"/>
                </a:xfrm>
                <a:prstGeom prst="rect">
                  <a:avLst/>
                </a:prstGeom>
              </p:spPr>
            </p:pic>
            <p:pic>
              <p:nvPicPr>
                <p:cNvPr id="62" name="Picture 61">
                  <a:extLst>
                    <a:ext uri="{FF2B5EF4-FFF2-40B4-BE49-F238E27FC236}">
                      <a16:creationId xmlns:a16="http://schemas.microsoft.com/office/drawing/2014/main" id="{72E0AEF1-0EB6-7C4D-B270-45FF5D98ED05}"/>
                    </a:ext>
                  </a:extLst>
                </p:cNvPr>
                <p:cNvPicPr>
                  <a:picLocks noChangeAspect="1"/>
                </p:cNvPicPr>
                <p:nvPr/>
              </p:nvPicPr>
              <p:blipFill>
                <a:blip r:embed="rId4" cstate="email">
                  <a:extLst>
                    <a:ext uri="{BEBA8EAE-BF5A-486C-A8C5-ECC9F3942E4B}">
                      <a14:imgProps xmlns:a14="http://schemas.microsoft.com/office/drawing/2010/main">
                        <a14:imgLayer r:embed="rId6">
                          <a14:imgEffect>
                            <a14:backgroundRemoval t="0" b="99118" l="10000" r="90000">
                              <a14:foregroundMark x1="53824" y1="6176" x2="53824" y2="6176"/>
                              <a14:backgroundMark x1="64412" y1="77647" x2="64412" y2="77647"/>
                              <a14:backgroundMark x1="49412" y1="74118" x2="49412" y2="74118"/>
                              <a14:backgroundMark x1="37941" y1="70882" x2="37941" y2="70882"/>
                              <a14:backgroundMark x1="42941" y1="7353" x2="42941" y2="7353"/>
                            </a14:backgroundRemoval>
                          </a14:imgEffect>
                        </a14:imgLayer>
                      </a14:imgProps>
                    </a:ext>
                    <a:ext uri="{28A0092B-C50C-407E-A947-70E740481C1C}">
                      <a14:useLocalDpi xmlns:a14="http://schemas.microsoft.com/office/drawing/2010/main"/>
                    </a:ext>
                  </a:extLst>
                </a:blip>
                <a:stretch>
                  <a:fillRect/>
                </a:stretch>
              </p:blipFill>
              <p:spPr>
                <a:xfrm>
                  <a:off x="357713" y="1755610"/>
                  <a:ext cx="726688" cy="726688"/>
                </a:xfrm>
                <a:prstGeom prst="rect">
                  <a:avLst/>
                </a:prstGeom>
              </p:spPr>
            </p:pic>
            <p:pic>
              <p:nvPicPr>
                <p:cNvPr id="63" name="Picture 62">
                  <a:extLst>
                    <a:ext uri="{FF2B5EF4-FFF2-40B4-BE49-F238E27FC236}">
                      <a16:creationId xmlns:a16="http://schemas.microsoft.com/office/drawing/2014/main" id="{22B65804-AB36-634F-BADA-9C7B6CA9A230}"/>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203859" y="1755610"/>
                  <a:ext cx="726688" cy="726688"/>
                </a:xfrm>
                <a:prstGeom prst="rect">
                  <a:avLst/>
                </a:prstGeom>
              </p:spPr>
            </p:pic>
            <p:pic>
              <p:nvPicPr>
                <p:cNvPr id="64" name="Picture 63">
                  <a:extLst>
                    <a:ext uri="{FF2B5EF4-FFF2-40B4-BE49-F238E27FC236}">
                      <a16:creationId xmlns:a16="http://schemas.microsoft.com/office/drawing/2014/main" id="{5E7AB461-25C4-5D4D-B389-9A14015B0D3E}"/>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626932" y="1755610"/>
                  <a:ext cx="726688" cy="726688"/>
                </a:xfrm>
                <a:prstGeom prst="rect">
                  <a:avLst/>
                </a:prstGeom>
              </p:spPr>
            </p:pic>
            <p:pic>
              <p:nvPicPr>
                <p:cNvPr id="65" name="Picture 64">
                  <a:extLst>
                    <a:ext uri="{FF2B5EF4-FFF2-40B4-BE49-F238E27FC236}">
                      <a16:creationId xmlns:a16="http://schemas.microsoft.com/office/drawing/2014/main" id="{3D241E17-7E90-9A46-916C-DA0F82FB2CBF}"/>
                    </a:ext>
                  </a:extLst>
                </p:cNvPr>
                <p:cNvPicPr>
                  <a:picLocks noChangeAspect="1"/>
                </p:cNvPicPr>
                <p:nvPr/>
              </p:nvPicPr>
              <p:blipFill>
                <a:blip r:embed="rId2" cstate="email">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2050005" y="1755610"/>
                  <a:ext cx="726688" cy="726688"/>
                </a:xfrm>
                <a:prstGeom prst="rect">
                  <a:avLst/>
                </a:prstGeom>
              </p:spPr>
            </p:pic>
          </p:grpSp>
        </p:grpSp>
      </p:grpSp>
      <p:pic>
        <p:nvPicPr>
          <p:cNvPr id="91" name="Picture 90">
            <a:extLst>
              <a:ext uri="{FF2B5EF4-FFF2-40B4-BE49-F238E27FC236}">
                <a16:creationId xmlns:a16="http://schemas.microsoft.com/office/drawing/2014/main" id="{F4223456-53A1-A84D-8C2E-8E526300070E}"/>
              </a:ext>
            </a:extLst>
          </p:cNvPr>
          <p:cNvPicPr>
            <a:picLocks noChangeAspect="1"/>
          </p:cNvPicPr>
          <p:nvPr/>
        </p:nvPicPr>
        <p:blipFill>
          <a:blip r:embed="rId10"/>
          <a:stretch>
            <a:fillRect/>
          </a:stretch>
        </p:blipFill>
        <p:spPr>
          <a:xfrm>
            <a:off x="4746185" y="1398860"/>
            <a:ext cx="1969483" cy="1685119"/>
          </a:xfrm>
          <a:prstGeom prst="rect">
            <a:avLst/>
          </a:prstGeom>
        </p:spPr>
      </p:pic>
      <p:sp>
        <p:nvSpPr>
          <p:cNvPr id="92" name="TextBox 91">
            <a:extLst>
              <a:ext uri="{FF2B5EF4-FFF2-40B4-BE49-F238E27FC236}">
                <a16:creationId xmlns:a16="http://schemas.microsoft.com/office/drawing/2014/main" id="{CD459D4A-8B20-2641-A583-4FEF62E039D3}"/>
              </a:ext>
            </a:extLst>
          </p:cNvPr>
          <p:cNvSpPr txBox="1"/>
          <p:nvPr/>
        </p:nvSpPr>
        <p:spPr>
          <a:xfrm>
            <a:off x="5010786" y="2803344"/>
            <a:ext cx="1614589" cy="707886"/>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a:solidFill>
                  <a:srgbClr val="000000"/>
                </a:solidFill>
                <a:latin typeface="Century Gothic" panose="020B0502020202020204" pitchFamily="34" charset="0"/>
                <a:cs typeface="Calibri"/>
              </a:rPr>
              <a:t>3x/week</a:t>
            </a:r>
          </a:p>
          <a:p>
            <a:r>
              <a:rPr lang="en-US" sz="2000" b="1">
                <a:solidFill>
                  <a:srgbClr val="000000"/>
                </a:solidFill>
                <a:latin typeface="Century Gothic" panose="020B0502020202020204" pitchFamily="34" charset="0"/>
                <a:cs typeface="Calibri"/>
              </a:rPr>
              <a:t>12 weeks</a:t>
            </a:r>
          </a:p>
        </p:txBody>
      </p:sp>
      <p:pic>
        <p:nvPicPr>
          <p:cNvPr id="93" name="Picture 92">
            <a:extLst>
              <a:ext uri="{FF2B5EF4-FFF2-40B4-BE49-F238E27FC236}">
                <a16:creationId xmlns:a16="http://schemas.microsoft.com/office/drawing/2014/main" id="{7875FC20-A4EC-E544-A516-3D5CA7631D3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45241" y="3779354"/>
            <a:ext cx="972839" cy="972839"/>
          </a:xfrm>
          <a:prstGeom prst="rect">
            <a:avLst/>
          </a:prstGeom>
        </p:spPr>
      </p:pic>
      <p:sp>
        <p:nvSpPr>
          <p:cNvPr id="94" name="TextBox 93">
            <a:extLst>
              <a:ext uri="{FF2B5EF4-FFF2-40B4-BE49-F238E27FC236}">
                <a16:creationId xmlns:a16="http://schemas.microsoft.com/office/drawing/2014/main" id="{572113C7-1470-F84E-A172-8480582F0AF6}"/>
              </a:ext>
            </a:extLst>
          </p:cNvPr>
          <p:cNvSpPr txBox="1"/>
          <p:nvPr/>
        </p:nvSpPr>
        <p:spPr>
          <a:xfrm>
            <a:off x="5418921" y="4003443"/>
            <a:ext cx="1566150" cy="400110"/>
          </a:xfrm>
          <a:prstGeom prst="rect">
            <a:avLst/>
          </a:prstGeom>
          <a:noFill/>
        </p:spPr>
        <p:txBody>
          <a:bodyPr wrap="square" rtlCol="0">
            <a:spAutoFit/>
          </a:bodyPr>
          <a:lstStyle/>
          <a:p>
            <a:pPr algn="l"/>
            <a:r>
              <a:rPr lang="en-US" sz="2000" b="1">
                <a:solidFill>
                  <a:srgbClr val="000000"/>
                </a:solidFill>
                <a:latin typeface="Century Gothic" panose="020B0502020202020204" pitchFamily="34" charset="0"/>
                <a:cs typeface="Calibri"/>
              </a:rPr>
              <a:t>PRO (10 g)</a:t>
            </a:r>
          </a:p>
        </p:txBody>
      </p:sp>
      <p:sp>
        <p:nvSpPr>
          <p:cNvPr id="96" name="TextBox 95">
            <a:extLst>
              <a:ext uri="{FF2B5EF4-FFF2-40B4-BE49-F238E27FC236}">
                <a16:creationId xmlns:a16="http://schemas.microsoft.com/office/drawing/2014/main" id="{60E35E0D-3B40-C240-983E-B820288E7913}"/>
              </a:ext>
            </a:extLst>
          </p:cNvPr>
          <p:cNvSpPr txBox="1"/>
          <p:nvPr/>
        </p:nvSpPr>
        <p:spPr>
          <a:xfrm>
            <a:off x="8404639" y="1433738"/>
            <a:ext cx="2411859" cy="4154984"/>
          </a:xfrm>
          <a:prstGeom prst="rect">
            <a:avLst/>
          </a:prstGeom>
          <a:noFill/>
        </p:spPr>
        <p:txBody>
          <a:bodyPr wrap="square" rtlCol="0">
            <a:spAutoFit/>
          </a:bodyPr>
          <a:lstStyle/>
          <a:p>
            <a:pPr algn="ctr"/>
            <a:r>
              <a:rPr lang="en-US" sz="2400" i="1" dirty="0">
                <a:latin typeface="Century Gothic" panose="020B0502020202020204" pitchFamily="34" charset="0"/>
                <a:ea typeface="Wingdings"/>
                <a:cs typeface="Calibri"/>
                <a:sym typeface="Wingdings"/>
              </a:rPr>
              <a:t>Post-exercise protein improved:</a:t>
            </a:r>
          </a:p>
          <a:p>
            <a:pPr algn="ctr"/>
            <a:endParaRPr lang="en-US" sz="2400" dirty="0">
              <a:latin typeface="Century Gothic" panose="020B0502020202020204" pitchFamily="34" charset="0"/>
              <a:ea typeface="Wingdings"/>
              <a:cs typeface="Calibri"/>
              <a:sym typeface="Wingdings"/>
            </a:endParaRPr>
          </a:p>
          <a:p>
            <a:pPr algn="ctr"/>
            <a:r>
              <a:rPr lang="en-US" sz="2400" b="1" dirty="0">
                <a:latin typeface="Century Gothic" panose="020B0502020202020204" pitchFamily="34" charset="0"/>
                <a:ea typeface="Wingdings"/>
                <a:cs typeface="Calibri"/>
                <a:sym typeface="Wingdings"/>
              </a:rPr>
              <a:t>Quadriceps CSA</a:t>
            </a:r>
          </a:p>
          <a:p>
            <a:pPr algn="ctr"/>
            <a:endParaRPr lang="en-US" sz="2400" b="1" dirty="0">
              <a:latin typeface="Century Gothic" panose="020B0502020202020204" pitchFamily="34" charset="0"/>
              <a:ea typeface="Wingdings"/>
              <a:cs typeface="Calibri"/>
              <a:sym typeface="Wingdings"/>
            </a:endParaRPr>
          </a:p>
          <a:p>
            <a:pPr algn="ctr"/>
            <a:r>
              <a:rPr lang="en-US" sz="2400" b="1" dirty="0">
                <a:latin typeface="Century Gothic" panose="020B0502020202020204" pitchFamily="34" charset="0"/>
                <a:ea typeface="Wingdings"/>
                <a:cs typeface="Calibri"/>
                <a:sym typeface="Wingdings"/>
              </a:rPr>
              <a:t>Peak torque</a:t>
            </a:r>
          </a:p>
          <a:p>
            <a:pPr algn="ctr"/>
            <a:endParaRPr lang="en-US" sz="2400" b="1" dirty="0">
              <a:latin typeface="Century Gothic" panose="020B0502020202020204" pitchFamily="34" charset="0"/>
              <a:cs typeface="Calibri"/>
              <a:sym typeface="Wingdings"/>
            </a:endParaRPr>
          </a:p>
          <a:p>
            <a:pPr algn="ctr"/>
            <a:r>
              <a:rPr lang="en-US" sz="2400" dirty="0">
                <a:solidFill>
                  <a:srgbClr val="036E3D"/>
                </a:solidFill>
                <a:latin typeface="Century Gothic" panose="020B0502020202020204" pitchFamily="34" charset="0"/>
                <a:cs typeface="Calibri"/>
                <a:sym typeface="Wingdings"/>
              </a:rPr>
              <a:t>*With only 10 g protein!</a:t>
            </a:r>
            <a:endParaRPr lang="en-US" sz="2400" dirty="0">
              <a:solidFill>
                <a:srgbClr val="036E3D"/>
              </a:solidFill>
              <a:latin typeface="Century Gothic" panose="020B0502020202020204" pitchFamily="34" charset="0"/>
              <a:cs typeface="Calibri"/>
            </a:endParaRPr>
          </a:p>
        </p:txBody>
      </p:sp>
      <p:sp>
        <p:nvSpPr>
          <p:cNvPr id="97" name="Right Arrow 96">
            <a:extLst>
              <a:ext uri="{FF2B5EF4-FFF2-40B4-BE49-F238E27FC236}">
                <a16:creationId xmlns:a16="http://schemas.microsoft.com/office/drawing/2014/main" id="{4237CEC4-AC86-8048-B578-2D8995E08F4A}"/>
              </a:ext>
            </a:extLst>
          </p:cNvPr>
          <p:cNvSpPr/>
          <p:nvPr/>
        </p:nvSpPr>
        <p:spPr>
          <a:xfrm>
            <a:off x="6955620" y="2715357"/>
            <a:ext cx="968753" cy="7837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67889E39-A291-1344-B132-FD35A6FB3AEC}"/>
              </a:ext>
            </a:extLst>
          </p:cNvPr>
          <p:cNvSpPr txBox="1"/>
          <p:nvPr/>
        </p:nvSpPr>
        <p:spPr>
          <a:xfrm>
            <a:off x="7606358" y="6533598"/>
            <a:ext cx="4571999" cy="246221"/>
          </a:xfrm>
          <a:prstGeom prst="rect">
            <a:avLst/>
          </a:prstGeom>
          <a:noFill/>
        </p:spPr>
        <p:txBody>
          <a:bodyPr wrap="square" rtlCol="0">
            <a:spAutoFit/>
          </a:bodyPr>
          <a:lstStyle/>
          <a:p>
            <a:pPr algn="r"/>
            <a:r>
              <a:rPr lang="en-US" sz="1000" dirty="0">
                <a:solidFill>
                  <a:schemeClr val="bg1"/>
                </a:solidFill>
                <a:latin typeface="Century Gothic" panose="020B0502020202020204" pitchFamily="34" charset="0"/>
                <a:cs typeface="Calibri"/>
              </a:rPr>
              <a:t>Holm L, </a:t>
            </a:r>
            <a:r>
              <a:rPr lang="en-US" sz="1000" dirty="0" err="1">
                <a:solidFill>
                  <a:schemeClr val="bg1"/>
                </a:solidFill>
                <a:latin typeface="Century Gothic" panose="020B0502020202020204" pitchFamily="34" charset="0"/>
                <a:cs typeface="Calibri"/>
              </a:rPr>
              <a:t>Esmark</a:t>
            </a:r>
            <a:r>
              <a:rPr lang="en-US" sz="1000" dirty="0">
                <a:solidFill>
                  <a:schemeClr val="bg1"/>
                </a:solidFill>
                <a:latin typeface="Century Gothic" panose="020B0502020202020204" pitchFamily="34" charset="0"/>
                <a:cs typeface="Calibri"/>
              </a:rPr>
              <a:t> B, Mizuno M, et. al. </a:t>
            </a:r>
            <a:r>
              <a:rPr lang="en-US" sz="1000" i="1" dirty="0">
                <a:solidFill>
                  <a:schemeClr val="bg1"/>
                </a:solidFill>
                <a:latin typeface="Century Gothic" panose="020B0502020202020204" pitchFamily="34" charset="0"/>
                <a:cs typeface="Calibri"/>
              </a:rPr>
              <a:t>J </a:t>
            </a:r>
            <a:r>
              <a:rPr lang="en-US" sz="1000" i="1" dirty="0" err="1">
                <a:solidFill>
                  <a:schemeClr val="bg1"/>
                </a:solidFill>
                <a:latin typeface="Century Gothic" panose="020B0502020202020204" pitchFamily="34" charset="0"/>
                <a:cs typeface="Calibri"/>
              </a:rPr>
              <a:t>Orthop</a:t>
            </a:r>
            <a:r>
              <a:rPr lang="en-US" sz="1000" i="1" dirty="0">
                <a:solidFill>
                  <a:schemeClr val="bg1"/>
                </a:solidFill>
                <a:latin typeface="Century Gothic" panose="020B0502020202020204" pitchFamily="34" charset="0"/>
                <a:cs typeface="Calibri"/>
              </a:rPr>
              <a:t> Res.</a:t>
            </a:r>
            <a:r>
              <a:rPr lang="en-US" sz="1000" dirty="0">
                <a:solidFill>
                  <a:schemeClr val="bg1"/>
                </a:solidFill>
                <a:latin typeface="Century Gothic" panose="020B0502020202020204" pitchFamily="34" charset="0"/>
                <a:cs typeface="Calibri"/>
              </a:rPr>
              <a:t> 2006;24(11):2114-23 </a:t>
            </a:r>
          </a:p>
        </p:txBody>
      </p:sp>
      <p:sp>
        <p:nvSpPr>
          <p:cNvPr id="99" name="Right Arrow 98">
            <a:extLst>
              <a:ext uri="{FF2B5EF4-FFF2-40B4-BE49-F238E27FC236}">
                <a16:creationId xmlns:a16="http://schemas.microsoft.com/office/drawing/2014/main" id="{0351A68C-CD65-E143-B6C9-751B9ED1B484}"/>
              </a:ext>
            </a:extLst>
          </p:cNvPr>
          <p:cNvSpPr/>
          <p:nvPr/>
        </p:nvSpPr>
        <p:spPr>
          <a:xfrm>
            <a:off x="3588474" y="2715357"/>
            <a:ext cx="968753" cy="7837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26E4598-DFA2-924F-9FFB-D75F04FA06EE}"/>
              </a:ext>
            </a:extLst>
          </p:cNvPr>
          <p:cNvSpPr/>
          <p:nvPr/>
        </p:nvSpPr>
        <p:spPr>
          <a:xfrm>
            <a:off x="8204200" y="1244600"/>
            <a:ext cx="2794000" cy="4686300"/>
          </a:xfrm>
          <a:prstGeom prst="rect">
            <a:avLst/>
          </a:prstGeom>
          <a:noFill/>
          <a:ln w="38100">
            <a:solidFill>
              <a:srgbClr val="036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99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A32D-0147-644D-B421-0E9C151D0B9E}"/>
              </a:ext>
            </a:extLst>
          </p:cNvPr>
          <p:cNvSpPr>
            <a:spLocks noGrp="1"/>
          </p:cNvSpPr>
          <p:nvPr>
            <p:ph type="title"/>
          </p:nvPr>
        </p:nvSpPr>
        <p:spPr/>
        <p:txBody>
          <a:bodyPr/>
          <a:lstStyle/>
          <a:p>
            <a:r>
              <a:rPr lang="en-US" dirty="0"/>
              <a:t>Ligament Healing</a:t>
            </a:r>
          </a:p>
        </p:txBody>
      </p:sp>
      <p:sp>
        <p:nvSpPr>
          <p:cNvPr id="4" name="TextBox 3">
            <a:extLst>
              <a:ext uri="{FF2B5EF4-FFF2-40B4-BE49-F238E27FC236}">
                <a16:creationId xmlns:a16="http://schemas.microsoft.com/office/drawing/2014/main" id="{7F4CD329-58B4-1A48-84A7-D9E574BE774E}"/>
              </a:ext>
            </a:extLst>
          </p:cNvPr>
          <p:cNvSpPr txBox="1"/>
          <p:nvPr/>
        </p:nvSpPr>
        <p:spPr>
          <a:xfrm>
            <a:off x="3242787" y="3732678"/>
            <a:ext cx="2451815" cy="584775"/>
          </a:xfrm>
          <a:prstGeom prst="rect">
            <a:avLst/>
          </a:prstGeom>
          <a:noFill/>
        </p:spPr>
        <p:txBody>
          <a:bodyPr wrap="square" rtlCol="0">
            <a:spAutoFit/>
          </a:bodyPr>
          <a:lstStyle/>
          <a:p>
            <a:r>
              <a:rPr lang="en-US" sz="3200" b="1">
                <a:solidFill>
                  <a:srgbClr val="000000"/>
                </a:solidFill>
                <a:latin typeface="Calibri"/>
                <a:cs typeface="Calibri"/>
              </a:rPr>
              <a:t>Gelatin (15 g)</a:t>
            </a:r>
          </a:p>
        </p:txBody>
      </p:sp>
      <p:sp>
        <p:nvSpPr>
          <p:cNvPr id="5" name="Left Brace 4">
            <a:extLst>
              <a:ext uri="{FF2B5EF4-FFF2-40B4-BE49-F238E27FC236}">
                <a16:creationId xmlns:a16="http://schemas.microsoft.com/office/drawing/2014/main" id="{946A9D11-54EA-4043-A343-259BC3C78682}"/>
              </a:ext>
            </a:extLst>
          </p:cNvPr>
          <p:cNvSpPr/>
          <p:nvPr/>
        </p:nvSpPr>
        <p:spPr>
          <a:xfrm rot="16200000">
            <a:off x="4286268" y="2816282"/>
            <a:ext cx="364854" cy="1371484"/>
          </a:xfrm>
          <a:prstGeom prst="leftBrace">
            <a:avLst/>
          </a:prstGeom>
          <a:ln>
            <a:solidFill>
              <a:srgbClr val="004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9FB3075-4DE1-EC48-ADC0-399DF1459CC2}"/>
              </a:ext>
            </a:extLst>
          </p:cNvPr>
          <p:cNvSpPr txBox="1"/>
          <p:nvPr/>
        </p:nvSpPr>
        <p:spPr>
          <a:xfrm>
            <a:off x="1594223" y="2306791"/>
            <a:ext cx="1606367" cy="400110"/>
          </a:xfrm>
          <a:prstGeom prst="rect">
            <a:avLst/>
          </a:prstGeom>
          <a:noFill/>
        </p:spPr>
        <p:txBody>
          <a:bodyPr wrap="square" rtlCol="0">
            <a:spAutoFit/>
          </a:bodyPr>
          <a:lstStyle/>
          <a:p>
            <a:pPr algn="ctr"/>
            <a:r>
              <a:rPr lang="en-US" sz="2000">
                <a:latin typeface="Century Gothic" panose="020B0502020202020204" pitchFamily="34" charset="0"/>
              </a:rPr>
              <a:t>Vitamin C </a:t>
            </a:r>
          </a:p>
        </p:txBody>
      </p:sp>
      <p:sp>
        <p:nvSpPr>
          <p:cNvPr id="7" name="TextBox 6">
            <a:extLst>
              <a:ext uri="{FF2B5EF4-FFF2-40B4-BE49-F238E27FC236}">
                <a16:creationId xmlns:a16="http://schemas.microsoft.com/office/drawing/2014/main" id="{E94AEB21-D190-0941-8396-60F0245C4D25}"/>
              </a:ext>
            </a:extLst>
          </p:cNvPr>
          <p:cNvSpPr txBox="1"/>
          <p:nvPr/>
        </p:nvSpPr>
        <p:spPr>
          <a:xfrm>
            <a:off x="3511872" y="2317262"/>
            <a:ext cx="1832768" cy="954107"/>
          </a:xfrm>
          <a:prstGeom prst="rect">
            <a:avLst/>
          </a:prstGeom>
          <a:noFill/>
        </p:spPr>
        <p:txBody>
          <a:bodyPr wrap="square" rtlCol="0">
            <a:spAutoFit/>
          </a:bodyPr>
          <a:lstStyle/>
          <a:p>
            <a:pPr algn="ctr"/>
            <a:r>
              <a:rPr lang="en-US" sz="2000">
                <a:latin typeface="Century Gothic" panose="020B0502020202020204" pitchFamily="34" charset="0"/>
              </a:rPr>
              <a:t>Amino Acids </a:t>
            </a:r>
            <a:r>
              <a:rPr lang="en-US" sz="1200">
                <a:latin typeface="Century Gothic" panose="020B0502020202020204" pitchFamily="34" charset="0"/>
              </a:rPr>
              <a:t>(proline, lysine, </a:t>
            </a:r>
            <a:r>
              <a:rPr lang="en-US" sz="1200" err="1">
                <a:latin typeface="Century Gothic" panose="020B0502020202020204" pitchFamily="34" charset="0"/>
              </a:rPr>
              <a:t>hydroxyproline</a:t>
            </a:r>
            <a:r>
              <a:rPr lang="en-US" sz="1200">
                <a:latin typeface="Century Gothic" panose="020B0502020202020204" pitchFamily="34" charset="0"/>
              </a:rPr>
              <a:t>, </a:t>
            </a:r>
            <a:r>
              <a:rPr lang="en-US" sz="1200" err="1">
                <a:latin typeface="Century Gothic" panose="020B0502020202020204" pitchFamily="34" charset="0"/>
              </a:rPr>
              <a:t>hydroxylysine</a:t>
            </a:r>
            <a:r>
              <a:rPr lang="en-US" sz="1200">
                <a:latin typeface="Century Gothic" panose="020B0502020202020204" pitchFamily="34" charset="0"/>
              </a:rPr>
              <a:t>)</a:t>
            </a:r>
          </a:p>
        </p:txBody>
      </p:sp>
      <p:sp>
        <p:nvSpPr>
          <p:cNvPr id="8" name="TextBox 7">
            <a:extLst>
              <a:ext uri="{FF2B5EF4-FFF2-40B4-BE49-F238E27FC236}">
                <a16:creationId xmlns:a16="http://schemas.microsoft.com/office/drawing/2014/main" id="{5E4EA13B-729A-0742-80F8-3D45639DF6B1}"/>
              </a:ext>
            </a:extLst>
          </p:cNvPr>
          <p:cNvSpPr txBox="1"/>
          <p:nvPr/>
        </p:nvSpPr>
        <p:spPr>
          <a:xfrm>
            <a:off x="5530638" y="2226983"/>
            <a:ext cx="266979" cy="584775"/>
          </a:xfrm>
          <a:prstGeom prst="rect">
            <a:avLst/>
          </a:prstGeom>
          <a:noFill/>
        </p:spPr>
        <p:txBody>
          <a:bodyPr wrap="square" rtlCol="0">
            <a:spAutoFit/>
          </a:bodyPr>
          <a:lstStyle/>
          <a:p>
            <a:pPr algn="ctr"/>
            <a:r>
              <a:rPr lang="en-US" sz="3200"/>
              <a:t>=</a:t>
            </a:r>
          </a:p>
        </p:txBody>
      </p:sp>
      <p:sp>
        <p:nvSpPr>
          <p:cNvPr id="9" name="TextBox 8">
            <a:extLst>
              <a:ext uri="{FF2B5EF4-FFF2-40B4-BE49-F238E27FC236}">
                <a16:creationId xmlns:a16="http://schemas.microsoft.com/office/drawing/2014/main" id="{810BC5F7-6D3C-6B49-898F-797938F7174E}"/>
              </a:ext>
            </a:extLst>
          </p:cNvPr>
          <p:cNvSpPr txBox="1"/>
          <p:nvPr/>
        </p:nvSpPr>
        <p:spPr>
          <a:xfrm>
            <a:off x="6096000" y="2314422"/>
            <a:ext cx="2038027" cy="830997"/>
          </a:xfrm>
          <a:prstGeom prst="rect">
            <a:avLst/>
          </a:prstGeom>
          <a:noFill/>
        </p:spPr>
        <p:txBody>
          <a:bodyPr wrap="square" rtlCol="0">
            <a:spAutoFit/>
          </a:bodyPr>
          <a:lstStyle/>
          <a:p>
            <a:pPr marL="342900" indent="-342900" algn="ctr">
              <a:buFont typeface="Wingdings" pitchFamily="2" charset="2"/>
              <a:buChar char="é"/>
            </a:pPr>
            <a:r>
              <a:rPr lang="en-US" sz="2400" b="1" dirty="0">
                <a:solidFill>
                  <a:srgbClr val="000000"/>
                </a:solidFill>
                <a:latin typeface="Century Gothic" panose="020B0502020202020204" pitchFamily="34" charset="0"/>
                <a:cs typeface="Calibri"/>
              </a:rPr>
              <a:t>collagen synthesis</a:t>
            </a:r>
          </a:p>
        </p:txBody>
      </p:sp>
      <p:sp>
        <p:nvSpPr>
          <p:cNvPr id="10" name="TextBox 9">
            <a:extLst>
              <a:ext uri="{FF2B5EF4-FFF2-40B4-BE49-F238E27FC236}">
                <a16:creationId xmlns:a16="http://schemas.microsoft.com/office/drawing/2014/main" id="{56F8A42A-8D0F-0F4A-A321-F2043F541621}"/>
              </a:ext>
            </a:extLst>
          </p:cNvPr>
          <p:cNvSpPr txBox="1"/>
          <p:nvPr/>
        </p:nvSpPr>
        <p:spPr>
          <a:xfrm>
            <a:off x="3213489" y="2226983"/>
            <a:ext cx="266979" cy="584775"/>
          </a:xfrm>
          <a:prstGeom prst="rect">
            <a:avLst/>
          </a:prstGeom>
          <a:noFill/>
        </p:spPr>
        <p:txBody>
          <a:bodyPr wrap="square" rtlCol="0">
            <a:spAutoFit/>
          </a:bodyPr>
          <a:lstStyle/>
          <a:p>
            <a:pPr algn="ctr"/>
            <a:r>
              <a:rPr lang="en-US" sz="3200"/>
              <a:t>+</a:t>
            </a:r>
          </a:p>
        </p:txBody>
      </p:sp>
      <p:sp>
        <p:nvSpPr>
          <p:cNvPr id="11" name="TextBox 10">
            <a:extLst>
              <a:ext uri="{FF2B5EF4-FFF2-40B4-BE49-F238E27FC236}">
                <a16:creationId xmlns:a16="http://schemas.microsoft.com/office/drawing/2014/main" id="{32A81CC0-77B3-C74C-8AAE-93DF11DE7B2D}"/>
              </a:ext>
            </a:extLst>
          </p:cNvPr>
          <p:cNvSpPr txBox="1"/>
          <p:nvPr/>
        </p:nvSpPr>
        <p:spPr>
          <a:xfrm>
            <a:off x="3418849" y="4282205"/>
            <a:ext cx="2145553" cy="646331"/>
          </a:xfrm>
          <a:prstGeom prst="rect">
            <a:avLst/>
          </a:prstGeom>
          <a:noFill/>
        </p:spPr>
        <p:txBody>
          <a:bodyPr wrap="square" rtlCol="0">
            <a:spAutoFit/>
          </a:bodyPr>
          <a:lstStyle/>
          <a:p>
            <a:r>
              <a:rPr lang="en-US" dirty="0">
                <a:latin typeface="Century Gothic" panose="020B0502020202020204" pitchFamily="34" charset="0"/>
              </a:rPr>
              <a:t>1 hour prior to 6 min rope skipping</a:t>
            </a:r>
          </a:p>
        </p:txBody>
      </p:sp>
      <p:sp>
        <p:nvSpPr>
          <p:cNvPr id="12" name="Left Brace 11">
            <a:extLst>
              <a:ext uri="{FF2B5EF4-FFF2-40B4-BE49-F238E27FC236}">
                <a16:creationId xmlns:a16="http://schemas.microsoft.com/office/drawing/2014/main" id="{52950EE3-12A2-C84C-893D-656B888179BF}"/>
              </a:ext>
            </a:extLst>
          </p:cNvPr>
          <p:cNvSpPr/>
          <p:nvPr/>
        </p:nvSpPr>
        <p:spPr>
          <a:xfrm rot="16200000">
            <a:off x="2314560" y="2816281"/>
            <a:ext cx="364854" cy="1371484"/>
          </a:xfrm>
          <a:prstGeom prst="leftBrace">
            <a:avLst/>
          </a:prstGeom>
          <a:ln>
            <a:solidFill>
              <a:srgbClr val="004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7B63894-0A8C-504E-A75C-71211F190069}"/>
              </a:ext>
            </a:extLst>
          </p:cNvPr>
          <p:cNvSpPr txBox="1"/>
          <p:nvPr/>
        </p:nvSpPr>
        <p:spPr>
          <a:xfrm>
            <a:off x="1866629" y="3825010"/>
            <a:ext cx="1260715" cy="400110"/>
          </a:xfrm>
          <a:prstGeom prst="rect">
            <a:avLst/>
          </a:prstGeom>
          <a:noFill/>
        </p:spPr>
        <p:txBody>
          <a:bodyPr wrap="square" rtlCol="0">
            <a:spAutoFit/>
          </a:bodyPr>
          <a:lstStyle/>
          <a:p>
            <a:pPr algn="ctr"/>
            <a:r>
              <a:rPr lang="en-US" sz="2000" b="1">
                <a:latin typeface="Century Gothic" panose="020B0502020202020204" pitchFamily="34" charset="0"/>
              </a:rPr>
              <a:t>48 mg</a:t>
            </a:r>
          </a:p>
        </p:txBody>
      </p:sp>
      <p:sp>
        <p:nvSpPr>
          <p:cNvPr id="15" name="Oval 14">
            <a:extLst>
              <a:ext uri="{FF2B5EF4-FFF2-40B4-BE49-F238E27FC236}">
                <a16:creationId xmlns:a16="http://schemas.microsoft.com/office/drawing/2014/main" id="{D43E81A6-5FE7-0D42-A338-98F14D971FD7}"/>
              </a:ext>
            </a:extLst>
          </p:cNvPr>
          <p:cNvSpPr/>
          <p:nvPr/>
        </p:nvSpPr>
        <p:spPr>
          <a:xfrm>
            <a:off x="9516381" y="1735280"/>
            <a:ext cx="1828800" cy="18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6">
            <a:extLst>
              <a:ext uri="{FF2B5EF4-FFF2-40B4-BE49-F238E27FC236}">
                <a16:creationId xmlns:a16="http://schemas.microsoft.com/office/drawing/2014/main" id="{639AFAB7-165C-AF44-BED9-60E0D69E7A2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772127" y="1991026"/>
            <a:ext cx="1317308" cy="1317308"/>
          </a:xfrm>
          <a:prstGeom prst="ellipse">
            <a:avLst/>
          </a:prstGeom>
        </p:spPr>
      </p:pic>
      <p:sp>
        <p:nvSpPr>
          <p:cNvPr id="16" name="TextBox 15">
            <a:extLst>
              <a:ext uri="{FF2B5EF4-FFF2-40B4-BE49-F238E27FC236}">
                <a16:creationId xmlns:a16="http://schemas.microsoft.com/office/drawing/2014/main" id="{B935912C-E229-B14D-A95C-1363DA815A81}"/>
              </a:ext>
            </a:extLst>
          </p:cNvPr>
          <p:cNvSpPr txBox="1"/>
          <p:nvPr/>
        </p:nvSpPr>
        <p:spPr>
          <a:xfrm>
            <a:off x="9573236" y="3730385"/>
            <a:ext cx="1715090" cy="646331"/>
          </a:xfrm>
          <a:prstGeom prst="rect">
            <a:avLst/>
          </a:prstGeom>
          <a:noFill/>
        </p:spPr>
        <p:txBody>
          <a:bodyPr wrap="square" rtlCol="0">
            <a:spAutoFit/>
          </a:bodyPr>
          <a:lstStyle/>
          <a:p>
            <a:pPr algn="ctr"/>
            <a:r>
              <a:rPr lang="en-US" dirty="0"/>
              <a:t>Dr. Keith Baar</a:t>
            </a:r>
          </a:p>
          <a:p>
            <a:pPr algn="ctr"/>
            <a:r>
              <a:rPr lang="en-US" dirty="0"/>
              <a:t>UC Davis</a:t>
            </a:r>
          </a:p>
        </p:txBody>
      </p:sp>
      <p:sp>
        <p:nvSpPr>
          <p:cNvPr id="17" name="TextBox 16">
            <a:extLst>
              <a:ext uri="{FF2B5EF4-FFF2-40B4-BE49-F238E27FC236}">
                <a16:creationId xmlns:a16="http://schemas.microsoft.com/office/drawing/2014/main" id="{7F6B12BE-583D-2F47-8159-CB3FE9D586A7}"/>
              </a:ext>
            </a:extLst>
          </p:cNvPr>
          <p:cNvSpPr txBox="1"/>
          <p:nvPr/>
        </p:nvSpPr>
        <p:spPr>
          <a:xfrm>
            <a:off x="4666" y="6512172"/>
            <a:ext cx="4853683" cy="246221"/>
          </a:xfrm>
          <a:prstGeom prst="rect">
            <a:avLst/>
          </a:prstGeom>
          <a:noFill/>
        </p:spPr>
        <p:txBody>
          <a:bodyPr wrap="square" rtlCol="0">
            <a:spAutoFit/>
          </a:bodyPr>
          <a:lstStyle/>
          <a:p>
            <a:r>
              <a:rPr lang="en-US" sz="1000">
                <a:solidFill>
                  <a:schemeClr val="bg1"/>
                </a:solidFill>
                <a:latin typeface="Century Gothic" panose="020B0502020202020204" pitchFamily="34" charset="0"/>
              </a:rPr>
              <a:t>Shaw G, Lee-Barthel A, Ross MLR, et. al. </a:t>
            </a:r>
            <a:r>
              <a:rPr lang="en-US" sz="1000" i="1">
                <a:solidFill>
                  <a:schemeClr val="bg1"/>
                </a:solidFill>
                <a:latin typeface="Century Gothic" panose="020B0502020202020204" pitchFamily="34" charset="0"/>
              </a:rPr>
              <a:t>Am J Clin </a:t>
            </a:r>
            <a:r>
              <a:rPr lang="en-US" sz="1000" i="1" err="1">
                <a:solidFill>
                  <a:schemeClr val="bg1"/>
                </a:solidFill>
                <a:latin typeface="Century Gothic" panose="020B0502020202020204" pitchFamily="34" charset="0"/>
              </a:rPr>
              <a:t>Nutr</a:t>
            </a:r>
            <a:r>
              <a:rPr lang="en-US" sz="1000">
                <a:solidFill>
                  <a:schemeClr val="bg1"/>
                </a:solidFill>
                <a:latin typeface="Century Gothic" panose="020B0502020202020204" pitchFamily="34" charset="0"/>
              </a:rPr>
              <a:t>. 2017;105(1):136-143</a:t>
            </a:r>
          </a:p>
        </p:txBody>
      </p:sp>
      <p:cxnSp>
        <p:nvCxnSpPr>
          <p:cNvPr id="18" name="Straight Connector 17">
            <a:extLst>
              <a:ext uri="{FF2B5EF4-FFF2-40B4-BE49-F238E27FC236}">
                <a16:creationId xmlns:a16="http://schemas.microsoft.com/office/drawing/2014/main" id="{DAEEEE55-451E-1346-9563-378F66FBA106}"/>
              </a:ext>
            </a:extLst>
          </p:cNvPr>
          <p:cNvCxnSpPr>
            <a:cxnSpLocks/>
          </p:cNvCxnSpPr>
          <p:nvPr/>
        </p:nvCxnSpPr>
        <p:spPr>
          <a:xfrm>
            <a:off x="916680" y="1191169"/>
            <a:ext cx="394166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44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A32D-0147-644D-B421-0E9C151D0B9E}"/>
              </a:ext>
            </a:extLst>
          </p:cNvPr>
          <p:cNvSpPr>
            <a:spLocks noGrp="1"/>
          </p:cNvSpPr>
          <p:nvPr>
            <p:ph type="title"/>
          </p:nvPr>
        </p:nvSpPr>
        <p:spPr/>
        <p:txBody>
          <a:bodyPr/>
          <a:lstStyle/>
          <a:p>
            <a:r>
              <a:rPr lang="en-US" dirty="0"/>
              <a:t>Ligament Healing</a:t>
            </a:r>
          </a:p>
        </p:txBody>
      </p:sp>
      <p:cxnSp>
        <p:nvCxnSpPr>
          <p:cNvPr id="18" name="Straight Connector 17">
            <a:extLst>
              <a:ext uri="{FF2B5EF4-FFF2-40B4-BE49-F238E27FC236}">
                <a16:creationId xmlns:a16="http://schemas.microsoft.com/office/drawing/2014/main" id="{DAEEEE55-451E-1346-9563-378F66FBA106}"/>
              </a:ext>
            </a:extLst>
          </p:cNvPr>
          <p:cNvCxnSpPr>
            <a:cxnSpLocks/>
          </p:cNvCxnSpPr>
          <p:nvPr/>
        </p:nvCxnSpPr>
        <p:spPr>
          <a:xfrm>
            <a:off x="916680" y="1191169"/>
            <a:ext cx="394166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98EE2BF-ABB0-B349-9E6C-1DA34E2405F0}"/>
              </a:ext>
            </a:extLst>
          </p:cNvPr>
          <p:cNvSpPr/>
          <p:nvPr/>
        </p:nvSpPr>
        <p:spPr>
          <a:xfrm>
            <a:off x="9516381" y="1735280"/>
            <a:ext cx="1828800" cy="18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6">
            <a:extLst>
              <a:ext uri="{FF2B5EF4-FFF2-40B4-BE49-F238E27FC236}">
                <a16:creationId xmlns:a16="http://schemas.microsoft.com/office/drawing/2014/main" id="{687B781B-CE04-F148-8DA5-572CD523BE4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772127" y="1991026"/>
            <a:ext cx="1317308" cy="1317308"/>
          </a:xfrm>
          <a:prstGeom prst="ellipse">
            <a:avLst/>
          </a:prstGeom>
        </p:spPr>
      </p:pic>
      <p:sp>
        <p:nvSpPr>
          <p:cNvPr id="21" name="TextBox 20">
            <a:extLst>
              <a:ext uri="{FF2B5EF4-FFF2-40B4-BE49-F238E27FC236}">
                <a16:creationId xmlns:a16="http://schemas.microsoft.com/office/drawing/2014/main" id="{A948641C-6F7C-024F-8448-012676391C8A}"/>
              </a:ext>
            </a:extLst>
          </p:cNvPr>
          <p:cNvSpPr txBox="1"/>
          <p:nvPr/>
        </p:nvSpPr>
        <p:spPr>
          <a:xfrm>
            <a:off x="9573236" y="3730385"/>
            <a:ext cx="1715090" cy="646331"/>
          </a:xfrm>
          <a:prstGeom prst="rect">
            <a:avLst/>
          </a:prstGeom>
          <a:noFill/>
        </p:spPr>
        <p:txBody>
          <a:bodyPr wrap="square" rtlCol="0">
            <a:spAutoFit/>
          </a:bodyPr>
          <a:lstStyle/>
          <a:p>
            <a:pPr algn="ctr"/>
            <a:r>
              <a:rPr lang="en-US" dirty="0"/>
              <a:t>Dr. Keith Baar</a:t>
            </a:r>
          </a:p>
          <a:p>
            <a:pPr algn="ctr"/>
            <a:r>
              <a:rPr lang="en-US" dirty="0"/>
              <a:t>UC Davis</a:t>
            </a:r>
          </a:p>
        </p:txBody>
      </p:sp>
      <p:sp>
        <p:nvSpPr>
          <p:cNvPr id="22" name="TextBox 21">
            <a:extLst>
              <a:ext uri="{FF2B5EF4-FFF2-40B4-BE49-F238E27FC236}">
                <a16:creationId xmlns:a16="http://schemas.microsoft.com/office/drawing/2014/main" id="{1B4D3A28-A50D-244A-A2E8-9647127930E7}"/>
              </a:ext>
            </a:extLst>
          </p:cNvPr>
          <p:cNvSpPr txBox="1"/>
          <p:nvPr/>
        </p:nvSpPr>
        <p:spPr>
          <a:xfrm>
            <a:off x="2651200" y="2008534"/>
            <a:ext cx="5710739" cy="1569660"/>
          </a:xfrm>
          <a:prstGeom prst="rect">
            <a:avLst/>
          </a:prstGeom>
          <a:noFill/>
        </p:spPr>
        <p:txBody>
          <a:bodyPr wrap="square" rtlCol="0">
            <a:spAutoFit/>
          </a:bodyPr>
          <a:lstStyle/>
          <a:p>
            <a:pPr algn="ctr"/>
            <a:r>
              <a:rPr lang="en-US" sz="2400" dirty="0">
                <a:latin typeface="Century Gothic" panose="020B0502020202020204" pitchFamily="34" charset="0"/>
              </a:rPr>
              <a:t>Consuming Vitamin C-enriched gelatin or a collagen supplement prior to rehab exercises may help promote healing of connective tissue</a:t>
            </a:r>
          </a:p>
        </p:txBody>
      </p:sp>
      <p:sp>
        <p:nvSpPr>
          <p:cNvPr id="23" name="TextBox 22">
            <a:extLst>
              <a:ext uri="{FF2B5EF4-FFF2-40B4-BE49-F238E27FC236}">
                <a16:creationId xmlns:a16="http://schemas.microsoft.com/office/drawing/2014/main" id="{A234326F-E26E-A341-A9FA-99495A953D2A}"/>
              </a:ext>
            </a:extLst>
          </p:cNvPr>
          <p:cNvSpPr txBox="1"/>
          <p:nvPr/>
        </p:nvSpPr>
        <p:spPr>
          <a:xfrm>
            <a:off x="1977965" y="4882701"/>
            <a:ext cx="3380934" cy="246217"/>
          </a:xfrm>
          <a:prstGeom prst="rect">
            <a:avLst/>
          </a:prstGeom>
          <a:noFill/>
        </p:spPr>
        <p:txBody>
          <a:bodyPr wrap="square" lIns="91435" tIns="45718" rIns="91435" bIns="45718" rtlCol="0">
            <a:spAutoFit/>
          </a:bodyPr>
          <a:lstStyle/>
          <a:p>
            <a:pPr algn="ctr"/>
            <a:r>
              <a:rPr lang="en-US" sz="1000" dirty="0">
                <a:solidFill>
                  <a:srgbClr val="000000"/>
                </a:solidFill>
                <a:latin typeface="Century Gothic" panose="020B0502020202020204" pitchFamily="34" charset="0"/>
                <a:cs typeface="Gill Sans Light"/>
              </a:rPr>
              <a:t>Baar K. </a:t>
            </a:r>
            <a:r>
              <a:rPr lang="en-US" sz="1000" i="1" dirty="0">
                <a:solidFill>
                  <a:srgbClr val="000000"/>
                </a:solidFill>
                <a:latin typeface="Century Gothic" panose="020B0502020202020204" pitchFamily="34" charset="0"/>
                <a:cs typeface="Gill Sans Light"/>
              </a:rPr>
              <a:t>Sports Science Exchange. </a:t>
            </a:r>
            <a:r>
              <a:rPr lang="en-US" sz="1000" dirty="0">
                <a:solidFill>
                  <a:srgbClr val="000000"/>
                </a:solidFill>
                <a:latin typeface="Century Gothic" panose="020B0502020202020204" pitchFamily="34" charset="0"/>
                <a:cs typeface="Gill Sans Light"/>
              </a:rPr>
              <a:t>2015(142): 1-6</a:t>
            </a:r>
          </a:p>
        </p:txBody>
      </p:sp>
      <p:grpSp>
        <p:nvGrpSpPr>
          <p:cNvPr id="24" name="Group 23">
            <a:extLst>
              <a:ext uri="{FF2B5EF4-FFF2-40B4-BE49-F238E27FC236}">
                <a16:creationId xmlns:a16="http://schemas.microsoft.com/office/drawing/2014/main" id="{B5C68918-E9D5-964E-908A-E19A4DA51161}"/>
              </a:ext>
            </a:extLst>
          </p:cNvPr>
          <p:cNvGrpSpPr/>
          <p:nvPr/>
        </p:nvGrpSpPr>
        <p:grpSpPr>
          <a:xfrm>
            <a:off x="2270494" y="3934466"/>
            <a:ext cx="2905596" cy="985208"/>
            <a:chOff x="7864175" y="1233079"/>
            <a:chExt cx="3523596" cy="1098311"/>
          </a:xfrm>
        </p:grpSpPr>
        <p:grpSp>
          <p:nvGrpSpPr>
            <p:cNvPr id="25" name="Group 24">
              <a:extLst>
                <a:ext uri="{FF2B5EF4-FFF2-40B4-BE49-F238E27FC236}">
                  <a16:creationId xmlns:a16="http://schemas.microsoft.com/office/drawing/2014/main" id="{9BBBCDC5-6B98-9746-961A-4506AFF62800}"/>
                </a:ext>
              </a:extLst>
            </p:cNvPr>
            <p:cNvGrpSpPr/>
            <p:nvPr/>
          </p:nvGrpSpPr>
          <p:grpSpPr>
            <a:xfrm>
              <a:off x="8077320" y="1233079"/>
              <a:ext cx="3310451" cy="1098311"/>
              <a:chOff x="1431695" y="5268090"/>
              <a:chExt cx="3310451" cy="1098311"/>
            </a:xfrm>
          </p:grpSpPr>
          <p:sp>
            <p:nvSpPr>
              <p:cNvPr id="27" name="Rectangle 26">
                <a:extLst>
                  <a:ext uri="{FF2B5EF4-FFF2-40B4-BE49-F238E27FC236}">
                    <a16:creationId xmlns:a16="http://schemas.microsoft.com/office/drawing/2014/main" id="{2997B5FA-0EAA-C049-871B-247DC880BBF6}"/>
                  </a:ext>
                </a:extLst>
              </p:cNvPr>
              <p:cNvSpPr/>
              <p:nvPr/>
            </p:nvSpPr>
            <p:spPr>
              <a:xfrm>
                <a:off x="1431695" y="5473688"/>
                <a:ext cx="1482124" cy="7534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9D150F3-D5F2-E24D-A874-4EB9E56F74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8799" y="5268090"/>
                <a:ext cx="1913347" cy="1098311"/>
              </a:xfrm>
              <a:prstGeom prst="rect">
                <a:avLst/>
              </a:prstGeom>
            </p:spPr>
          </p:pic>
        </p:grpSp>
        <p:sp>
          <p:nvSpPr>
            <p:cNvPr id="26" name="TextBox 25">
              <a:extLst>
                <a:ext uri="{FF2B5EF4-FFF2-40B4-BE49-F238E27FC236}">
                  <a16:creationId xmlns:a16="http://schemas.microsoft.com/office/drawing/2014/main" id="{3E7134D5-8659-9D4C-9459-D2B7FB97425F}"/>
                </a:ext>
              </a:extLst>
            </p:cNvPr>
            <p:cNvSpPr txBox="1"/>
            <p:nvPr/>
          </p:nvSpPr>
          <p:spPr>
            <a:xfrm>
              <a:off x="7864175" y="1552770"/>
              <a:ext cx="1861924" cy="461665"/>
            </a:xfrm>
            <a:prstGeom prst="rect">
              <a:avLst/>
            </a:prstGeom>
            <a:noFill/>
            <a:ln>
              <a:noFill/>
            </a:ln>
          </p:spPr>
          <p:txBody>
            <a:bodyPr wrap="square" rtlCol="0">
              <a:spAutoFit/>
            </a:bodyPr>
            <a:lstStyle/>
            <a:p>
              <a:pPr algn="ctr"/>
              <a:r>
                <a:rPr lang="en-US" sz="2000" b="1"/>
                <a:t>SSE #142</a:t>
              </a:r>
            </a:p>
          </p:txBody>
        </p:sp>
      </p:grpSp>
      <p:grpSp>
        <p:nvGrpSpPr>
          <p:cNvPr id="29" name="Group 28">
            <a:extLst>
              <a:ext uri="{FF2B5EF4-FFF2-40B4-BE49-F238E27FC236}">
                <a16:creationId xmlns:a16="http://schemas.microsoft.com/office/drawing/2014/main" id="{357A6BB1-2F2B-B142-8177-D0A68A421D83}"/>
              </a:ext>
            </a:extLst>
          </p:cNvPr>
          <p:cNvGrpSpPr/>
          <p:nvPr/>
        </p:nvGrpSpPr>
        <p:grpSpPr>
          <a:xfrm>
            <a:off x="5576361" y="3912028"/>
            <a:ext cx="2905596" cy="985208"/>
            <a:chOff x="7864175" y="1233079"/>
            <a:chExt cx="3523596" cy="1098311"/>
          </a:xfrm>
        </p:grpSpPr>
        <p:grpSp>
          <p:nvGrpSpPr>
            <p:cNvPr id="30" name="Group 29">
              <a:extLst>
                <a:ext uri="{FF2B5EF4-FFF2-40B4-BE49-F238E27FC236}">
                  <a16:creationId xmlns:a16="http://schemas.microsoft.com/office/drawing/2014/main" id="{ED6B24C5-B8AC-F94B-8300-EDAD09C7E6A5}"/>
                </a:ext>
              </a:extLst>
            </p:cNvPr>
            <p:cNvGrpSpPr/>
            <p:nvPr/>
          </p:nvGrpSpPr>
          <p:grpSpPr>
            <a:xfrm>
              <a:off x="8077320" y="1233079"/>
              <a:ext cx="3310451" cy="1098311"/>
              <a:chOff x="1431695" y="5268090"/>
              <a:chExt cx="3310451" cy="1098311"/>
            </a:xfrm>
          </p:grpSpPr>
          <p:sp>
            <p:nvSpPr>
              <p:cNvPr id="32" name="Rectangle 31">
                <a:extLst>
                  <a:ext uri="{FF2B5EF4-FFF2-40B4-BE49-F238E27FC236}">
                    <a16:creationId xmlns:a16="http://schemas.microsoft.com/office/drawing/2014/main" id="{C48772BB-D345-384E-94AE-32B07D1899DD}"/>
                  </a:ext>
                </a:extLst>
              </p:cNvPr>
              <p:cNvSpPr/>
              <p:nvPr/>
            </p:nvSpPr>
            <p:spPr>
              <a:xfrm>
                <a:off x="1431695" y="5473688"/>
                <a:ext cx="1482124" cy="7534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C24FEA66-C235-9044-90E3-2218BF5F2F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8799" y="5268090"/>
                <a:ext cx="1913347" cy="1098311"/>
              </a:xfrm>
              <a:prstGeom prst="rect">
                <a:avLst/>
              </a:prstGeom>
            </p:spPr>
          </p:pic>
        </p:grpSp>
        <p:sp>
          <p:nvSpPr>
            <p:cNvPr id="31" name="TextBox 30">
              <a:extLst>
                <a:ext uri="{FF2B5EF4-FFF2-40B4-BE49-F238E27FC236}">
                  <a16:creationId xmlns:a16="http://schemas.microsoft.com/office/drawing/2014/main" id="{A1CB1EF4-566D-5B4E-870E-E2895C7A7CA8}"/>
                </a:ext>
              </a:extLst>
            </p:cNvPr>
            <p:cNvSpPr txBox="1"/>
            <p:nvPr/>
          </p:nvSpPr>
          <p:spPr>
            <a:xfrm>
              <a:off x="7864175" y="1552770"/>
              <a:ext cx="1861924" cy="461665"/>
            </a:xfrm>
            <a:prstGeom prst="rect">
              <a:avLst/>
            </a:prstGeom>
            <a:noFill/>
            <a:ln>
              <a:noFill/>
            </a:ln>
          </p:spPr>
          <p:txBody>
            <a:bodyPr wrap="square" rtlCol="0">
              <a:spAutoFit/>
            </a:bodyPr>
            <a:lstStyle/>
            <a:p>
              <a:pPr algn="ctr"/>
              <a:r>
                <a:rPr lang="en-US" sz="2000" b="1"/>
                <a:t>SSE #187</a:t>
              </a:r>
            </a:p>
          </p:txBody>
        </p:sp>
      </p:grpSp>
      <p:sp>
        <p:nvSpPr>
          <p:cNvPr id="34" name="TextBox 33">
            <a:extLst>
              <a:ext uri="{FF2B5EF4-FFF2-40B4-BE49-F238E27FC236}">
                <a16:creationId xmlns:a16="http://schemas.microsoft.com/office/drawing/2014/main" id="{368EE736-53ED-AF44-B128-4439AFCC8714}"/>
              </a:ext>
            </a:extLst>
          </p:cNvPr>
          <p:cNvSpPr txBox="1"/>
          <p:nvPr/>
        </p:nvSpPr>
        <p:spPr>
          <a:xfrm>
            <a:off x="5421257" y="4884086"/>
            <a:ext cx="3380933" cy="246217"/>
          </a:xfrm>
          <a:prstGeom prst="rect">
            <a:avLst/>
          </a:prstGeom>
          <a:noFill/>
        </p:spPr>
        <p:txBody>
          <a:bodyPr wrap="square" lIns="91435" tIns="45718" rIns="91435" bIns="45718" rtlCol="0">
            <a:spAutoFit/>
          </a:bodyPr>
          <a:lstStyle/>
          <a:p>
            <a:pPr algn="ctr"/>
            <a:r>
              <a:rPr lang="en-US" sz="1000" dirty="0">
                <a:solidFill>
                  <a:srgbClr val="000000"/>
                </a:solidFill>
                <a:latin typeface="Century Gothic" panose="020B0502020202020204" pitchFamily="34" charset="0"/>
                <a:cs typeface="Gill Sans Light"/>
              </a:rPr>
              <a:t>Baar K. </a:t>
            </a:r>
            <a:r>
              <a:rPr lang="en-US" sz="1000" i="1" dirty="0">
                <a:solidFill>
                  <a:srgbClr val="000000"/>
                </a:solidFill>
                <a:latin typeface="Century Gothic" panose="020B0502020202020204" pitchFamily="34" charset="0"/>
                <a:cs typeface="Gill Sans Light"/>
              </a:rPr>
              <a:t>Sports Science Exchange. </a:t>
            </a:r>
            <a:r>
              <a:rPr lang="en-US" sz="1000" dirty="0">
                <a:solidFill>
                  <a:srgbClr val="000000"/>
                </a:solidFill>
                <a:latin typeface="Century Gothic" panose="020B0502020202020204" pitchFamily="34" charset="0"/>
                <a:cs typeface="Gill Sans Light"/>
              </a:rPr>
              <a:t>2018;29(187):1-6 </a:t>
            </a:r>
          </a:p>
        </p:txBody>
      </p:sp>
    </p:spTree>
    <p:extLst>
      <p:ext uri="{BB962C8B-B14F-4D97-AF65-F5344CB8AC3E}">
        <p14:creationId xmlns:p14="http://schemas.microsoft.com/office/powerpoint/2010/main" val="35636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C6BE-E84F-AF45-8CA7-C5B8A2200713}"/>
              </a:ext>
            </a:extLst>
          </p:cNvPr>
          <p:cNvSpPr>
            <a:spLocks noGrp="1"/>
          </p:cNvSpPr>
          <p:nvPr>
            <p:ph type="title"/>
          </p:nvPr>
        </p:nvSpPr>
        <p:spPr>
          <a:xfrm>
            <a:off x="1471448" y="1818233"/>
            <a:ext cx="3821912" cy="849859"/>
          </a:xfrm>
        </p:spPr>
        <p:txBody>
          <a:bodyPr/>
          <a:lstStyle/>
          <a:p>
            <a:pPr algn="ctr"/>
            <a:r>
              <a:rPr lang="en-US" dirty="0"/>
              <a:t>How to Deliver Gelatin: Gummie Recipe from Dr. Baar</a:t>
            </a:r>
          </a:p>
        </p:txBody>
      </p:sp>
      <p:grpSp>
        <p:nvGrpSpPr>
          <p:cNvPr id="7" name="Group 6">
            <a:extLst>
              <a:ext uri="{FF2B5EF4-FFF2-40B4-BE49-F238E27FC236}">
                <a16:creationId xmlns:a16="http://schemas.microsoft.com/office/drawing/2014/main" id="{3A727AB5-50AE-594A-BF7A-9F77587D377E}"/>
              </a:ext>
            </a:extLst>
          </p:cNvPr>
          <p:cNvGrpSpPr/>
          <p:nvPr/>
        </p:nvGrpSpPr>
        <p:grpSpPr>
          <a:xfrm>
            <a:off x="6376103" y="0"/>
            <a:ext cx="4011795" cy="6858000"/>
            <a:chOff x="6376103" y="0"/>
            <a:chExt cx="4011794" cy="6858000"/>
          </a:xfrm>
        </p:grpSpPr>
        <p:pic>
          <p:nvPicPr>
            <p:cNvPr id="5" name="Picture 4" descr="A screenshot of a social media post&#10;&#10;Description automatically generated">
              <a:extLst>
                <a:ext uri="{FF2B5EF4-FFF2-40B4-BE49-F238E27FC236}">
                  <a16:creationId xmlns:a16="http://schemas.microsoft.com/office/drawing/2014/main" id="{1C622E4C-CD30-D743-A618-D86565B72C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6103" y="0"/>
              <a:ext cx="4011794" cy="6858000"/>
            </a:xfrm>
            <a:prstGeom prst="rect">
              <a:avLst/>
            </a:prstGeom>
          </p:spPr>
        </p:pic>
        <p:sp>
          <p:nvSpPr>
            <p:cNvPr id="6" name="Rectangle 5">
              <a:extLst>
                <a:ext uri="{FF2B5EF4-FFF2-40B4-BE49-F238E27FC236}">
                  <a16:creationId xmlns:a16="http://schemas.microsoft.com/office/drawing/2014/main" id="{CE628CAA-3A10-1244-96FA-1FB55B5F7361}"/>
                </a:ext>
              </a:extLst>
            </p:cNvPr>
            <p:cNvSpPr/>
            <p:nvPr/>
          </p:nvSpPr>
          <p:spPr>
            <a:xfrm>
              <a:off x="6482080" y="406400"/>
              <a:ext cx="344424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Tree>
    <p:extLst>
      <p:ext uri="{BB962C8B-B14F-4D97-AF65-F5344CB8AC3E}">
        <p14:creationId xmlns:p14="http://schemas.microsoft.com/office/powerpoint/2010/main" val="154255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0D1A-83CF-1C49-A33D-E179889347EA}"/>
              </a:ext>
            </a:extLst>
          </p:cNvPr>
          <p:cNvSpPr>
            <a:spLocks noGrp="1"/>
          </p:cNvSpPr>
          <p:nvPr>
            <p:ph type="title"/>
          </p:nvPr>
        </p:nvSpPr>
        <p:spPr/>
        <p:txBody>
          <a:bodyPr/>
          <a:lstStyle/>
          <a:p>
            <a:r>
              <a:rPr lang="en-US" dirty="0"/>
              <a:t>Bone Injury</a:t>
            </a:r>
          </a:p>
        </p:txBody>
      </p:sp>
      <p:pic>
        <p:nvPicPr>
          <p:cNvPr id="5" name="Picture Placeholder 4">
            <a:extLst>
              <a:ext uri="{FF2B5EF4-FFF2-40B4-BE49-F238E27FC236}">
                <a16:creationId xmlns:a16="http://schemas.microsoft.com/office/drawing/2014/main" id="{91C1FBB4-438A-5645-9907-665FC8F0AA7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1441212E-140C-7C45-BF53-4B5A328B7AFB}"/>
              </a:ext>
            </a:extLst>
          </p:cNvPr>
          <p:cNvSpPr txBox="1">
            <a:spLocks noGrp="1"/>
          </p:cNvSpPr>
          <p:nvPr>
            <p:ph type="body" sz="quarter" idx="10"/>
          </p:nvPr>
        </p:nvSpPr>
        <p:spPr>
          <a:xfrm>
            <a:off x="6402691" y="1900047"/>
            <a:ext cx="5484510" cy="1806648"/>
          </a:xfrm>
          <a:prstGeom prst="rect">
            <a:avLst/>
          </a:prstGeom>
          <a:noFill/>
        </p:spPr>
        <p:txBody>
          <a:bodyPr wrap="square" rtlCol="0">
            <a:spAutoFit/>
          </a:bodyPr>
          <a:lstStyle/>
          <a:p>
            <a:r>
              <a:rPr lang="en-US" sz="2400" dirty="0">
                <a:latin typeface="Century Gothic" panose="020B0502020202020204" pitchFamily="34" charset="0"/>
              </a:rPr>
              <a:t>Ensure consumption of the RDA for calcium (1000 mg/d)</a:t>
            </a:r>
          </a:p>
          <a:p>
            <a:r>
              <a:rPr lang="en-US" sz="2400" dirty="0">
                <a:latin typeface="Century Gothic" panose="020B0502020202020204" pitchFamily="34" charset="0"/>
              </a:rPr>
              <a:t>Consider assessing Vitamin D status</a:t>
            </a:r>
          </a:p>
          <a:p>
            <a:r>
              <a:rPr lang="en-US" sz="2400" dirty="0">
                <a:latin typeface="Century Gothic" panose="020B0502020202020204" pitchFamily="34" charset="0"/>
              </a:rPr>
              <a:t>Consume adequate calories</a:t>
            </a:r>
          </a:p>
        </p:txBody>
      </p:sp>
      <p:sp>
        <p:nvSpPr>
          <p:cNvPr id="7" name="TextBox 6">
            <a:extLst>
              <a:ext uri="{FF2B5EF4-FFF2-40B4-BE49-F238E27FC236}">
                <a16:creationId xmlns:a16="http://schemas.microsoft.com/office/drawing/2014/main" id="{8970D58F-012B-014E-8407-DFFEB2908629}"/>
              </a:ext>
            </a:extLst>
          </p:cNvPr>
          <p:cNvSpPr txBox="1"/>
          <p:nvPr/>
        </p:nvSpPr>
        <p:spPr>
          <a:xfrm>
            <a:off x="7714413" y="6611783"/>
            <a:ext cx="4477587" cy="246217"/>
          </a:xfrm>
          <a:prstGeom prst="rect">
            <a:avLst/>
          </a:prstGeom>
          <a:noFill/>
        </p:spPr>
        <p:txBody>
          <a:bodyPr wrap="square" lIns="91435" tIns="45718" rIns="91435" bIns="45718" rtlCol="0">
            <a:spAutoFit/>
          </a:bodyPr>
          <a:lstStyle/>
          <a:p>
            <a:pPr algn="r"/>
            <a:r>
              <a:rPr lang="en-US" sz="1000" dirty="0">
                <a:solidFill>
                  <a:schemeClr val="bg1"/>
                </a:solidFill>
                <a:latin typeface="Century Gothic" panose="020B0502020202020204" pitchFamily="34" charset="0"/>
                <a:cs typeface="Gill Sans Light"/>
              </a:rPr>
              <a:t>Sale C &amp; Elliot-Sale K. </a:t>
            </a:r>
            <a:r>
              <a:rPr lang="en-US" sz="1000" i="1" dirty="0">
                <a:solidFill>
                  <a:schemeClr val="bg1"/>
                </a:solidFill>
                <a:latin typeface="Century Gothic" panose="020B0502020202020204" pitchFamily="34" charset="0"/>
                <a:cs typeface="Gill Sans Light"/>
              </a:rPr>
              <a:t>Sports Science Exchange. </a:t>
            </a:r>
            <a:r>
              <a:rPr lang="en-US" sz="1000" dirty="0">
                <a:solidFill>
                  <a:schemeClr val="bg1"/>
                </a:solidFill>
                <a:latin typeface="Century Gothic" panose="020B0502020202020204" pitchFamily="34" charset="0"/>
                <a:cs typeface="Gill Sans Light"/>
              </a:rPr>
              <a:t>2020;29(201):1-7</a:t>
            </a:r>
          </a:p>
        </p:txBody>
      </p:sp>
      <p:cxnSp>
        <p:nvCxnSpPr>
          <p:cNvPr id="8" name="Straight Connector 7">
            <a:extLst>
              <a:ext uri="{FF2B5EF4-FFF2-40B4-BE49-F238E27FC236}">
                <a16:creationId xmlns:a16="http://schemas.microsoft.com/office/drawing/2014/main" id="{12ADC172-5C04-B84B-A173-00FE326946B6}"/>
              </a:ext>
            </a:extLst>
          </p:cNvPr>
          <p:cNvCxnSpPr>
            <a:cxnSpLocks/>
          </p:cNvCxnSpPr>
          <p:nvPr/>
        </p:nvCxnSpPr>
        <p:spPr>
          <a:xfrm>
            <a:off x="6402691" y="1102269"/>
            <a:ext cx="261430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46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A917-FBA0-F84B-928F-A17480459FBD}"/>
              </a:ext>
            </a:extLst>
          </p:cNvPr>
          <p:cNvSpPr>
            <a:spLocks noGrp="1"/>
          </p:cNvSpPr>
          <p:nvPr>
            <p:ph type="title"/>
          </p:nvPr>
        </p:nvSpPr>
        <p:spPr/>
        <p:txBody>
          <a:bodyPr/>
          <a:lstStyle/>
          <a:p>
            <a:r>
              <a:rPr lang="en-US" sz="4400" dirty="0"/>
              <a:t>MANAGING INFLAMMATION</a:t>
            </a:r>
          </a:p>
        </p:txBody>
      </p:sp>
    </p:spTree>
    <p:extLst>
      <p:ext uri="{BB962C8B-B14F-4D97-AF65-F5344CB8AC3E}">
        <p14:creationId xmlns:p14="http://schemas.microsoft.com/office/powerpoint/2010/main" val="426988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2D35-6AF3-DF46-9D21-33F8E4CC87BD}"/>
              </a:ext>
            </a:extLst>
          </p:cNvPr>
          <p:cNvSpPr>
            <a:spLocks noGrp="1"/>
          </p:cNvSpPr>
          <p:nvPr>
            <p:ph type="title"/>
          </p:nvPr>
        </p:nvSpPr>
        <p:spPr/>
        <p:txBody>
          <a:bodyPr/>
          <a:lstStyle/>
          <a:p>
            <a:r>
              <a:rPr lang="en-US" dirty="0"/>
              <a:t>Lecture Outline</a:t>
            </a:r>
          </a:p>
        </p:txBody>
      </p:sp>
      <p:sp>
        <p:nvSpPr>
          <p:cNvPr id="3" name="Text Placeholder 2">
            <a:extLst>
              <a:ext uri="{FF2B5EF4-FFF2-40B4-BE49-F238E27FC236}">
                <a16:creationId xmlns:a16="http://schemas.microsoft.com/office/drawing/2014/main" id="{D1BF1104-91A2-4342-AD30-C6CAF46D3E89}"/>
              </a:ext>
            </a:extLst>
          </p:cNvPr>
          <p:cNvSpPr>
            <a:spLocks noGrp="1"/>
          </p:cNvSpPr>
          <p:nvPr>
            <p:ph type="body" sz="quarter" idx="10"/>
          </p:nvPr>
        </p:nvSpPr>
        <p:spPr>
          <a:xfrm>
            <a:off x="6393859" y="1387931"/>
            <a:ext cx="5484510" cy="4125196"/>
          </a:xfrm>
        </p:spPr>
        <p:txBody>
          <a:bodyPr/>
          <a:lstStyle/>
          <a:p>
            <a:pPr>
              <a:lnSpc>
                <a:spcPct val="150000"/>
              </a:lnSpc>
            </a:pPr>
            <a:r>
              <a:rPr lang="en-US" sz="2400" dirty="0"/>
              <a:t>Muscle tissue – minimize atrophy</a:t>
            </a:r>
          </a:p>
          <a:p>
            <a:pPr>
              <a:lnSpc>
                <a:spcPct val="150000"/>
              </a:lnSpc>
            </a:pPr>
            <a:r>
              <a:rPr lang="en-US" sz="2400" dirty="0"/>
              <a:t>Connective tissue</a:t>
            </a:r>
          </a:p>
          <a:p>
            <a:pPr>
              <a:lnSpc>
                <a:spcPct val="150000"/>
              </a:lnSpc>
            </a:pPr>
            <a:r>
              <a:rPr lang="en-US" sz="2400" dirty="0"/>
              <a:t>Bone</a:t>
            </a:r>
          </a:p>
          <a:p>
            <a:pPr>
              <a:lnSpc>
                <a:spcPct val="150000"/>
              </a:lnSpc>
            </a:pPr>
            <a:r>
              <a:rPr lang="en-US" sz="2400" dirty="0"/>
              <a:t>Inflammation &amp; Pain</a:t>
            </a:r>
          </a:p>
          <a:p>
            <a:pPr>
              <a:lnSpc>
                <a:spcPct val="150000"/>
              </a:lnSpc>
            </a:pPr>
            <a:r>
              <a:rPr lang="en-US" sz="2400" dirty="0"/>
              <a:t>Energy</a:t>
            </a:r>
          </a:p>
          <a:p>
            <a:endParaRPr lang="en-US" sz="2400" dirty="0"/>
          </a:p>
        </p:txBody>
      </p:sp>
      <p:pic>
        <p:nvPicPr>
          <p:cNvPr id="5" name="Picture Placeholder 4">
            <a:extLst>
              <a:ext uri="{FF2B5EF4-FFF2-40B4-BE49-F238E27FC236}">
                <a16:creationId xmlns:a16="http://schemas.microsoft.com/office/drawing/2014/main" id="{0F96A463-A1C3-F548-BFE4-355B868B2190}"/>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16903" y="0"/>
            <a:ext cx="6112903" cy="6502400"/>
          </a:xfrm>
          <a:prstGeom prst="rect">
            <a:avLst/>
          </a:prstGeom>
        </p:spPr>
      </p:pic>
      <p:cxnSp>
        <p:nvCxnSpPr>
          <p:cNvPr id="7" name="Straight Connector 6">
            <a:extLst>
              <a:ext uri="{FF2B5EF4-FFF2-40B4-BE49-F238E27FC236}">
                <a16:creationId xmlns:a16="http://schemas.microsoft.com/office/drawing/2014/main" id="{A5A5A25F-E3D6-4147-8507-D6CECCB8EA9A}"/>
              </a:ext>
            </a:extLst>
          </p:cNvPr>
          <p:cNvCxnSpPr/>
          <p:nvPr/>
        </p:nvCxnSpPr>
        <p:spPr>
          <a:xfrm>
            <a:off x="6520070" y="1113183"/>
            <a:ext cx="33296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84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733B-581B-714E-A329-567BB9CB47EF}"/>
              </a:ext>
            </a:extLst>
          </p:cNvPr>
          <p:cNvSpPr>
            <a:spLocks noGrp="1"/>
          </p:cNvSpPr>
          <p:nvPr>
            <p:ph type="title"/>
          </p:nvPr>
        </p:nvSpPr>
        <p:spPr/>
        <p:txBody>
          <a:bodyPr/>
          <a:lstStyle/>
          <a:p>
            <a:r>
              <a:rPr lang="en-US" dirty="0"/>
              <a:t>Managing Inflammation</a:t>
            </a:r>
          </a:p>
        </p:txBody>
      </p:sp>
      <p:pic>
        <p:nvPicPr>
          <p:cNvPr id="7" name="Picture Placeholder 6">
            <a:extLst>
              <a:ext uri="{FF2B5EF4-FFF2-40B4-BE49-F238E27FC236}">
                <a16:creationId xmlns:a16="http://schemas.microsoft.com/office/drawing/2014/main" id="{67A8FC32-4EF9-C84F-9CD1-026B61983BC0}"/>
              </a:ext>
            </a:extLst>
          </p:cNvPr>
          <p:cNvPicPr>
            <a:picLocks noGrp="1" noChangeAspect="1"/>
          </p:cNvPicPr>
          <p:nvPr>
            <p:ph type="pic" sz="quarter" idx="11"/>
          </p:nvPr>
        </p:nvPicPr>
        <p:blipFill rotWithShape="1">
          <a:blip r:embed="rId2" cstate="email">
            <a:alphaModFix/>
            <a:extLst>
              <a:ext uri="{28A0092B-C50C-407E-A947-70E740481C1C}">
                <a14:useLocalDpi xmlns:a14="http://schemas.microsoft.com/office/drawing/2010/main"/>
              </a:ext>
            </a:extLst>
          </a:blip>
          <a:srcRect/>
          <a:stretch/>
        </p:blipFill>
        <p:spPr>
          <a:prstGeom prst="rect">
            <a:avLst/>
          </a:prstGeom>
        </p:spPr>
      </p:pic>
      <p:sp>
        <p:nvSpPr>
          <p:cNvPr id="8" name="Text Placeholder 7">
            <a:extLst>
              <a:ext uri="{FF2B5EF4-FFF2-40B4-BE49-F238E27FC236}">
                <a16:creationId xmlns:a16="http://schemas.microsoft.com/office/drawing/2014/main" id="{95E9B941-C302-2C4D-8E2A-177294E4692A}"/>
              </a:ext>
            </a:extLst>
          </p:cNvPr>
          <p:cNvSpPr txBox="1">
            <a:spLocks noGrp="1"/>
          </p:cNvSpPr>
          <p:nvPr>
            <p:ph type="body" sz="quarter" idx="10"/>
          </p:nvPr>
        </p:nvSpPr>
        <p:spPr>
          <a:xfrm>
            <a:off x="6402691" y="1900047"/>
            <a:ext cx="5484510" cy="3520964"/>
          </a:xfrm>
          <a:prstGeom prst="rect">
            <a:avLst/>
          </a:prstGeom>
          <a:noFill/>
        </p:spPr>
        <p:txBody>
          <a:bodyPr wrap="square" rtlCol="0">
            <a:spAutoFit/>
          </a:bodyPr>
          <a:lstStyle/>
          <a:p>
            <a:pPr marL="342900" indent="-342900">
              <a:buFont typeface="Wingdings" pitchFamily="2" charset="2"/>
              <a:buChar char="ü"/>
            </a:pPr>
            <a:r>
              <a:rPr lang="en-US" sz="2400" dirty="0">
                <a:latin typeface="Century Gothic" panose="020B0502020202020204" pitchFamily="34" charset="0"/>
              </a:rPr>
              <a:t>Acute inflammation important for wound healing</a:t>
            </a:r>
          </a:p>
          <a:p>
            <a:endParaRPr lang="en-US" sz="2400" dirty="0">
              <a:latin typeface="Century Gothic" panose="020B0502020202020204" pitchFamily="34" charset="0"/>
            </a:endParaRPr>
          </a:p>
          <a:p>
            <a:pPr marL="342900" indent="-342900">
              <a:buFont typeface="Wingdings" pitchFamily="2" charset="2"/>
              <a:buChar char="ü"/>
            </a:pPr>
            <a:r>
              <a:rPr lang="en-US" sz="2400" dirty="0">
                <a:latin typeface="Century Gothic" panose="020B0502020202020204" pitchFamily="34" charset="0"/>
              </a:rPr>
              <a:t>Chronic inflammation impairs recovery</a:t>
            </a:r>
          </a:p>
          <a:p>
            <a:endParaRPr lang="en-US" sz="2400" dirty="0">
              <a:latin typeface="Century Gothic" panose="020B0502020202020204" pitchFamily="34" charset="0"/>
            </a:endParaRPr>
          </a:p>
          <a:p>
            <a:pPr marL="342900" indent="-342900">
              <a:buFont typeface="Wingdings" pitchFamily="2" charset="2"/>
              <a:buChar char="ü"/>
            </a:pPr>
            <a:r>
              <a:rPr lang="en-US" sz="2400" dirty="0">
                <a:latin typeface="Century Gothic" panose="020B0502020202020204" pitchFamily="34" charset="0"/>
              </a:rPr>
              <a:t>Analgesics target inflammatory pathways</a:t>
            </a:r>
          </a:p>
        </p:txBody>
      </p:sp>
      <p:cxnSp>
        <p:nvCxnSpPr>
          <p:cNvPr id="9" name="Straight Connector 8">
            <a:extLst>
              <a:ext uri="{FF2B5EF4-FFF2-40B4-BE49-F238E27FC236}">
                <a16:creationId xmlns:a16="http://schemas.microsoft.com/office/drawing/2014/main" id="{47E1A535-7B3B-154C-BE82-303A386A8D40}"/>
              </a:ext>
            </a:extLst>
          </p:cNvPr>
          <p:cNvCxnSpPr>
            <a:cxnSpLocks/>
          </p:cNvCxnSpPr>
          <p:nvPr/>
        </p:nvCxnSpPr>
        <p:spPr>
          <a:xfrm>
            <a:off x="6402691" y="1508669"/>
            <a:ext cx="308420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1194FC-CEE4-0C49-92A8-DC52CEE8ABC0}"/>
              </a:ext>
            </a:extLst>
          </p:cNvPr>
          <p:cNvSpPr txBox="1"/>
          <p:nvPr/>
        </p:nvSpPr>
        <p:spPr>
          <a:xfrm>
            <a:off x="3330890" y="6585309"/>
            <a:ext cx="8861110" cy="246221"/>
          </a:xfrm>
          <a:prstGeom prst="rect">
            <a:avLst/>
          </a:prstGeom>
          <a:noFill/>
        </p:spPr>
        <p:txBody>
          <a:bodyPr wrap="square" rtlCol="0">
            <a:spAutoFit/>
          </a:bodyPr>
          <a:lstStyle/>
          <a:p>
            <a:pPr algn="r"/>
            <a:r>
              <a:rPr lang="en-US" sz="1000" dirty="0">
                <a:solidFill>
                  <a:schemeClr val="bg1"/>
                </a:solidFill>
              </a:rPr>
              <a:t>Tipton, K. Sports Med. 2015; 45:93-104, </a:t>
            </a:r>
            <a:r>
              <a:rPr lang="en-US" sz="1000" dirty="0" err="1">
                <a:solidFill>
                  <a:schemeClr val="bg1"/>
                </a:solidFill>
              </a:rPr>
              <a:t>doi</a:t>
            </a:r>
            <a:r>
              <a:rPr lang="en-US" sz="1000" dirty="0">
                <a:solidFill>
                  <a:schemeClr val="bg1"/>
                </a:solidFill>
              </a:rPr>
              <a:t>: 10.1007/s40279-015-0398-4. </a:t>
            </a:r>
          </a:p>
        </p:txBody>
      </p:sp>
    </p:spTree>
    <p:extLst>
      <p:ext uri="{BB962C8B-B14F-4D97-AF65-F5344CB8AC3E}">
        <p14:creationId xmlns:p14="http://schemas.microsoft.com/office/powerpoint/2010/main" val="1457382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733B-581B-714E-A329-567BB9CB47EF}"/>
              </a:ext>
            </a:extLst>
          </p:cNvPr>
          <p:cNvSpPr>
            <a:spLocks noGrp="1"/>
          </p:cNvSpPr>
          <p:nvPr>
            <p:ph type="title"/>
          </p:nvPr>
        </p:nvSpPr>
        <p:spPr/>
        <p:txBody>
          <a:bodyPr/>
          <a:lstStyle/>
          <a:p>
            <a:r>
              <a:rPr lang="en-US" dirty="0"/>
              <a:t>Managing Inflammation</a:t>
            </a:r>
          </a:p>
        </p:txBody>
      </p:sp>
      <p:pic>
        <p:nvPicPr>
          <p:cNvPr id="7" name="Picture Placeholder 6">
            <a:extLst>
              <a:ext uri="{FF2B5EF4-FFF2-40B4-BE49-F238E27FC236}">
                <a16:creationId xmlns:a16="http://schemas.microsoft.com/office/drawing/2014/main" id="{67A8FC32-4EF9-C84F-9CD1-026B61983BC0}"/>
              </a:ext>
            </a:extLst>
          </p:cNvPr>
          <p:cNvPicPr>
            <a:picLocks noGrp="1" noChangeAspect="1"/>
          </p:cNvPicPr>
          <p:nvPr>
            <p:ph type="pic" sz="quarter" idx="11"/>
          </p:nvPr>
        </p:nvPicPr>
        <p:blipFill rotWithShape="1">
          <a:blip r:embed="rId2" cstate="email">
            <a:alphaModFix/>
            <a:extLst>
              <a:ext uri="{28A0092B-C50C-407E-A947-70E740481C1C}">
                <a14:useLocalDpi xmlns:a14="http://schemas.microsoft.com/office/drawing/2010/main"/>
              </a:ext>
            </a:extLst>
          </a:blip>
          <a:srcRect/>
          <a:stretch/>
        </p:blipFill>
        <p:spPr>
          <a:prstGeom prst="rect">
            <a:avLst/>
          </a:prstGeom>
        </p:spPr>
      </p:pic>
      <p:sp>
        <p:nvSpPr>
          <p:cNvPr id="8" name="Text Placeholder 7">
            <a:extLst>
              <a:ext uri="{FF2B5EF4-FFF2-40B4-BE49-F238E27FC236}">
                <a16:creationId xmlns:a16="http://schemas.microsoft.com/office/drawing/2014/main" id="{95E9B941-C302-2C4D-8E2A-177294E4692A}"/>
              </a:ext>
            </a:extLst>
          </p:cNvPr>
          <p:cNvSpPr txBox="1">
            <a:spLocks noGrp="1"/>
          </p:cNvSpPr>
          <p:nvPr>
            <p:ph type="body" sz="quarter" idx="10"/>
          </p:nvPr>
        </p:nvSpPr>
        <p:spPr>
          <a:xfrm>
            <a:off x="6402691" y="1900047"/>
            <a:ext cx="5230509" cy="3136243"/>
          </a:xfrm>
          <a:prstGeom prst="rect">
            <a:avLst/>
          </a:prstGeom>
          <a:noFill/>
        </p:spPr>
        <p:txBody>
          <a:bodyPr wrap="square" rtlCol="0">
            <a:spAutoFit/>
          </a:bodyPr>
          <a:lstStyle/>
          <a:p>
            <a:r>
              <a:rPr lang="en-US" sz="2400" dirty="0"/>
              <a:t>In an otherwise healthy athlete, an injury is unlikely to cause uncontrolled inflammation</a:t>
            </a:r>
          </a:p>
          <a:p>
            <a:endParaRPr lang="en-US" sz="2400" dirty="0"/>
          </a:p>
          <a:p>
            <a:r>
              <a:rPr lang="en-US" sz="2400" dirty="0"/>
              <a:t>Use caution and judgement when suggesting anti-inflammatory foods in the acute phase post-injury</a:t>
            </a:r>
          </a:p>
        </p:txBody>
      </p:sp>
      <p:cxnSp>
        <p:nvCxnSpPr>
          <p:cNvPr id="9" name="Straight Connector 8">
            <a:extLst>
              <a:ext uri="{FF2B5EF4-FFF2-40B4-BE49-F238E27FC236}">
                <a16:creationId xmlns:a16="http://schemas.microsoft.com/office/drawing/2014/main" id="{47E1A535-7B3B-154C-BE82-303A386A8D40}"/>
              </a:ext>
            </a:extLst>
          </p:cNvPr>
          <p:cNvCxnSpPr>
            <a:cxnSpLocks/>
          </p:cNvCxnSpPr>
          <p:nvPr/>
        </p:nvCxnSpPr>
        <p:spPr>
          <a:xfrm>
            <a:off x="6402691" y="1508669"/>
            <a:ext cx="308420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6C1349-B47D-2B4E-97A7-782BFDD7CEB8}"/>
              </a:ext>
            </a:extLst>
          </p:cNvPr>
          <p:cNvSpPr txBox="1"/>
          <p:nvPr/>
        </p:nvSpPr>
        <p:spPr>
          <a:xfrm>
            <a:off x="3330890" y="6585309"/>
            <a:ext cx="8861110" cy="246221"/>
          </a:xfrm>
          <a:prstGeom prst="rect">
            <a:avLst/>
          </a:prstGeom>
          <a:noFill/>
        </p:spPr>
        <p:txBody>
          <a:bodyPr wrap="square" rtlCol="0">
            <a:spAutoFit/>
          </a:bodyPr>
          <a:lstStyle/>
          <a:p>
            <a:pPr algn="r"/>
            <a:r>
              <a:rPr lang="en-US" sz="1000" dirty="0">
                <a:solidFill>
                  <a:schemeClr val="bg1"/>
                </a:solidFill>
              </a:rPr>
              <a:t>Tipton, K. Sports Med. 2015; 45:93-104, </a:t>
            </a:r>
            <a:r>
              <a:rPr lang="en-US" sz="1000" dirty="0" err="1">
                <a:solidFill>
                  <a:schemeClr val="bg1"/>
                </a:solidFill>
              </a:rPr>
              <a:t>doi</a:t>
            </a:r>
            <a:r>
              <a:rPr lang="en-US" sz="1000" dirty="0">
                <a:solidFill>
                  <a:schemeClr val="bg1"/>
                </a:solidFill>
              </a:rPr>
              <a:t>: 10.1007/s40279-015-0398-4. </a:t>
            </a:r>
          </a:p>
        </p:txBody>
      </p:sp>
    </p:spTree>
    <p:extLst>
      <p:ext uri="{BB962C8B-B14F-4D97-AF65-F5344CB8AC3E}">
        <p14:creationId xmlns:p14="http://schemas.microsoft.com/office/powerpoint/2010/main" val="205994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5931-2D9E-E342-A7BE-A84C80C9EE9F}"/>
              </a:ext>
            </a:extLst>
          </p:cNvPr>
          <p:cNvSpPr>
            <a:spLocks noGrp="1"/>
          </p:cNvSpPr>
          <p:nvPr>
            <p:ph type="title"/>
          </p:nvPr>
        </p:nvSpPr>
        <p:spPr>
          <a:xfrm>
            <a:off x="1571625" y="1966823"/>
            <a:ext cx="9048751" cy="849858"/>
          </a:xfrm>
        </p:spPr>
        <p:txBody>
          <a:bodyPr/>
          <a:lstStyle/>
          <a:p>
            <a:pPr algn="ctr"/>
            <a:r>
              <a:rPr lang="en-US" sz="4400" dirty="0"/>
              <a:t>Do you think an athlete should restrict calories when injured?  Why or why not?</a:t>
            </a:r>
          </a:p>
        </p:txBody>
      </p:sp>
    </p:spTree>
    <p:extLst>
      <p:ext uri="{BB962C8B-B14F-4D97-AF65-F5344CB8AC3E}">
        <p14:creationId xmlns:p14="http://schemas.microsoft.com/office/powerpoint/2010/main" val="942968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D5802A-30B4-0449-A37B-33FA2E1F7995}"/>
              </a:ext>
            </a:extLst>
          </p:cNvPr>
          <p:cNvSpPr>
            <a:spLocks noGrp="1"/>
          </p:cNvSpPr>
          <p:nvPr>
            <p:ph type="title"/>
          </p:nvPr>
        </p:nvSpPr>
        <p:spPr/>
        <p:txBody>
          <a:bodyPr/>
          <a:lstStyle/>
          <a:p>
            <a:r>
              <a:rPr lang="en-US" dirty="0"/>
              <a:t>Energy Needs</a:t>
            </a:r>
          </a:p>
        </p:txBody>
      </p:sp>
      <p:sp>
        <p:nvSpPr>
          <p:cNvPr id="5" name="Text Placeholder 4">
            <a:extLst>
              <a:ext uri="{FF2B5EF4-FFF2-40B4-BE49-F238E27FC236}">
                <a16:creationId xmlns:a16="http://schemas.microsoft.com/office/drawing/2014/main" id="{0ACBC7D2-E668-F549-8A8A-C9DA0FAFFB0B}"/>
              </a:ext>
            </a:extLst>
          </p:cNvPr>
          <p:cNvSpPr txBox="1">
            <a:spLocks noGrp="1"/>
          </p:cNvSpPr>
          <p:nvPr>
            <p:ph type="body" sz="quarter" idx="11"/>
          </p:nvPr>
        </p:nvSpPr>
        <p:spPr>
          <a:xfrm>
            <a:off x="861848" y="2687351"/>
            <a:ext cx="5234153" cy="2800767"/>
          </a:xfrm>
          <a:prstGeom prst="rect">
            <a:avLst/>
          </a:prstGeom>
          <a:noFill/>
        </p:spPr>
        <p:txBody>
          <a:bodyPr wrap="square" rtlCol="0">
            <a:spAutoFit/>
          </a:bodyPr>
          <a:lstStyle/>
          <a:p>
            <a:r>
              <a:rPr lang="en-US" sz="2000" dirty="0">
                <a:latin typeface="Century Gothic" panose="020B0502020202020204" pitchFamily="34" charset="0"/>
              </a:rPr>
              <a:t>Ensuring the right energy balance promotes healing</a:t>
            </a:r>
          </a:p>
          <a:p>
            <a:endParaRPr lang="en-US" sz="2000" dirty="0">
              <a:latin typeface="Century Gothic" panose="020B0502020202020204" pitchFamily="34" charset="0"/>
            </a:endParaRPr>
          </a:p>
          <a:p>
            <a:r>
              <a:rPr lang="en-US" sz="2000" dirty="0">
                <a:latin typeface="Century Gothic" panose="020B0502020202020204" pitchFamily="34" charset="0"/>
              </a:rPr>
              <a:t>Measure RMR if possible</a:t>
            </a:r>
          </a:p>
          <a:p>
            <a:endParaRPr lang="en-US" sz="2000" dirty="0">
              <a:latin typeface="Century Gothic" panose="020B0502020202020204" pitchFamily="34" charset="0"/>
            </a:endParaRPr>
          </a:p>
          <a:p>
            <a:r>
              <a:rPr lang="en-US" sz="2000" dirty="0">
                <a:latin typeface="Century Gothic" panose="020B0502020202020204" pitchFamily="34" charset="0"/>
              </a:rPr>
              <a:t>Monitor for significant changes in body weight</a:t>
            </a:r>
          </a:p>
        </p:txBody>
      </p:sp>
      <p:pic>
        <p:nvPicPr>
          <p:cNvPr id="13" name="Picture Placeholder 12" descr="A picture containing person, motorcycle, holding, table&#10;&#10;Description automatically generated">
            <a:extLst>
              <a:ext uri="{FF2B5EF4-FFF2-40B4-BE49-F238E27FC236}">
                <a16:creationId xmlns:a16="http://schemas.microsoft.com/office/drawing/2014/main" id="{D45DD686-2953-D54A-9830-4ED64202D2A9}"/>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cxnSp>
        <p:nvCxnSpPr>
          <p:cNvPr id="14" name="Straight Connector 13">
            <a:extLst>
              <a:ext uri="{FF2B5EF4-FFF2-40B4-BE49-F238E27FC236}">
                <a16:creationId xmlns:a16="http://schemas.microsoft.com/office/drawing/2014/main" id="{8ED1E169-A81A-1945-A435-0F421B99E10A}"/>
              </a:ext>
            </a:extLst>
          </p:cNvPr>
          <p:cNvCxnSpPr>
            <a:cxnSpLocks/>
          </p:cNvCxnSpPr>
          <p:nvPr/>
        </p:nvCxnSpPr>
        <p:spPr>
          <a:xfrm>
            <a:off x="861848" y="2294280"/>
            <a:ext cx="31949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8ED78B-22CB-C746-9C01-047227033EFD}"/>
              </a:ext>
            </a:extLst>
          </p:cNvPr>
          <p:cNvSpPr txBox="1"/>
          <p:nvPr/>
        </p:nvSpPr>
        <p:spPr>
          <a:xfrm>
            <a:off x="3330890" y="6585309"/>
            <a:ext cx="8861110" cy="246221"/>
          </a:xfrm>
          <a:prstGeom prst="rect">
            <a:avLst/>
          </a:prstGeom>
          <a:noFill/>
        </p:spPr>
        <p:txBody>
          <a:bodyPr wrap="square" rtlCol="0">
            <a:spAutoFit/>
          </a:bodyPr>
          <a:lstStyle/>
          <a:p>
            <a:pPr algn="r"/>
            <a:r>
              <a:rPr lang="en-US" sz="1000" dirty="0">
                <a:solidFill>
                  <a:schemeClr val="bg1"/>
                </a:solidFill>
              </a:rPr>
              <a:t>Tipton, K. Sports Med. 2015; 45:93-104, </a:t>
            </a:r>
            <a:r>
              <a:rPr lang="en-US" sz="1000" dirty="0" err="1">
                <a:solidFill>
                  <a:schemeClr val="bg1"/>
                </a:solidFill>
              </a:rPr>
              <a:t>doi</a:t>
            </a:r>
            <a:r>
              <a:rPr lang="en-US" sz="1000" dirty="0">
                <a:solidFill>
                  <a:schemeClr val="bg1"/>
                </a:solidFill>
              </a:rPr>
              <a:t>: 10.1007/s40279-015-0398-4. </a:t>
            </a:r>
          </a:p>
        </p:txBody>
      </p:sp>
    </p:spTree>
    <p:extLst>
      <p:ext uri="{BB962C8B-B14F-4D97-AF65-F5344CB8AC3E}">
        <p14:creationId xmlns:p14="http://schemas.microsoft.com/office/powerpoint/2010/main" val="3956469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978A-3138-FC4C-97DF-78FD259FEEF7}"/>
              </a:ext>
            </a:extLst>
          </p:cNvPr>
          <p:cNvSpPr>
            <a:spLocks noGrp="1"/>
          </p:cNvSpPr>
          <p:nvPr>
            <p:ph type="title"/>
          </p:nvPr>
        </p:nvSpPr>
        <p:spPr/>
        <p:txBody>
          <a:bodyPr/>
          <a:lstStyle/>
          <a:p>
            <a:r>
              <a:rPr lang="en-US" dirty="0"/>
              <a:t>Energy Needs</a:t>
            </a:r>
          </a:p>
        </p:txBody>
      </p:sp>
      <p:sp>
        <p:nvSpPr>
          <p:cNvPr id="4" name="TextBox 3">
            <a:extLst>
              <a:ext uri="{FF2B5EF4-FFF2-40B4-BE49-F238E27FC236}">
                <a16:creationId xmlns:a16="http://schemas.microsoft.com/office/drawing/2014/main" id="{770AC40F-7C84-EB4B-BF0E-4F2070AD8D9A}"/>
              </a:ext>
            </a:extLst>
          </p:cNvPr>
          <p:cNvSpPr txBox="1"/>
          <p:nvPr/>
        </p:nvSpPr>
        <p:spPr>
          <a:xfrm>
            <a:off x="2085735" y="1774297"/>
            <a:ext cx="3913631" cy="830997"/>
          </a:xfrm>
          <a:prstGeom prst="rect">
            <a:avLst/>
          </a:prstGeom>
          <a:solidFill>
            <a:schemeClr val="bg1">
              <a:lumMod val="50000"/>
              <a:alpha val="60000"/>
            </a:schemeClr>
          </a:solidFill>
        </p:spPr>
        <p:txBody>
          <a:bodyPr wrap="square" rtlCol="0">
            <a:spAutoFit/>
          </a:bodyPr>
          <a:lstStyle/>
          <a:p>
            <a:pPr algn="ctr"/>
            <a:r>
              <a:rPr lang="en-US" sz="2400" b="1">
                <a:latin typeface="Century Gothic" panose="020B0502020202020204" pitchFamily="34" charset="0"/>
              </a:rPr>
              <a:t>Resting EE may increase ~15-50% with injury</a:t>
            </a:r>
          </a:p>
        </p:txBody>
      </p:sp>
      <p:sp>
        <p:nvSpPr>
          <p:cNvPr id="5" name="TextBox 4">
            <a:extLst>
              <a:ext uri="{FF2B5EF4-FFF2-40B4-BE49-F238E27FC236}">
                <a16:creationId xmlns:a16="http://schemas.microsoft.com/office/drawing/2014/main" id="{027E0F5E-A66C-5441-A503-C3CBC0193FD6}"/>
              </a:ext>
            </a:extLst>
          </p:cNvPr>
          <p:cNvSpPr txBox="1"/>
          <p:nvPr/>
        </p:nvSpPr>
        <p:spPr>
          <a:xfrm>
            <a:off x="6765836" y="1774297"/>
            <a:ext cx="2911451" cy="830997"/>
          </a:xfrm>
          <a:prstGeom prst="rect">
            <a:avLst/>
          </a:prstGeom>
          <a:solidFill>
            <a:schemeClr val="bg1">
              <a:lumMod val="50000"/>
              <a:alpha val="59000"/>
            </a:schemeClr>
          </a:solidFill>
        </p:spPr>
        <p:txBody>
          <a:bodyPr wrap="square" rtlCol="0">
            <a:spAutoFit/>
          </a:bodyPr>
          <a:lstStyle/>
          <a:p>
            <a:pPr algn="ctr"/>
            <a:r>
              <a:rPr lang="en-US" sz="2400" b="1">
                <a:latin typeface="Century Gothic" panose="020B0502020202020204" pitchFamily="34" charset="0"/>
              </a:rPr>
              <a:t>Crutching increases EE 2-3x</a:t>
            </a:r>
          </a:p>
        </p:txBody>
      </p:sp>
      <p:pic>
        <p:nvPicPr>
          <p:cNvPr id="6" name="Picture 5">
            <a:extLst>
              <a:ext uri="{FF2B5EF4-FFF2-40B4-BE49-F238E27FC236}">
                <a16:creationId xmlns:a16="http://schemas.microsoft.com/office/drawing/2014/main" id="{B3D9DEC1-0F7F-884F-A881-B2E923BB92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3719" y="3123295"/>
            <a:ext cx="2818527" cy="2186788"/>
          </a:xfrm>
          <a:prstGeom prst="rect">
            <a:avLst/>
          </a:prstGeom>
        </p:spPr>
      </p:pic>
      <p:sp>
        <p:nvSpPr>
          <p:cNvPr id="7" name="TextBox 6">
            <a:extLst>
              <a:ext uri="{FF2B5EF4-FFF2-40B4-BE49-F238E27FC236}">
                <a16:creationId xmlns:a16="http://schemas.microsoft.com/office/drawing/2014/main" id="{652B85AB-F5E5-5540-8A28-24930FE67B44}"/>
              </a:ext>
            </a:extLst>
          </p:cNvPr>
          <p:cNvSpPr txBox="1"/>
          <p:nvPr/>
        </p:nvSpPr>
        <p:spPr>
          <a:xfrm>
            <a:off x="2691685" y="4350479"/>
            <a:ext cx="1277713" cy="646331"/>
          </a:xfrm>
          <a:prstGeom prst="rect">
            <a:avLst/>
          </a:prstGeom>
          <a:noFill/>
        </p:spPr>
        <p:txBody>
          <a:bodyPr wrap="square" rtlCol="0">
            <a:spAutoFit/>
          </a:bodyPr>
          <a:lstStyle/>
          <a:p>
            <a:pPr algn="ctr"/>
            <a:r>
              <a:rPr lang="en-US" dirty="0">
                <a:latin typeface="Century Gothic" panose="020B0502020202020204" pitchFamily="34" charset="0"/>
              </a:rPr>
              <a:t>Reduced activity</a:t>
            </a:r>
          </a:p>
        </p:txBody>
      </p:sp>
      <p:sp>
        <p:nvSpPr>
          <p:cNvPr id="8" name="TextBox 7">
            <a:extLst>
              <a:ext uri="{FF2B5EF4-FFF2-40B4-BE49-F238E27FC236}">
                <a16:creationId xmlns:a16="http://schemas.microsoft.com/office/drawing/2014/main" id="{3562019F-68EE-B44C-9D42-2C14835DB18F}"/>
              </a:ext>
            </a:extLst>
          </p:cNvPr>
          <p:cNvSpPr txBox="1"/>
          <p:nvPr/>
        </p:nvSpPr>
        <p:spPr>
          <a:xfrm>
            <a:off x="7336567" y="3634898"/>
            <a:ext cx="1022096" cy="715581"/>
          </a:xfrm>
          <a:prstGeom prst="rect">
            <a:avLst/>
          </a:prstGeom>
          <a:noFill/>
        </p:spPr>
        <p:txBody>
          <a:bodyPr wrap="square" rtlCol="0">
            <a:spAutoFit/>
          </a:bodyPr>
          <a:lstStyle/>
          <a:p>
            <a:pPr algn="ctr"/>
            <a:r>
              <a:rPr lang="en-US">
                <a:latin typeface="Century Gothic" panose="020B0502020202020204" pitchFamily="34" charset="0"/>
              </a:rPr>
              <a:t>Energy needs of healing</a:t>
            </a:r>
          </a:p>
        </p:txBody>
      </p:sp>
      <p:sp>
        <p:nvSpPr>
          <p:cNvPr id="10" name="TextBox 9">
            <a:extLst>
              <a:ext uri="{FF2B5EF4-FFF2-40B4-BE49-F238E27FC236}">
                <a16:creationId xmlns:a16="http://schemas.microsoft.com/office/drawing/2014/main" id="{36C47F05-8784-E649-93C1-D6D67B56C967}"/>
              </a:ext>
            </a:extLst>
          </p:cNvPr>
          <p:cNvSpPr txBox="1"/>
          <p:nvPr/>
        </p:nvSpPr>
        <p:spPr>
          <a:xfrm>
            <a:off x="3330890" y="6585309"/>
            <a:ext cx="8861110" cy="246221"/>
          </a:xfrm>
          <a:prstGeom prst="rect">
            <a:avLst/>
          </a:prstGeom>
          <a:noFill/>
        </p:spPr>
        <p:txBody>
          <a:bodyPr wrap="square" rtlCol="0">
            <a:spAutoFit/>
          </a:bodyPr>
          <a:lstStyle/>
          <a:p>
            <a:pPr algn="r"/>
            <a:r>
              <a:rPr lang="en-US" sz="1000" dirty="0">
                <a:solidFill>
                  <a:schemeClr val="bg1"/>
                </a:solidFill>
              </a:rPr>
              <a:t>Tipton, K. Sports Med. 2015; 45:93-104, </a:t>
            </a:r>
            <a:r>
              <a:rPr lang="en-US" sz="1000" dirty="0" err="1">
                <a:solidFill>
                  <a:schemeClr val="bg1"/>
                </a:solidFill>
              </a:rPr>
              <a:t>doi</a:t>
            </a:r>
            <a:r>
              <a:rPr lang="en-US" sz="1000" dirty="0">
                <a:solidFill>
                  <a:schemeClr val="bg1"/>
                </a:solidFill>
              </a:rPr>
              <a:t>: 10.1007/s40279-015-0398-4. </a:t>
            </a:r>
          </a:p>
        </p:txBody>
      </p:sp>
      <p:cxnSp>
        <p:nvCxnSpPr>
          <p:cNvPr id="11" name="Straight Connector 10">
            <a:extLst>
              <a:ext uri="{FF2B5EF4-FFF2-40B4-BE49-F238E27FC236}">
                <a16:creationId xmlns:a16="http://schemas.microsoft.com/office/drawing/2014/main" id="{9FAFC298-E3A7-0E4A-B226-3E954A605699}"/>
              </a:ext>
            </a:extLst>
          </p:cNvPr>
          <p:cNvCxnSpPr>
            <a:cxnSpLocks/>
          </p:cNvCxnSpPr>
          <p:nvPr/>
        </p:nvCxnSpPr>
        <p:spPr>
          <a:xfrm>
            <a:off x="861848" y="1135182"/>
            <a:ext cx="31949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4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00FC-51E9-EF43-92CA-0D4D3675B8F5}"/>
              </a:ext>
            </a:extLst>
          </p:cNvPr>
          <p:cNvSpPr>
            <a:spLocks noGrp="1"/>
          </p:cNvSpPr>
          <p:nvPr>
            <p:ph type="title"/>
          </p:nvPr>
        </p:nvSpPr>
        <p:spPr>
          <a:xfrm>
            <a:off x="6406080" y="238820"/>
            <a:ext cx="5475837" cy="849858"/>
          </a:xfrm>
        </p:spPr>
        <p:txBody>
          <a:bodyPr/>
          <a:lstStyle/>
          <a:p>
            <a:r>
              <a:rPr lang="en-US" dirty="0"/>
              <a:t>Summary</a:t>
            </a:r>
          </a:p>
        </p:txBody>
      </p:sp>
      <p:sp>
        <p:nvSpPr>
          <p:cNvPr id="3" name="Text Placeholder 2">
            <a:extLst>
              <a:ext uri="{FF2B5EF4-FFF2-40B4-BE49-F238E27FC236}">
                <a16:creationId xmlns:a16="http://schemas.microsoft.com/office/drawing/2014/main" id="{44718A90-B4B9-0543-AB3B-1FF5740C5B93}"/>
              </a:ext>
            </a:extLst>
          </p:cNvPr>
          <p:cNvSpPr>
            <a:spLocks noGrp="1"/>
          </p:cNvSpPr>
          <p:nvPr>
            <p:ph type="body" sz="quarter" idx="10"/>
          </p:nvPr>
        </p:nvSpPr>
        <p:spPr>
          <a:xfrm>
            <a:off x="6194738" y="1088678"/>
            <a:ext cx="5997262" cy="4125196"/>
          </a:xfrm>
        </p:spPr>
        <p:txBody>
          <a:bodyPr/>
          <a:lstStyle/>
          <a:p>
            <a:pPr algn="ctr"/>
            <a:r>
              <a:rPr lang="en-US" sz="2400" dirty="0"/>
              <a:t>“The single most important nutritional consideration during reduced muscle activity and/or immobility is to avoid nutrient deficiencies. Deficiencies of energy, vitamins, minerals and macronutrients—particularly protein—will impair wound healing and exacerbate loss of muscle and tendon mass and function. Whereas healthy exercisers and athletes are unlikely to suffer from malnourishment, choices made during recovery from an injury need to be carefully considered to optimize recovery and return to training.”</a:t>
            </a:r>
            <a:endParaRPr lang="en-US" sz="2400" b="1" dirty="0"/>
          </a:p>
          <a:p>
            <a:pPr algn="ctr"/>
            <a:endParaRPr lang="en-US" sz="2400" dirty="0"/>
          </a:p>
        </p:txBody>
      </p:sp>
      <p:pic>
        <p:nvPicPr>
          <p:cNvPr id="5" name="Picture Placeholder 4">
            <a:extLst>
              <a:ext uri="{FF2B5EF4-FFF2-40B4-BE49-F238E27FC236}">
                <a16:creationId xmlns:a16="http://schemas.microsoft.com/office/drawing/2014/main" id="{33010D00-3E35-7749-A385-4D923E1DE3A6}"/>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cxnSp>
        <p:nvCxnSpPr>
          <p:cNvPr id="6" name="Straight Connector 5">
            <a:extLst>
              <a:ext uri="{FF2B5EF4-FFF2-40B4-BE49-F238E27FC236}">
                <a16:creationId xmlns:a16="http://schemas.microsoft.com/office/drawing/2014/main" id="{C32686A4-474C-104C-BB21-1739DE0D7051}"/>
              </a:ext>
            </a:extLst>
          </p:cNvPr>
          <p:cNvCxnSpPr>
            <a:cxnSpLocks/>
          </p:cNvCxnSpPr>
          <p:nvPr/>
        </p:nvCxnSpPr>
        <p:spPr>
          <a:xfrm>
            <a:off x="6406080" y="735937"/>
            <a:ext cx="222276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D4A58E-434D-8B4A-BC74-86F1EF582D7B}"/>
              </a:ext>
            </a:extLst>
          </p:cNvPr>
          <p:cNvSpPr txBox="1"/>
          <p:nvPr/>
        </p:nvSpPr>
        <p:spPr>
          <a:xfrm>
            <a:off x="3330890" y="6585309"/>
            <a:ext cx="8861110" cy="246221"/>
          </a:xfrm>
          <a:prstGeom prst="rect">
            <a:avLst/>
          </a:prstGeom>
          <a:noFill/>
        </p:spPr>
        <p:txBody>
          <a:bodyPr wrap="square" rtlCol="0">
            <a:spAutoFit/>
          </a:bodyPr>
          <a:lstStyle/>
          <a:p>
            <a:pPr algn="r"/>
            <a:r>
              <a:rPr lang="en-US" sz="1000" dirty="0">
                <a:solidFill>
                  <a:schemeClr val="bg1"/>
                </a:solidFill>
              </a:rPr>
              <a:t>Tipton, K. Sports Med. 2015; 45:93-104, </a:t>
            </a:r>
            <a:r>
              <a:rPr lang="en-US" sz="1000" dirty="0" err="1">
                <a:solidFill>
                  <a:schemeClr val="bg1"/>
                </a:solidFill>
              </a:rPr>
              <a:t>doi</a:t>
            </a:r>
            <a:r>
              <a:rPr lang="en-US" sz="1000" dirty="0">
                <a:solidFill>
                  <a:schemeClr val="bg1"/>
                </a:solidFill>
              </a:rPr>
              <a:t>: 10.1007/s40279-015-0398-4. </a:t>
            </a:r>
          </a:p>
        </p:txBody>
      </p:sp>
    </p:spTree>
    <p:extLst>
      <p:ext uri="{BB962C8B-B14F-4D97-AF65-F5344CB8AC3E}">
        <p14:creationId xmlns:p14="http://schemas.microsoft.com/office/powerpoint/2010/main" val="104705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8E29B4-64D4-3348-AC2C-B3C1C77DBC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4750858" cy="6531480"/>
          </a:xfrm>
          <a:prstGeom prst="rect">
            <a:avLst/>
          </a:prstGeom>
        </p:spPr>
      </p:pic>
      <p:grpSp>
        <p:nvGrpSpPr>
          <p:cNvPr id="5" name="Group 4">
            <a:extLst>
              <a:ext uri="{FF2B5EF4-FFF2-40B4-BE49-F238E27FC236}">
                <a16:creationId xmlns:a16="http://schemas.microsoft.com/office/drawing/2014/main" id="{BF587777-9F21-2449-A763-1CEF7EDD53AB}"/>
              </a:ext>
            </a:extLst>
          </p:cNvPr>
          <p:cNvGrpSpPr/>
          <p:nvPr/>
        </p:nvGrpSpPr>
        <p:grpSpPr>
          <a:xfrm>
            <a:off x="1214107" y="4224417"/>
            <a:ext cx="2905596" cy="985208"/>
            <a:chOff x="7864175" y="1233079"/>
            <a:chExt cx="3523596" cy="1098311"/>
          </a:xfrm>
        </p:grpSpPr>
        <p:grpSp>
          <p:nvGrpSpPr>
            <p:cNvPr id="6" name="Group 5">
              <a:extLst>
                <a:ext uri="{FF2B5EF4-FFF2-40B4-BE49-F238E27FC236}">
                  <a16:creationId xmlns:a16="http://schemas.microsoft.com/office/drawing/2014/main" id="{E8DE3D95-FF66-A84F-A9E4-170D773CDAA3}"/>
                </a:ext>
              </a:extLst>
            </p:cNvPr>
            <p:cNvGrpSpPr/>
            <p:nvPr/>
          </p:nvGrpSpPr>
          <p:grpSpPr>
            <a:xfrm>
              <a:off x="8077320" y="1233079"/>
              <a:ext cx="3310451" cy="1098311"/>
              <a:chOff x="1431695" y="5268090"/>
              <a:chExt cx="3310451" cy="1098311"/>
            </a:xfrm>
          </p:grpSpPr>
          <p:sp>
            <p:nvSpPr>
              <p:cNvPr id="8" name="Rectangle 7">
                <a:extLst>
                  <a:ext uri="{FF2B5EF4-FFF2-40B4-BE49-F238E27FC236}">
                    <a16:creationId xmlns:a16="http://schemas.microsoft.com/office/drawing/2014/main" id="{8D45C26E-2DFB-8546-B71E-EE15B2E0A1CB}"/>
                  </a:ext>
                </a:extLst>
              </p:cNvPr>
              <p:cNvSpPr/>
              <p:nvPr/>
            </p:nvSpPr>
            <p:spPr>
              <a:xfrm>
                <a:off x="1431695" y="5473688"/>
                <a:ext cx="1482124" cy="7534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9D52842-9FB2-294A-A244-DEFB10755B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8799" y="5268090"/>
                <a:ext cx="1913347" cy="1098311"/>
              </a:xfrm>
              <a:prstGeom prst="rect">
                <a:avLst/>
              </a:prstGeom>
            </p:spPr>
          </p:pic>
        </p:grpSp>
        <p:sp>
          <p:nvSpPr>
            <p:cNvPr id="7" name="TextBox 6">
              <a:extLst>
                <a:ext uri="{FF2B5EF4-FFF2-40B4-BE49-F238E27FC236}">
                  <a16:creationId xmlns:a16="http://schemas.microsoft.com/office/drawing/2014/main" id="{E677A518-B770-214C-AE68-0D104A0575EB}"/>
                </a:ext>
              </a:extLst>
            </p:cNvPr>
            <p:cNvSpPr txBox="1"/>
            <p:nvPr/>
          </p:nvSpPr>
          <p:spPr>
            <a:xfrm>
              <a:off x="7864175" y="1552770"/>
              <a:ext cx="1861924" cy="461665"/>
            </a:xfrm>
            <a:prstGeom prst="rect">
              <a:avLst/>
            </a:prstGeom>
            <a:noFill/>
            <a:ln>
              <a:noFill/>
            </a:ln>
          </p:spPr>
          <p:txBody>
            <a:bodyPr wrap="square" rtlCol="0">
              <a:spAutoFit/>
            </a:bodyPr>
            <a:lstStyle/>
            <a:p>
              <a:pPr algn="ctr"/>
              <a:r>
                <a:rPr lang="en-US" sz="2000" b="1"/>
                <a:t>SSE #169</a:t>
              </a:r>
            </a:p>
          </p:txBody>
        </p:sp>
      </p:grpSp>
      <p:sp>
        <p:nvSpPr>
          <p:cNvPr id="10" name="TextBox 9">
            <a:extLst>
              <a:ext uri="{FF2B5EF4-FFF2-40B4-BE49-F238E27FC236}">
                <a16:creationId xmlns:a16="http://schemas.microsoft.com/office/drawing/2014/main" id="{8228F78F-B092-5642-82C8-705C3CCDA6D3}"/>
              </a:ext>
            </a:extLst>
          </p:cNvPr>
          <p:cNvSpPr txBox="1"/>
          <p:nvPr/>
        </p:nvSpPr>
        <p:spPr>
          <a:xfrm>
            <a:off x="24520" y="6523308"/>
            <a:ext cx="4827494" cy="246217"/>
          </a:xfrm>
          <a:prstGeom prst="rect">
            <a:avLst/>
          </a:prstGeom>
          <a:noFill/>
        </p:spPr>
        <p:txBody>
          <a:bodyPr wrap="square" lIns="91435" tIns="45718" rIns="91435" bIns="45718" rtlCol="0">
            <a:spAutoFit/>
          </a:bodyPr>
          <a:lstStyle/>
          <a:p>
            <a:r>
              <a:rPr lang="en-US" sz="1000" dirty="0">
                <a:solidFill>
                  <a:schemeClr val="bg1"/>
                </a:solidFill>
                <a:latin typeface="Century Gothic"/>
                <a:cs typeface="Gill Sans Light"/>
              </a:rPr>
              <a:t>Tipton K. </a:t>
            </a:r>
            <a:r>
              <a:rPr lang="en-US" sz="1000" i="1" dirty="0">
                <a:solidFill>
                  <a:schemeClr val="bg1"/>
                </a:solidFill>
                <a:latin typeface="Century Gothic"/>
                <a:cs typeface="Gill Sans Light"/>
              </a:rPr>
              <a:t>Sports Science Exchange. </a:t>
            </a:r>
            <a:r>
              <a:rPr lang="en-US" sz="1000" dirty="0">
                <a:solidFill>
                  <a:schemeClr val="bg1"/>
                </a:solidFill>
                <a:latin typeface="Century Gothic"/>
                <a:cs typeface="Gill Sans Light"/>
              </a:rPr>
              <a:t>2017;28(169):1-6</a:t>
            </a:r>
          </a:p>
        </p:txBody>
      </p:sp>
      <p:sp>
        <p:nvSpPr>
          <p:cNvPr id="11" name="Title 1">
            <a:extLst>
              <a:ext uri="{FF2B5EF4-FFF2-40B4-BE49-F238E27FC236}">
                <a16:creationId xmlns:a16="http://schemas.microsoft.com/office/drawing/2014/main" id="{645ED511-597E-ED4D-8EFB-DE3326713E0F}"/>
              </a:ext>
            </a:extLst>
          </p:cNvPr>
          <p:cNvSpPr>
            <a:spLocks noGrp="1"/>
          </p:cNvSpPr>
          <p:nvPr>
            <p:ph type="title"/>
          </p:nvPr>
        </p:nvSpPr>
        <p:spPr>
          <a:xfrm>
            <a:off x="481796" y="831797"/>
            <a:ext cx="4370218" cy="849858"/>
          </a:xfrm>
        </p:spPr>
        <p:txBody>
          <a:bodyPr/>
          <a:lstStyle/>
          <a:p>
            <a:pPr algn="ctr"/>
            <a:r>
              <a:rPr lang="en-US" sz="3200" dirty="0"/>
              <a:t>Metabolic and Functional Consequences of Immobilization Following an Exercise-Induced Injury</a:t>
            </a:r>
          </a:p>
        </p:txBody>
      </p:sp>
      <p:cxnSp>
        <p:nvCxnSpPr>
          <p:cNvPr id="12" name="Straight Connector 11">
            <a:extLst>
              <a:ext uri="{FF2B5EF4-FFF2-40B4-BE49-F238E27FC236}">
                <a16:creationId xmlns:a16="http://schemas.microsoft.com/office/drawing/2014/main" id="{FBE4A593-37B1-0F46-BA46-DB1B591F04EF}"/>
              </a:ext>
            </a:extLst>
          </p:cNvPr>
          <p:cNvCxnSpPr>
            <a:cxnSpLocks/>
          </p:cNvCxnSpPr>
          <p:nvPr/>
        </p:nvCxnSpPr>
        <p:spPr>
          <a:xfrm>
            <a:off x="1002101" y="3782408"/>
            <a:ext cx="33296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27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n 20">
            <a:extLst>
              <a:ext uri="{FF2B5EF4-FFF2-40B4-BE49-F238E27FC236}">
                <a16:creationId xmlns:a16="http://schemas.microsoft.com/office/drawing/2014/main" id="{4B571540-62B1-9142-A5FB-65BD63E88E82}"/>
              </a:ext>
            </a:extLst>
          </p:cNvPr>
          <p:cNvSpPr/>
          <p:nvPr/>
        </p:nvSpPr>
        <p:spPr bwMode="auto">
          <a:xfrm rot="5400000">
            <a:off x="5722923" y="-176589"/>
            <a:ext cx="746153" cy="11776916"/>
          </a:xfrm>
          <a:prstGeom prst="can">
            <a:avLst/>
          </a:prstGeom>
          <a:solidFill>
            <a:srgbClr val="800000"/>
          </a:solidFill>
          <a:ln w="25400" cap="flat" cmpd="sng" algn="ctr">
            <a:solidFill>
              <a:srgbClr val="00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fontAlgn="base">
              <a:spcBef>
                <a:spcPct val="0"/>
              </a:spcBef>
              <a:spcAft>
                <a:spcPct val="0"/>
              </a:spcAft>
            </a:pPr>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22" name="Can 21">
            <a:extLst>
              <a:ext uri="{FF2B5EF4-FFF2-40B4-BE49-F238E27FC236}">
                <a16:creationId xmlns:a16="http://schemas.microsoft.com/office/drawing/2014/main" id="{FC6F4183-AA3B-A843-A6FA-64FC5783BAE3}"/>
              </a:ext>
            </a:extLst>
          </p:cNvPr>
          <p:cNvSpPr/>
          <p:nvPr/>
        </p:nvSpPr>
        <p:spPr bwMode="auto">
          <a:xfrm rot="5400000">
            <a:off x="8580031" y="1000568"/>
            <a:ext cx="1047220" cy="3713475"/>
          </a:xfrm>
          <a:prstGeom prst="can">
            <a:avLst/>
          </a:prstGeom>
          <a:solidFill>
            <a:srgbClr val="804000"/>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fontAlgn="base">
              <a:spcBef>
                <a:spcPct val="0"/>
              </a:spcBef>
              <a:spcAft>
                <a:spcPct val="0"/>
              </a:spcAft>
            </a:pPr>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23" name="Can 22">
            <a:extLst>
              <a:ext uri="{FF2B5EF4-FFF2-40B4-BE49-F238E27FC236}">
                <a16:creationId xmlns:a16="http://schemas.microsoft.com/office/drawing/2014/main" id="{20A7D182-5833-6049-84A1-8AE9A1FF15B3}"/>
              </a:ext>
            </a:extLst>
          </p:cNvPr>
          <p:cNvSpPr/>
          <p:nvPr/>
        </p:nvSpPr>
        <p:spPr bwMode="auto">
          <a:xfrm rot="16200000" flipH="1">
            <a:off x="2424504" y="856351"/>
            <a:ext cx="1047220" cy="4001911"/>
          </a:xfrm>
          <a:prstGeom prst="can">
            <a:avLst/>
          </a:prstGeom>
          <a:solidFill>
            <a:srgbClr val="804000"/>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fontAlgn="base">
              <a:spcBef>
                <a:spcPct val="0"/>
              </a:spcBef>
              <a:spcAft>
                <a:spcPct val="0"/>
              </a:spcAft>
            </a:pPr>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24" name="Oval 23">
            <a:extLst>
              <a:ext uri="{FF2B5EF4-FFF2-40B4-BE49-F238E27FC236}">
                <a16:creationId xmlns:a16="http://schemas.microsoft.com/office/drawing/2014/main" id="{D23A1E48-AC21-644F-B0F3-C492D37A07D3}"/>
              </a:ext>
            </a:extLst>
          </p:cNvPr>
          <p:cNvSpPr/>
          <p:nvPr/>
        </p:nvSpPr>
        <p:spPr bwMode="auto">
          <a:xfrm>
            <a:off x="2644086" y="1718380"/>
            <a:ext cx="7093291" cy="2654555"/>
          </a:xfrm>
          <a:prstGeom prst="ellipse">
            <a:avLst/>
          </a:prstGeom>
          <a:solidFill>
            <a:srgbClr val="804000"/>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fontAlgn="base">
              <a:spcBef>
                <a:spcPct val="0"/>
              </a:spcBef>
              <a:spcAft>
                <a:spcPct val="0"/>
              </a:spcAft>
            </a:pPr>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25" name="Oval 24">
            <a:extLst>
              <a:ext uri="{FF2B5EF4-FFF2-40B4-BE49-F238E27FC236}">
                <a16:creationId xmlns:a16="http://schemas.microsoft.com/office/drawing/2014/main" id="{AACFA55B-9EB1-B649-93EC-8125AEE80E7F}"/>
              </a:ext>
            </a:extLst>
          </p:cNvPr>
          <p:cNvSpPr/>
          <p:nvPr/>
        </p:nvSpPr>
        <p:spPr bwMode="auto">
          <a:xfrm>
            <a:off x="3075357" y="1845461"/>
            <a:ext cx="6247869" cy="2301556"/>
          </a:xfrm>
          <a:prstGeom prst="ellipse">
            <a:avLst/>
          </a:prstGeom>
          <a:solidFill>
            <a:srgbClr val="FF9933">
              <a:alpha val="89000"/>
            </a:srgb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fontAlgn="base">
              <a:spcBef>
                <a:spcPct val="0"/>
              </a:spcBef>
              <a:spcAft>
                <a:spcPct val="0"/>
              </a:spcAft>
            </a:pPr>
            <a:endParaRPr lang="en-US" sz="3200">
              <a:solidFill>
                <a:srgbClr val="000000"/>
              </a:solidFill>
              <a:latin typeface="Calibri"/>
              <a:ea typeface="ヒラギノ角ゴ ProN W3" charset="0"/>
              <a:cs typeface="Calibri"/>
              <a:sym typeface="Gill Sans" charset="0"/>
            </a:endParaRPr>
          </a:p>
        </p:txBody>
      </p:sp>
      <p:sp>
        <p:nvSpPr>
          <p:cNvPr id="26" name="TextBox 25">
            <a:extLst>
              <a:ext uri="{FF2B5EF4-FFF2-40B4-BE49-F238E27FC236}">
                <a16:creationId xmlns:a16="http://schemas.microsoft.com/office/drawing/2014/main" id="{FDAF11EA-CDB3-AB4A-8A81-27F0D2AE0A0C}"/>
              </a:ext>
            </a:extLst>
          </p:cNvPr>
          <p:cNvSpPr txBox="1"/>
          <p:nvPr/>
        </p:nvSpPr>
        <p:spPr>
          <a:xfrm>
            <a:off x="4797129" y="1867633"/>
            <a:ext cx="2804325"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85"/>
            <a:r>
              <a:rPr lang="en-US" sz="3200">
                <a:solidFill>
                  <a:prstClr val="black"/>
                </a:solidFill>
                <a:latin typeface="Calibri"/>
                <a:cs typeface="Calibri"/>
              </a:rPr>
              <a:t>Muscle Proteins</a:t>
            </a:r>
          </a:p>
        </p:txBody>
      </p:sp>
      <p:sp>
        <p:nvSpPr>
          <p:cNvPr id="27" name="TextBox 26">
            <a:extLst>
              <a:ext uri="{FF2B5EF4-FFF2-40B4-BE49-F238E27FC236}">
                <a16:creationId xmlns:a16="http://schemas.microsoft.com/office/drawing/2014/main" id="{7CC520AB-630D-BB4A-83F7-F4B8853A69AB}"/>
              </a:ext>
            </a:extLst>
          </p:cNvPr>
          <p:cNvSpPr txBox="1"/>
          <p:nvPr/>
        </p:nvSpPr>
        <p:spPr>
          <a:xfrm>
            <a:off x="4797129" y="3605527"/>
            <a:ext cx="2804325"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85"/>
            <a:r>
              <a:rPr lang="en-US" sz="3200">
                <a:solidFill>
                  <a:prstClr val="black"/>
                </a:solidFill>
                <a:latin typeface="Calibri"/>
                <a:cs typeface="Calibri"/>
              </a:rPr>
              <a:t>Amino Acids</a:t>
            </a:r>
          </a:p>
        </p:txBody>
      </p:sp>
      <p:sp>
        <p:nvSpPr>
          <p:cNvPr id="28" name="TextBox 27">
            <a:extLst>
              <a:ext uri="{FF2B5EF4-FFF2-40B4-BE49-F238E27FC236}">
                <a16:creationId xmlns:a16="http://schemas.microsoft.com/office/drawing/2014/main" id="{A85A3A1F-4242-6048-AF7C-EA9D82F98A8A}"/>
              </a:ext>
            </a:extLst>
          </p:cNvPr>
          <p:cNvSpPr txBox="1"/>
          <p:nvPr/>
        </p:nvSpPr>
        <p:spPr>
          <a:xfrm>
            <a:off x="3370895" y="2573633"/>
            <a:ext cx="2185727"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85"/>
            <a:r>
              <a:rPr lang="en-US" sz="2400">
                <a:solidFill>
                  <a:srgbClr val="000090"/>
                </a:solidFill>
                <a:latin typeface="Calibri"/>
                <a:cs typeface="Calibri"/>
              </a:rPr>
              <a:t>Muscle Protein Synthesis</a:t>
            </a:r>
          </a:p>
        </p:txBody>
      </p:sp>
      <p:sp>
        <p:nvSpPr>
          <p:cNvPr id="29" name="TextBox 28">
            <a:extLst>
              <a:ext uri="{FF2B5EF4-FFF2-40B4-BE49-F238E27FC236}">
                <a16:creationId xmlns:a16="http://schemas.microsoft.com/office/drawing/2014/main" id="{7F3D7684-90F5-F549-8C01-C497B885E996}"/>
              </a:ext>
            </a:extLst>
          </p:cNvPr>
          <p:cNvSpPr txBox="1"/>
          <p:nvPr/>
        </p:nvSpPr>
        <p:spPr>
          <a:xfrm>
            <a:off x="6950686" y="2573633"/>
            <a:ext cx="2185727"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85"/>
            <a:r>
              <a:rPr lang="en-US" sz="2400">
                <a:solidFill>
                  <a:srgbClr val="660066"/>
                </a:solidFill>
                <a:latin typeface="Calibri"/>
                <a:cs typeface="Calibri"/>
              </a:rPr>
              <a:t>Muscle Protein Breakdown</a:t>
            </a:r>
          </a:p>
        </p:txBody>
      </p:sp>
      <p:cxnSp>
        <p:nvCxnSpPr>
          <p:cNvPr id="30" name="Straight Arrow Connector 29">
            <a:extLst>
              <a:ext uri="{FF2B5EF4-FFF2-40B4-BE49-F238E27FC236}">
                <a16:creationId xmlns:a16="http://schemas.microsoft.com/office/drawing/2014/main" id="{6207CEEE-FBC9-CE47-A6BC-87F9767D15A7}"/>
              </a:ext>
            </a:extLst>
          </p:cNvPr>
          <p:cNvCxnSpPr/>
          <p:nvPr/>
        </p:nvCxnSpPr>
        <p:spPr bwMode="auto">
          <a:xfrm flipV="1">
            <a:off x="4666640" y="2306709"/>
            <a:ext cx="426739" cy="22592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a:extLst>
              <a:ext uri="{FF2B5EF4-FFF2-40B4-BE49-F238E27FC236}">
                <a16:creationId xmlns:a16="http://schemas.microsoft.com/office/drawing/2014/main" id="{FD4D9A89-9EE6-0A45-B7F7-B0A7C2086B5E}"/>
              </a:ext>
            </a:extLst>
          </p:cNvPr>
          <p:cNvCxnSpPr/>
          <p:nvPr/>
        </p:nvCxnSpPr>
        <p:spPr bwMode="auto">
          <a:xfrm flipH="1" flipV="1">
            <a:off x="4704576" y="3511392"/>
            <a:ext cx="426739" cy="22592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a:extLst>
              <a:ext uri="{FF2B5EF4-FFF2-40B4-BE49-F238E27FC236}">
                <a16:creationId xmlns:a16="http://schemas.microsoft.com/office/drawing/2014/main" id="{F4F1D098-B9D7-2B47-BFF7-362CEBE7348E}"/>
              </a:ext>
            </a:extLst>
          </p:cNvPr>
          <p:cNvCxnSpPr/>
          <p:nvPr/>
        </p:nvCxnSpPr>
        <p:spPr bwMode="auto">
          <a:xfrm>
            <a:off x="7304465" y="2260783"/>
            <a:ext cx="426739" cy="22592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Arrow Connector 32">
            <a:extLst>
              <a:ext uri="{FF2B5EF4-FFF2-40B4-BE49-F238E27FC236}">
                <a16:creationId xmlns:a16="http://schemas.microsoft.com/office/drawing/2014/main" id="{EB420AAF-803E-914E-A64B-91E0486D3B6E}"/>
              </a:ext>
            </a:extLst>
          </p:cNvPr>
          <p:cNvCxnSpPr/>
          <p:nvPr/>
        </p:nvCxnSpPr>
        <p:spPr bwMode="auto">
          <a:xfrm flipH="1">
            <a:off x="7152756" y="3521944"/>
            <a:ext cx="426739" cy="22592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4" name="TextBox 33">
            <a:extLst>
              <a:ext uri="{FF2B5EF4-FFF2-40B4-BE49-F238E27FC236}">
                <a16:creationId xmlns:a16="http://schemas.microsoft.com/office/drawing/2014/main" id="{C7EE3F21-8E31-CD46-95DD-F4515C6056EA}"/>
              </a:ext>
            </a:extLst>
          </p:cNvPr>
          <p:cNvSpPr txBox="1"/>
          <p:nvPr/>
        </p:nvSpPr>
        <p:spPr>
          <a:xfrm>
            <a:off x="4532799" y="5501054"/>
            <a:ext cx="3244783"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85"/>
            <a:r>
              <a:rPr lang="en-US" sz="3200">
                <a:solidFill>
                  <a:prstClr val="white"/>
                </a:solidFill>
                <a:latin typeface="Calibri"/>
                <a:cs typeface="Calibri"/>
              </a:rPr>
              <a:t>Amino Acids</a:t>
            </a:r>
          </a:p>
        </p:txBody>
      </p:sp>
      <p:sp>
        <p:nvSpPr>
          <p:cNvPr id="35" name="Up-Down Arrow 34">
            <a:extLst>
              <a:ext uri="{FF2B5EF4-FFF2-40B4-BE49-F238E27FC236}">
                <a16:creationId xmlns:a16="http://schemas.microsoft.com/office/drawing/2014/main" id="{31E453A4-F6F0-1646-B13F-3DAFB8B0AFD7}"/>
              </a:ext>
            </a:extLst>
          </p:cNvPr>
          <p:cNvSpPr/>
          <p:nvPr/>
        </p:nvSpPr>
        <p:spPr bwMode="auto">
          <a:xfrm>
            <a:off x="5813041" y="4277013"/>
            <a:ext cx="907283" cy="1280791"/>
          </a:xfrm>
          <a:prstGeom prst="upDownArrow">
            <a:avLst/>
          </a:prstGeom>
          <a:solidFill>
            <a:schemeClr val="bg1">
              <a:lumMod val="65000"/>
            </a:schemeClr>
          </a:solidFill>
          <a:ln w="25400" cap="flat" cmpd="sng" algn="ctr">
            <a:solidFill>
              <a:schemeClr val="bg1">
                <a:lumMod val="75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fontAlgn="base">
              <a:spcBef>
                <a:spcPct val="0"/>
              </a:spcBef>
              <a:spcAft>
                <a:spcPct val="0"/>
              </a:spcAft>
            </a:pPr>
            <a:endParaRPr lang="en-US" sz="3200">
              <a:solidFill>
                <a:srgbClr val="000000"/>
              </a:solidFill>
              <a:latin typeface="Calibri"/>
              <a:ea typeface="ヒラギノ角ゴ ProN W3" charset="0"/>
              <a:cs typeface="Calibri"/>
              <a:sym typeface="Gill Sans" charset="0"/>
            </a:endParaRPr>
          </a:p>
        </p:txBody>
      </p:sp>
      <p:sp>
        <p:nvSpPr>
          <p:cNvPr id="36" name="TextBox 35">
            <a:extLst>
              <a:ext uri="{FF2B5EF4-FFF2-40B4-BE49-F238E27FC236}">
                <a16:creationId xmlns:a16="http://schemas.microsoft.com/office/drawing/2014/main" id="{A9464C8F-AF20-434A-92B5-C77FFD985E47}"/>
              </a:ext>
            </a:extLst>
          </p:cNvPr>
          <p:cNvSpPr txBox="1"/>
          <p:nvPr/>
        </p:nvSpPr>
        <p:spPr>
          <a:xfrm>
            <a:off x="4343903" y="251076"/>
            <a:ext cx="3660137" cy="502766"/>
          </a:xfrm>
          <a:prstGeom prst="rect">
            <a:avLst/>
          </a:prstGeom>
          <a:noFill/>
        </p:spPr>
        <p:txBody>
          <a:bodyPr wrap="square" rtlCol="0">
            <a:spAutoFit/>
          </a:bodyPr>
          <a:lstStyle/>
          <a:p>
            <a:pPr algn="ctr" defTabSz="914377"/>
            <a:r>
              <a:rPr lang="en-US" sz="2667">
                <a:solidFill>
                  <a:prstClr val="black"/>
                </a:solidFill>
                <a:latin typeface="Calibri"/>
                <a:cs typeface="Calibri"/>
              </a:rPr>
              <a:t>Mechanical load</a:t>
            </a:r>
          </a:p>
        </p:txBody>
      </p:sp>
      <p:sp>
        <p:nvSpPr>
          <p:cNvPr id="37" name="Down Arrow 36">
            <a:extLst>
              <a:ext uri="{FF2B5EF4-FFF2-40B4-BE49-F238E27FC236}">
                <a16:creationId xmlns:a16="http://schemas.microsoft.com/office/drawing/2014/main" id="{74B7DBDD-C09C-954C-865C-1BA86ED7BB0A}"/>
              </a:ext>
            </a:extLst>
          </p:cNvPr>
          <p:cNvSpPr/>
          <p:nvPr/>
        </p:nvSpPr>
        <p:spPr>
          <a:xfrm>
            <a:off x="5839981" y="888277"/>
            <a:ext cx="853400" cy="677747"/>
          </a:xfrm>
          <a:prstGeom prst="downArrow">
            <a:avLst/>
          </a:prstGeom>
          <a:solidFill>
            <a:schemeClr val="bg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38" name="TextBox 37">
            <a:extLst>
              <a:ext uri="{FF2B5EF4-FFF2-40B4-BE49-F238E27FC236}">
                <a16:creationId xmlns:a16="http://schemas.microsoft.com/office/drawing/2014/main" id="{A929B516-1A35-1144-A3DD-573162715D1A}"/>
              </a:ext>
            </a:extLst>
          </p:cNvPr>
          <p:cNvSpPr txBox="1"/>
          <p:nvPr/>
        </p:nvSpPr>
        <p:spPr>
          <a:xfrm>
            <a:off x="5460692" y="2507339"/>
            <a:ext cx="1630943" cy="9130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914377"/>
            <a:r>
              <a:rPr lang="en-US" sz="3200" b="1">
                <a:solidFill>
                  <a:srgbClr val="000000"/>
                </a:solidFill>
                <a:latin typeface="Calibri"/>
                <a:cs typeface="Calibri"/>
              </a:rPr>
              <a:t>1-2%/d</a:t>
            </a:r>
          </a:p>
          <a:p>
            <a:pPr defTabSz="914377"/>
            <a:r>
              <a:rPr lang="en-US" sz="2133">
                <a:solidFill>
                  <a:srgbClr val="000000"/>
                </a:solidFill>
                <a:latin typeface="Calibri Light"/>
                <a:cs typeface="Calibri Light"/>
              </a:rPr>
              <a:t>(300-600 g)</a:t>
            </a:r>
          </a:p>
        </p:txBody>
      </p:sp>
      <p:sp>
        <p:nvSpPr>
          <p:cNvPr id="39" name="Rectangle 38">
            <a:extLst>
              <a:ext uri="{FF2B5EF4-FFF2-40B4-BE49-F238E27FC236}">
                <a16:creationId xmlns:a16="http://schemas.microsoft.com/office/drawing/2014/main" id="{72E041DB-65FC-2C49-B204-A412323F4BD8}"/>
              </a:ext>
            </a:extLst>
          </p:cNvPr>
          <p:cNvSpPr/>
          <p:nvPr/>
        </p:nvSpPr>
        <p:spPr>
          <a:xfrm>
            <a:off x="0" y="6499654"/>
            <a:ext cx="12192000" cy="3583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57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986C-1CFC-ED44-A213-E98E3D751FAD}"/>
              </a:ext>
            </a:extLst>
          </p:cNvPr>
          <p:cNvSpPr>
            <a:spLocks noGrp="1"/>
          </p:cNvSpPr>
          <p:nvPr>
            <p:ph type="title"/>
          </p:nvPr>
        </p:nvSpPr>
        <p:spPr>
          <a:xfrm>
            <a:off x="1619250" y="2043023"/>
            <a:ext cx="8172450" cy="849858"/>
          </a:xfrm>
        </p:spPr>
        <p:txBody>
          <a:bodyPr/>
          <a:lstStyle/>
          <a:p>
            <a:pPr algn="ctr"/>
            <a:r>
              <a:rPr lang="en-US" sz="4400" dirty="0"/>
              <a:t>How much muscle do you think can be lost per day when your leg is in a cast? </a:t>
            </a:r>
          </a:p>
        </p:txBody>
      </p:sp>
    </p:spTree>
    <p:extLst>
      <p:ext uri="{BB962C8B-B14F-4D97-AF65-F5344CB8AC3E}">
        <p14:creationId xmlns:p14="http://schemas.microsoft.com/office/powerpoint/2010/main" val="117236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BD6E-2606-3F49-8CD3-10DBB14373C7}"/>
              </a:ext>
            </a:extLst>
          </p:cNvPr>
          <p:cNvSpPr>
            <a:spLocks noGrp="1"/>
          </p:cNvSpPr>
          <p:nvPr>
            <p:ph type="title"/>
          </p:nvPr>
        </p:nvSpPr>
        <p:spPr>
          <a:xfrm>
            <a:off x="6670092" y="649185"/>
            <a:ext cx="5475837" cy="849858"/>
          </a:xfrm>
        </p:spPr>
        <p:txBody>
          <a:bodyPr/>
          <a:lstStyle/>
          <a:p>
            <a:r>
              <a:rPr lang="en-US" dirty="0"/>
              <a:t>1-2 Weeks of Immobilization:</a:t>
            </a:r>
          </a:p>
        </p:txBody>
      </p:sp>
      <p:sp>
        <p:nvSpPr>
          <p:cNvPr id="13" name="Text Placeholder 2">
            <a:extLst>
              <a:ext uri="{FF2B5EF4-FFF2-40B4-BE49-F238E27FC236}">
                <a16:creationId xmlns:a16="http://schemas.microsoft.com/office/drawing/2014/main" id="{71ABFD97-5759-3B47-B41C-B0A630F37BAE}"/>
              </a:ext>
            </a:extLst>
          </p:cNvPr>
          <p:cNvSpPr txBox="1">
            <a:spLocks/>
          </p:cNvSpPr>
          <p:nvPr/>
        </p:nvSpPr>
        <p:spPr>
          <a:xfrm>
            <a:off x="7396808" y="2570118"/>
            <a:ext cx="3287468" cy="54727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Healthy, inactive muscle atrophies ~0.5% per day</a:t>
            </a:r>
          </a:p>
          <a:p>
            <a:endParaRPr lang="en-US" dirty="0"/>
          </a:p>
        </p:txBody>
      </p:sp>
      <p:sp>
        <p:nvSpPr>
          <p:cNvPr id="14" name="Text Placeholder 3">
            <a:extLst>
              <a:ext uri="{FF2B5EF4-FFF2-40B4-BE49-F238E27FC236}">
                <a16:creationId xmlns:a16="http://schemas.microsoft.com/office/drawing/2014/main" id="{484783E7-00A7-FA4E-827F-474C5FCD2844}"/>
              </a:ext>
            </a:extLst>
          </p:cNvPr>
          <p:cNvSpPr txBox="1">
            <a:spLocks/>
          </p:cNvSpPr>
          <p:nvPr/>
        </p:nvSpPr>
        <p:spPr>
          <a:xfrm>
            <a:off x="7396808" y="3429000"/>
            <a:ext cx="3163180" cy="483893"/>
          </a:xfrm>
          <a:prstGeom prst="rect">
            <a:avLst/>
          </a:prstGeom>
        </p:spPr>
        <p:txBody>
          <a:bodyPr/>
          <a:lst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150-400 g muscle can be lost</a:t>
            </a:r>
          </a:p>
        </p:txBody>
      </p:sp>
      <p:sp>
        <p:nvSpPr>
          <p:cNvPr id="15" name="Text Placeholder 4">
            <a:extLst>
              <a:ext uri="{FF2B5EF4-FFF2-40B4-BE49-F238E27FC236}">
                <a16:creationId xmlns:a16="http://schemas.microsoft.com/office/drawing/2014/main" id="{07B86A73-8AAF-2E40-9357-A6363B63A94E}"/>
              </a:ext>
            </a:extLst>
          </p:cNvPr>
          <p:cNvSpPr txBox="1">
            <a:spLocks/>
          </p:cNvSpPr>
          <p:nvPr/>
        </p:nvSpPr>
        <p:spPr>
          <a:xfrm>
            <a:off x="7396808" y="4642344"/>
            <a:ext cx="3065526" cy="483893"/>
          </a:xfrm>
          <a:prstGeom prst="rect">
            <a:avLst/>
          </a:prstGeom>
        </p:spPr>
        <p:txBody>
          <a:bodyPr/>
          <a:lst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Strength decreases at 3x the rate muscle tissue is lost</a:t>
            </a:r>
          </a:p>
          <a:p>
            <a:endParaRPr lang="en-US" dirty="0"/>
          </a:p>
        </p:txBody>
      </p:sp>
      <p:pic>
        <p:nvPicPr>
          <p:cNvPr id="16" name="Picture 15" descr="A close up of a logo&#10;&#10;Description automatically generated">
            <a:extLst>
              <a:ext uri="{FF2B5EF4-FFF2-40B4-BE49-F238E27FC236}">
                <a16:creationId xmlns:a16="http://schemas.microsoft.com/office/drawing/2014/main" id="{46883176-835B-A74E-A177-E082E08027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3372" y="3369829"/>
            <a:ext cx="653166" cy="652051"/>
          </a:xfrm>
          <a:prstGeom prst="rect">
            <a:avLst/>
          </a:prstGeom>
        </p:spPr>
      </p:pic>
      <p:pic>
        <p:nvPicPr>
          <p:cNvPr id="17" name="Picture 16" descr="A close up of a logo&#10;&#10;Description automatically generated">
            <a:extLst>
              <a:ext uri="{FF2B5EF4-FFF2-40B4-BE49-F238E27FC236}">
                <a16:creationId xmlns:a16="http://schemas.microsoft.com/office/drawing/2014/main" id="{2D64FF5C-D17C-9D48-BA2C-4B6503C475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85151" y="2291292"/>
            <a:ext cx="514550" cy="723845"/>
          </a:xfrm>
          <a:prstGeom prst="rect">
            <a:avLst/>
          </a:prstGeom>
        </p:spPr>
      </p:pic>
      <p:pic>
        <p:nvPicPr>
          <p:cNvPr id="18" name="Picture 17" descr="A close up of a logo&#10;&#10;Description automatically generated">
            <a:extLst>
              <a:ext uri="{FF2B5EF4-FFF2-40B4-BE49-F238E27FC236}">
                <a16:creationId xmlns:a16="http://schemas.microsoft.com/office/drawing/2014/main" id="{AFFB17FE-A18D-A44A-A696-650130A8CA8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70092" y="4635112"/>
            <a:ext cx="529609" cy="723845"/>
          </a:xfrm>
          <a:prstGeom prst="rect">
            <a:avLst/>
          </a:prstGeom>
        </p:spPr>
      </p:pic>
      <p:cxnSp>
        <p:nvCxnSpPr>
          <p:cNvPr id="19" name="Straight Connector 18">
            <a:extLst>
              <a:ext uri="{FF2B5EF4-FFF2-40B4-BE49-F238E27FC236}">
                <a16:creationId xmlns:a16="http://schemas.microsoft.com/office/drawing/2014/main" id="{96778BB3-1E48-2B4F-976A-2D806D7BB93A}"/>
              </a:ext>
            </a:extLst>
          </p:cNvPr>
          <p:cNvCxnSpPr>
            <a:cxnSpLocks/>
          </p:cNvCxnSpPr>
          <p:nvPr/>
        </p:nvCxnSpPr>
        <p:spPr>
          <a:xfrm>
            <a:off x="6685151" y="1699608"/>
            <a:ext cx="33296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Placeholder 21">
            <a:extLst>
              <a:ext uri="{FF2B5EF4-FFF2-40B4-BE49-F238E27FC236}">
                <a16:creationId xmlns:a16="http://schemas.microsoft.com/office/drawing/2014/main" id="{D83D9B3A-387F-984C-84DF-F917D4C85F13}"/>
              </a:ext>
            </a:extLst>
          </p:cNvPr>
          <p:cNvPicPr>
            <a:picLocks noGrp="1" noChangeAspect="1"/>
          </p:cNvPicPr>
          <p:nvPr>
            <p:ph type="pic" sz="quarter" idx="11"/>
          </p:nvPr>
        </p:nvPicPr>
        <p:blipFill rotWithShape="1">
          <a:blip r:embed="rId6" cstate="email">
            <a:alphaModFix/>
            <a:extLst>
              <a:ext uri="{28A0092B-C50C-407E-A947-70E740481C1C}">
                <a14:useLocalDpi xmlns:a14="http://schemas.microsoft.com/office/drawing/2010/main"/>
              </a:ext>
            </a:extLst>
          </a:blip>
          <a:srcRect/>
          <a:stretch/>
        </p:blipFill>
        <p:spPr>
          <a:prstGeom prst="rect">
            <a:avLst/>
          </a:prstGeom>
        </p:spPr>
      </p:pic>
      <p:sp>
        <p:nvSpPr>
          <p:cNvPr id="23" name="TextBox 22">
            <a:extLst>
              <a:ext uri="{FF2B5EF4-FFF2-40B4-BE49-F238E27FC236}">
                <a16:creationId xmlns:a16="http://schemas.microsoft.com/office/drawing/2014/main" id="{F959413A-9E58-4A4D-8D18-02D869758A6A}"/>
              </a:ext>
            </a:extLst>
          </p:cNvPr>
          <p:cNvSpPr txBox="1"/>
          <p:nvPr/>
        </p:nvSpPr>
        <p:spPr>
          <a:xfrm>
            <a:off x="5412965" y="6542788"/>
            <a:ext cx="6732964" cy="246221"/>
          </a:xfrm>
          <a:prstGeom prst="rect">
            <a:avLst/>
          </a:prstGeom>
          <a:noFill/>
        </p:spPr>
        <p:txBody>
          <a:bodyPr wrap="square" rtlCol="0">
            <a:spAutoFit/>
          </a:bodyPr>
          <a:lstStyle/>
          <a:p>
            <a:pPr algn="r"/>
            <a:r>
              <a:rPr lang="en-US" sz="1000" dirty="0">
                <a:solidFill>
                  <a:schemeClr val="bg1"/>
                </a:solidFill>
                <a:latin typeface="Century Gothic" panose="020B0502020202020204" pitchFamily="34" charset="0"/>
                <a:cs typeface="Calibri Light"/>
              </a:rPr>
              <a:t>Wall BT, Morton JP, van Loon LJC. </a:t>
            </a:r>
            <a:r>
              <a:rPr lang="en-US" sz="1000" i="1" dirty="0">
                <a:solidFill>
                  <a:schemeClr val="bg1"/>
                </a:solidFill>
                <a:latin typeface="Century Gothic" panose="020B0502020202020204" pitchFamily="34" charset="0"/>
                <a:cs typeface="Calibri Light"/>
              </a:rPr>
              <a:t>EJSS</a:t>
            </a:r>
            <a:r>
              <a:rPr lang="en-US" sz="1000" dirty="0">
                <a:solidFill>
                  <a:schemeClr val="bg1"/>
                </a:solidFill>
                <a:latin typeface="Century Gothic" panose="020B0502020202020204" pitchFamily="34" charset="0"/>
                <a:cs typeface="Calibri Light"/>
              </a:rPr>
              <a:t>. 2015;15(1):53-62.</a:t>
            </a:r>
          </a:p>
        </p:txBody>
      </p:sp>
    </p:spTree>
    <p:extLst>
      <p:ext uri="{BB962C8B-B14F-4D97-AF65-F5344CB8AC3E}">
        <p14:creationId xmlns:p14="http://schemas.microsoft.com/office/powerpoint/2010/main" val="319142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BD6E-2606-3F49-8CD3-10DBB14373C7}"/>
              </a:ext>
            </a:extLst>
          </p:cNvPr>
          <p:cNvSpPr>
            <a:spLocks noGrp="1"/>
          </p:cNvSpPr>
          <p:nvPr>
            <p:ph type="title"/>
          </p:nvPr>
        </p:nvSpPr>
        <p:spPr>
          <a:xfrm>
            <a:off x="6670092" y="649185"/>
            <a:ext cx="5475837" cy="849858"/>
          </a:xfrm>
        </p:spPr>
        <p:txBody>
          <a:bodyPr/>
          <a:lstStyle/>
          <a:p>
            <a:r>
              <a:rPr lang="en-US" dirty="0"/>
              <a:t>Resulting In:</a:t>
            </a:r>
          </a:p>
        </p:txBody>
      </p:sp>
      <p:cxnSp>
        <p:nvCxnSpPr>
          <p:cNvPr id="19" name="Straight Connector 18">
            <a:extLst>
              <a:ext uri="{FF2B5EF4-FFF2-40B4-BE49-F238E27FC236}">
                <a16:creationId xmlns:a16="http://schemas.microsoft.com/office/drawing/2014/main" id="{96778BB3-1E48-2B4F-976A-2D806D7BB93A}"/>
              </a:ext>
            </a:extLst>
          </p:cNvPr>
          <p:cNvCxnSpPr>
            <a:cxnSpLocks/>
          </p:cNvCxnSpPr>
          <p:nvPr/>
        </p:nvCxnSpPr>
        <p:spPr>
          <a:xfrm>
            <a:off x="6670092" y="1267808"/>
            <a:ext cx="33296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Placeholder 21">
            <a:extLst>
              <a:ext uri="{FF2B5EF4-FFF2-40B4-BE49-F238E27FC236}">
                <a16:creationId xmlns:a16="http://schemas.microsoft.com/office/drawing/2014/main" id="{D83D9B3A-387F-984C-84DF-F917D4C85F13}"/>
              </a:ext>
            </a:extLst>
          </p:cNvPr>
          <p:cNvPicPr>
            <a:picLocks noGrp="1" noChangeAspect="1"/>
          </p:cNvPicPr>
          <p:nvPr>
            <p:ph type="pic" sz="quarter" idx="11"/>
          </p:nvPr>
        </p:nvPicPr>
        <p:blipFill rotWithShape="1">
          <a:blip r:embed="rId3" cstate="email">
            <a:alphaModFix/>
            <a:extLst>
              <a:ext uri="{28A0092B-C50C-407E-A947-70E740481C1C}">
                <a14:useLocalDpi xmlns:a14="http://schemas.microsoft.com/office/drawing/2010/main"/>
              </a:ext>
            </a:extLst>
          </a:blip>
          <a:srcRect/>
          <a:stretch/>
        </p:blipFill>
        <p:spPr>
          <a:prstGeom prst="rect">
            <a:avLst/>
          </a:prstGeom>
        </p:spPr>
      </p:pic>
      <p:sp>
        <p:nvSpPr>
          <p:cNvPr id="23" name="TextBox 22">
            <a:extLst>
              <a:ext uri="{FF2B5EF4-FFF2-40B4-BE49-F238E27FC236}">
                <a16:creationId xmlns:a16="http://schemas.microsoft.com/office/drawing/2014/main" id="{F959413A-9E58-4A4D-8D18-02D869758A6A}"/>
              </a:ext>
            </a:extLst>
          </p:cNvPr>
          <p:cNvSpPr txBox="1"/>
          <p:nvPr/>
        </p:nvSpPr>
        <p:spPr>
          <a:xfrm>
            <a:off x="5412965" y="6542788"/>
            <a:ext cx="6732964" cy="246221"/>
          </a:xfrm>
          <a:prstGeom prst="rect">
            <a:avLst/>
          </a:prstGeom>
          <a:noFill/>
        </p:spPr>
        <p:txBody>
          <a:bodyPr wrap="square" rtlCol="0">
            <a:spAutoFit/>
          </a:bodyPr>
          <a:lstStyle/>
          <a:p>
            <a:pPr algn="r"/>
            <a:r>
              <a:rPr lang="en-US" sz="1000" dirty="0">
                <a:solidFill>
                  <a:schemeClr val="bg1"/>
                </a:solidFill>
                <a:latin typeface="Century Gothic" panose="020B0502020202020204" pitchFamily="34" charset="0"/>
                <a:cs typeface="Calibri Light"/>
              </a:rPr>
              <a:t>Wall BT, Morton JP, van Loon LJC. </a:t>
            </a:r>
            <a:r>
              <a:rPr lang="en-US" sz="1000" i="1" dirty="0">
                <a:solidFill>
                  <a:schemeClr val="bg1"/>
                </a:solidFill>
                <a:latin typeface="Century Gothic" panose="020B0502020202020204" pitchFamily="34" charset="0"/>
                <a:cs typeface="Calibri Light"/>
              </a:rPr>
              <a:t>EJSS</a:t>
            </a:r>
            <a:r>
              <a:rPr lang="en-US" sz="1000" dirty="0">
                <a:solidFill>
                  <a:schemeClr val="bg1"/>
                </a:solidFill>
                <a:latin typeface="Century Gothic" panose="020B0502020202020204" pitchFamily="34" charset="0"/>
                <a:cs typeface="Calibri Light"/>
              </a:rPr>
              <a:t>. 2015;15(1):53-62.</a:t>
            </a:r>
          </a:p>
        </p:txBody>
      </p:sp>
      <p:grpSp>
        <p:nvGrpSpPr>
          <p:cNvPr id="12" name="Group 11">
            <a:extLst>
              <a:ext uri="{FF2B5EF4-FFF2-40B4-BE49-F238E27FC236}">
                <a16:creationId xmlns:a16="http://schemas.microsoft.com/office/drawing/2014/main" id="{C472692C-6C82-A743-AE0F-C8DDDC76CC04}"/>
              </a:ext>
            </a:extLst>
          </p:cNvPr>
          <p:cNvGrpSpPr/>
          <p:nvPr/>
        </p:nvGrpSpPr>
        <p:grpSpPr>
          <a:xfrm>
            <a:off x="6670092" y="1539431"/>
            <a:ext cx="4701209" cy="1200593"/>
            <a:chOff x="-1" y="436364"/>
            <a:chExt cx="4701209" cy="1200593"/>
          </a:xfrm>
        </p:grpSpPr>
        <p:sp>
          <p:nvSpPr>
            <p:cNvPr id="20" name="Rectangle 19">
              <a:extLst>
                <a:ext uri="{FF2B5EF4-FFF2-40B4-BE49-F238E27FC236}">
                  <a16:creationId xmlns:a16="http://schemas.microsoft.com/office/drawing/2014/main" id="{1C18253A-103D-674B-A55D-FFF4FA251D05}"/>
                </a:ext>
              </a:extLst>
            </p:cNvPr>
            <p:cNvSpPr/>
            <p:nvPr/>
          </p:nvSpPr>
          <p:spPr>
            <a:xfrm>
              <a:off x="-1" y="436364"/>
              <a:ext cx="4701209" cy="1200593"/>
            </a:xfrm>
            <a:prstGeom prst="rect">
              <a:avLst/>
            </a:prstGeom>
            <a:solidFill>
              <a:srgbClr val="000000">
                <a:alpha val="3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91A4C9ED-0290-1740-8A91-39AA340AB192}"/>
                </a:ext>
              </a:extLst>
            </p:cNvPr>
            <p:cNvSpPr txBox="1"/>
            <p:nvPr/>
          </p:nvSpPr>
          <p:spPr>
            <a:xfrm>
              <a:off x="-1" y="643921"/>
              <a:ext cx="4183244" cy="707886"/>
            </a:xfrm>
            <a:prstGeom prst="rect">
              <a:avLst/>
            </a:prstGeom>
            <a:noFill/>
          </p:spPr>
          <p:txBody>
            <a:bodyPr wrap="square" rtlCol="0">
              <a:spAutoFit/>
            </a:bodyPr>
            <a:lstStyle/>
            <a:p>
              <a:r>
                <a:rPr lang="en-US" sz="2800" dirty="0">
                  <a:solidFill>
                    <a:srgbClr val="FFFFFF"/>
                  </a:solidFill>
                  <a:latin typeface="Wingdings"/>
                  <a:ea typeface="Wingdings"/>
                  <a:cs typeface="Wingdings"/>
                  <a:sym typeface="Wingdings"/>
                </a:rPr>
                <a:t></a:t>
              </a:r>
              <a:r>
                <a:rPr lang="en-US" sz="2800" dirty="0">
                  <a:solidFill>
                    <a:srgbClr val="FFFFFF"/>
                  </a:solidFill>
                </a:rPr>
                <a:t> </a:t>
              </a:r>
              <a:r>
                <a:rPr lang="en-US" sz="4000" b="1" dirty="0">
                  <a:solidFill>
                    <a:srgbClr val="FFC740"/>
                  </a:solidFill>
                  <a:latin typeface="Century Gothic"/>
                  <a:cs typeface="Century Gothic"/>
                </a:rPr>
                <a:t>MPS</a:t>
              </a:r>
              <a:endParaRPr lang="en-US" sz="2800" dirty="0">
                <a:solidFill>
                  <a:srgbClr val="FFFFFF"/>
                </a:solidFill>
              </a:endParaRPr>
            </a:p>
          </p:txBody>
        </p:sp>
      </p:grpSp>
      <p:sp>
        <p:nvSpPr>
          <p:cNvPr id="26" name="TextBox 25">
            <a:extLst>
              <a:ext uri="{FF2B5EF4-FFF2-40B4-BE49-F238E27FC236}">
                <a16:creationId xmlns:a16="http://schemas.microsoft.com/office/drawing/2014/main" id="{21A78996-747E-D648-BD87-84B701563E9C}"/>
              </a:ext>
            </a:extLst>
          </p:cNvPr>
          <p:cNvSpPr txBox="1"/>
          <p:nvPr/>
        </p:nvSpPr>
        <p:spPr>
          <a:xfrm>
            <a:off x="6670093" y="4697212"/>
            <a:ext cx="4701208" cy="954107"/>
          </a:xfrm>
          <a:prstGeom prst="rect">
            <a:avLst/>
          </a:prstGeom>
          <a:noFill/>
        </p:spPr>
        <p:txBody>
          <a:bodyPr wrap="square" rtlCol="0">
            <a:spAutoFit/>
          </a:bodyPr>
          <a:lstStyle/>
          <a:p>
            <a:r>
              <a:rPr lang="en-US" sz="2800" dirty="0">
                <a:latin typeface="Wingdings"/>
                <a:ea typeface="Wingdings"/>
                <a:cs typeface="Wingdings"/>
                <a:sym typeface="Wingdings"/>
              </a:rPr>
              <a:t></a:t>
            </a:r>
            <a:r>
              <a:rPr lang="en-US" sz="2800" dirty="0">
                <a:latin typeface="Century Gothic"/>
                <a:ea typeface="Wingdings"/>
                <a:cs typeface="Century Gothic"/>
                <a:sym typeface="Wingdings"/>
              </a:rPr>
              <a:t> </a:t>
            </a:r>
            <a:r>
              <a:rPr lang="en-US" sz="2800" b="1" dirty="0">
                <a:latin typeface="Century Gothic"/>
                <a:ea typeface="Wingdings"/>
                <a:cs typeface="Century Gothic"/>
                <a:sym typeface="Wingdings"/>
              </a:rPr>
              <a:t>Calories</a:t>
            </a:r>
            <a:r>
              <a:rPr lang="en-US" sz="2800" dirty="0">
                <a:latin typeface="Century Gothic"/>
                <a:ea typeface="Wingdings"/>
                <a:cs typeface="Century Gothic"/>
                <a:sym typeface="Wingdings"/>
              </a:rPr>
              <a:t> accelerates muscle loss</a:t>
            </a:r>
            <a:endParaRPr lang="en-US" sz="2800" dirty="0">
              <a:latin typeface="Century Gothic"/>
              <a:cs typeface="Century Gothic"/>
            </a:endParaRPr>
          </a:p>
        </p:txBody>
      </p:sp>
      <p:grpSp>
        <p:nvGrpSpPr>
          <p:cNvPr id="27" name="Group 26">
            <a:extLst>
              <a:ext uri="{FF2B5EF4-FFF2-40B4-BE49-F238E27FC236}">
                <a16:creationId xmlns:a16="http://schemas.microsoft.com/office/drawing/2014/main" id="{41CEBD35-6FDA-7246-8284-3784B3C2BEC3}"/>
              </a:ext>
            </a:extLst>
          </p:cNvPr>
          <p:cNvGrpSpPr/>
          <p:nvPr/>
        </p:nvGrpSpPr>
        <p:grpSpPr>
          <a:xfrm>
            <a:off x="6670092" y="3030786"/>
            <a:ext cx="4701209" cy="1200593"/>
            <a:chOff x="-1" y="1927719"/>
            <a:chExt cx="4701209" cy="1200593"/>
          </a:xfrm>
        </p:grpSpPr>
        <p:sp>
          <p:nvSpPr>
            <p:cNvPr id="28" name="Rectangle 27">
              <a:extLst>
                <a:ext uri="{FF2B5EF4-FFF2-40B4-BE49-F238E27FC236}">
                  <a16:creationId xmlns:a16="http://schemas.microsoft.com/office/drawing/2014/main" id="{31A2F528-7DA9-8E43-BFFF-81605EABFAD4}"/>
                </a:ext>
              </a:extLst>
            </p:cNvPr>
            <p:cNvSpPr/>
            <p:nvPr/>
          </p:nvSpPr>
          <p:spPr>
            <a:xfrm>
              <a:off x="-1" y="1927719"/>
              <a:ext cx="4701209" cy="1200593"/>
            </a:xfrm>
            <a:prstGeom prst="rect">
              <a:avLst/>
            </a:prstGeom>
            <a:solidFill>
              <a:srgbClr val="000000">
                <a:alpha val="3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283EABE1-885B-1F4D-B6DC-A571180FBBC3}"/>
                </a:ext>
              </a:extLst>
            </p:cNvPr>
            <p:cNvSpPr txBox="1"/>
            <p:nvPr/>
          </p:nvSpPr>
          <p:spPr>
            <a:xfrm>
              <a:off x="0" y="2073721"/>
              <a:ext cx="4183244" cy="830997"/>
            </a:xfrm>
            <a:prstGeom prst="rect">
              <a:avLst/>
            </a:prstGeom>
            <a:noFill/>
          </p:spPr>
          <p:txBody>
            <a:bodyPr wrap="square" rtlCol="0">
              <a:spAutoFit/>
            </a:bodyPr>
            <a:lstStyle/>
            <a:p>
              <a:r>
                <a:rPr lang="en-US" sz="2800" b="1">
                  <a:solidFill>
                    <a:srgbClr val="FFC740"/>
                  </a:solidFill>
                  <a:latin typeface="Century Gothic"/>
                  <a:ea typeface="Wingdings"/>
                  <a:cs typeface="Century Gothic"/>
                  <a:sym typeface="Wingdings"/>
                </a:rPr>
                <a:t>Anabolic resistance </a:t>
              </a:r>
              <a:r>
                <a:rPr lang="en-US" sz="2000" i="1">
                  <a:solidFill>
                    <a:srgbClr val="FFFFFF"/>
                  </a:solidFill>
                  <a:latin typeface="Century Gothic"/>
                  <a:ea typeface="Wingdings"/>
                  <a:cs typeface="Century Gothic"/>
                  <a:sym typeface="Wingdings"/>
                </a:rPr>
                <a:t>(decreased response to protein)</a:t>
              </a:r>
              <a:endParaRPr lang="en-US" sz="2000" i="1">
                <a:solidFill>
                  <a:srgbClr val="FFFFFF"/>
                </a:solidFill>
                <a:latin typeface="Century Gothic"/>
                <a:cs typeface="Century Gothic"/>
              </a:endParaRPr>
            </a:p>
          </p:txBody>
        </p:sp>
      </p:grpSp>
    </p:spTree>
    <p:extLst>
      <p:ext uri="{BB962C8B-B14F-4D97-AF65-F5344CB8AC3E}">
        <p14:creationId xmlns:p14="http://schemas.microsoft.com/office/powerpoint/2010/main" val="27511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EEBB-2B28-ED4B-AF0D-3A18F3ECA038}"/>
              </a:ext>
            </a:extLst>
          </p:cNvPr>
          <p:cNvSpPr>
            <a:spLocks noGrp="1"/>
          </p:cNvSpPr>
          <p:nvPr>
            <p:ph type="title"/>
          </p:nvPr>
        </p:nvSpPr>
        <p:spPr/>
        <p:txBody>
          <a:bodyPr/>
          <a:lstStyle/>
          <a:p>
            <a:r>
              <a:rPr lang="en-US" dirty="0"/>
              <a:t>Promoting Return to Play</a:t>
            </a:r>
          </a:p>
        </p:txBody>
      </p:sp>
      <p:pic>
        <p:nvPicPr>
          <p:cNvPr id="4" name="Picture 3">
            <a:extLst>
              <a:ext uri="{FF2B5EF4-FFF2-40B4-BE49-F238E27FC236}">
                <a16:creationId xmlns:a16="http://schemas.microsoft.com/office/drawing/2014/main" id="{97BB062E-EFD0-8348-8730-46C30F88A1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63117" y="2651114"/>
            <a:ext cx="3297565" cy="1666532"/>
          </a:xfrm>
          <a:prstGeom prst="rect">
            <a:avLst/>
          </a:prstGeom>
        </p:spPr>
      </p:pic>
      <p:sp>
        <p:nvSpPr>
          <p:cNvPr id="5" name="TextBox 4">
            <a:extLst>
              <a:ext uri="{FF2B5EF4-FFF2-40B4-BE49-F238E27FC236}">
                <a16:creationId xmlns:a16="http://schemas.microsoft.com/office/drawing/2014/main" id="{C95A63F9-DF41-D442-ABE0-34D0C75F8764}"/>
              </a:ext>
            </a:extLst>
          </p:cNvPr>
          <p:cNvSpPr txBox="1"/>
          <p:nvPr/>
        </p:nvSpPr>
        <p:spPr>
          <a:xfrm>
            <a:off x="7008544" y="2132701"/>
            <a:ext cx="2945645" cy="707886"/>
          </a:xfrm>
          <a:prstGeom prst="rect">
            <a:avLst/>
          </a:prstGeom>
          <a:noFill/>
        </p:spPr>
        <p:txBody>
          <a:bodyPr wrap="square" rtlCol="0">
            <a:spAutoFit/>
          </a:bodyPr>
          <a:lstStyle/>
          <a:p>
            <a:pPr algn="l"/>
            <a:r>
              <a:rPr lang="en-US" sz="2000" dirty="0">
                <a:solidFill>
                  <a:schemeClr val="tx1"/>
                </a:solidFill>
                <a:latin typeface="Century Gothic" panose="020B0502020202020204" pitchFamily="34" charset="0"/>
                <a:cs typeface="Calibri"/>
              </a:rPr>
              <a:t>Usually little/no exercise intervention</a:t>
            </a:r>
          </a:p>
        </p:txBody>
      </p:sp>
      <p:sp>
        <p:nvSpPr>
          <p:cNvPr id="6" name="TextBox 5">
            <a:extLst>
              <a:ext uri="{FF2B5EF4-FFF2-40B4-BE49-F238E27FC236}">
                <a16:creationId xmlns:a16="http://schemas.microsoft.com/office/drawing/2014/main" id="{84DDEB97-E4BB-F940-8247-DC8AD7EB38D1}"/>
              </a:ext>
            </a:extLst>
          </p:cNvPr>
          <p:cNvSpPr txBox="1"/>
          <p:nvPr/>
        </p:nvSpPr>
        <p:spPr>
          <a:xfrm>
            <a:off x="1198163" y="1805590"/>
            <a:ext cx="4405646" cy="1015663"/>
          </a:xfrm>
          <a:prstGeom prst="rect">
            <a:avLst/>
          </a:prstGeom>
          <a:noFill/>
        </p:spPr>
        <p:txBody>
          <a:bodyPr wrap="square" rtlCol="0">
            <a:spAutoFit/>
          </a:bodyPr>
          <a:lstStyle/>
          <a:p>
            <a:pPr algn="r"/>
            <a:r>
              <a:rPr lang="en-US" sz="2000" dirty="0">
                <a:solidFill>
                  <a:schemeClr val="tx1"/>
                </a:solidFill>
                <a:latin typeface="Century Gothic" panose="020B0502020202020204" pitchFamily="34" charset="0"/>
                <a:cs typeface="Calibri"/>
              </a:rPr>
              <a:t>Immediate need for countermeasures to decrease atrophy &amp; support rehabilitation</a:t>
            </a:r>
          </a:p>
        </p:txBody>
      </p:sp>
      <p:sp>
        <p:nvSpPr>
          <p:cNvPr id="7" name="TextBox 6">
            <a:extLst>
              <a:ext uri="{FF2B5EF4-FFF2-40B4-BE49-F238E27FC236}">
                <a16:creationId xmlns:a16="http://schemas.microsoft.com/office/drawing/2014/main" id="{E833F83B-E99B-C44E-9D0B-1D64A0D4BB02}"/>
              </a:ext>
            </a:extLst>
          </p:cNvPr>
          <p:cNvSpPr txBox="1"/>
          <p:nvPr/>
        </p:nvSpPr>
        <p:spPr>
          <a:xfrm>
            <a:off x="2757343" y="4235894"/>
            <a:ext cx="7109111" cy="1200329"/>
          </a:xfrm>
          <a:prstGeom prst="rect">
            <a:avLst/>
          </a:prstGeom>
          <a:noFill/>
        </p:spPr>
        <p:txBody>
          <a:bodyPr wrap="square" rtlCol="0">
            <a:spAutoFit/>
          </a:bodyPr>
          <a:lstStyle/>
          <a:p>
            <a:pPr algn="ctr"/>
            <a:r>
              <a:rPr lang="en-US" sz="2400" b="1" dirty="0">
                <a:latin typeface="Century Gothic" panose="020B0502020202020204" pitchFamily="34" charset="0"/>
              </a:rPr>
              <a:t>Need non-exercise strategies</a:t>
            </a:r>
          </a:p>
          <a:p>
            <a:pPr algn="ctr"/>
            <a:endParaRPr lang="en-US" sz="2400" b="1" dirty="0">
              <a:latin typeface="Century Gothic" panose="020B0502020202020204" pitchFamily="34" charset="0"/>
            </a:endParaRPr>
          </a:p>
          <a:p>
            <a:pPr algn="ctr"/>
            <a:r>
              <a:rPr lang="en-US" sz="2400" b="1" dirty="0">
                <a:latin typeface="Century Gothic" panose="020B0502020202020204" pitchFamily="34" charset="0"/>
              </a:rPr>
              <a:t>Alleviate anabolic resistance through nutrition</a:t>
            </a:r>
          </a:p>
        </p:txBody>
      </p:sp>
      <p:cxnSp>
        <p:nvCxnSpPr>
          <p:cNvPr id="8" name="Straight Connector 7">
            <a:extLst>
              <a:ext uri="{FF2B5EF4-FFF2-40B4-BE49-F238E27FC236}">
                <a16:creationId xmlns:a16="http://schemas.microsoft.com/office/drawing/2014/main" id="{74178ED5-D07C-FB4A-A249-FDC474C4D50D}"/>
              </a:ext>
            </a:extLst>
          </p:cNvPr>
          <p:cNvCxnSpPr>
            <a:cxnSpLocks/>
          </p:cNvCxnSpPr>
          <p:nvPr/>
        </p:nvCxnSpPr>
        <p:spPr>
          <a:xfrm>
            <a:off x="861848" y="1115408"/>
            <a:ext cx="545005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F94A7A-5F60-C94B-88A2-297EB9287753}"/>
              </a:ext>
            </a:extLst>
          </p:cNvPr>
          <p:cNvSpPr txBox="1"/>
          <p:nvPr/>
        </p:nvSpPr>
        <p:spPr>
          <a:xfrm>
            <a:off x="3330890" y="6585309"/>
            <a:ext cx="8861110" cy="246221"/>
          </a:xfrm>
          <a:prstGeom prst="rect">
            <a:avLst/>
          </a:prstGeom>
          <a:noFill/>
        </p:spPr>
        <p:txBody>
          <a:bodyPr wrap="square" rtlCol="0">
            <a:spAutoFit/>
          </a:bodyPr>
          <a:lstStyle/>
          <a:p>
            <a:pPr algn="r"/>
            <a:r>
              <a:rPr lang="en-US" sz="1000" dirty="0">
                <a:solidFill>
                  <a:schemeClr val="bg1"/>
                </a:solidFill>
              </a:rPr>
              <a:t>Tipton, K. Sports Med. 2015; 45:93-104, </a:t>
            </a:r>
            <a:r>
              <a:rPr lang="en-US" sz="1000" dirty="0" err="1">
                <a:solidFill>
                  <a:schemeClr val="bg1"/>
                </a:solidFill>
              </a:rPr>
              <a:t>doi</a:t>
            </a:r>
            <a:r>
              <a:rPr lang="en-US" sz="1000" dirty="0">
                <a:solidFill>
                  <a:schemeClr val="bg1"/>
                </a:solidFill>
              </a:rPr>
              <a:t>: 10.1007/s40279-015-0398-4. </a:t>
            </a:r>
          </a:p>
        </p:txBody>
      </p:sp>
    </p:spTree>
    <p:extLst>
      <p:ext uri="{BB962C8B-B14F-4D97-AF65-F5344CB8AC3E}">
        <p14:creationId xmlns:p14="http://schemas.microsoft.com/office/powerpoint/2010/main" val="302130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8C9D-82E5-414C-80CB-D936413E40C4}"/>
              </a:ext>
            </a:extLst>
          </p:cNvPr>
          <p:cNvSpPr>
            <a:spLocks noGrp="1"/>
          </p:cNvSpPr>
          <p:nvPr>
            <p:ph type="title"/>
          </p:nvPr>
        </p:nvSpPr>
        <p:spPr>
          <a:xfrm>
            <a:off x="6453063" y="432176"/>
            <a:ext cx="5475837" cy="849858"/>
          </a:xfrm>
        </p:spPr>
        <p:txBody>
          <a:bodyPr/>
          <a:lstStyle/>
          <a:p>
            <a:r>
              <a:rPr lang="en-US" dirty="0"/>
              <a:t>Protein Intake to Help Manage Anabolic Resistance</a:t>
            </a:r>
          </a:p>
        </p:txBody>
      </p:sp>
      <p:pic>
        <p:nvPicPr>
          <p:cNvPr id="26" name="Picture Placeholder 25" descr="A young boy holding a baseball bat on a field&#10;&#10;Description automatically generated">
            <a:extLst>
              <a:ext uri="{FF2B5EF4-FFF2-40B4-BE49-F238E27FC236}">
                <a16:creationId xmlns:a16="http://schemas.microsoft.com/office/drawing/2014/main" id="{C6BA85F1-1820-D54B-8613-27A1EE0E781F}"/>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DFF8265B-AF15-5E44-897C-9873010968A6}"/>
              </a:ext>
            </a:extLst>
          </p:cNvPr>
          <p:cNvSpPr txBox="1"/>
          <p:nvPr/>
        </p:nvSpPr>
        <p:spPr>
          <a:xfrm>
            <a:off x="7314344" y="2288541"/>
            <a:ext cx="3577205" cy="461665"/>
          </a:xfrm>
          <a:prstGeom prst="rect">
            <a:avLst/>
          </a:prstGeom>
          <a:noFill/>
        </p:spPr>
        <p:txBody>
          <a:bodyPr wrap="square" rtlCol="0">
            <a:spAutoFit/>
          </a:bodyPr>
          <a:lstStyle/>
          <a:p>
            <a:r>
              <a:rPr lang="en-US" sz="2400" b="1" dirty="0">
                <a:latin typeface="+mj-lt"/>
              </a:rPr>
              <a:t>1.6-2.5 g/kg/d protein</a:t>
            </a:r>
          </a:p>
        </p:txBody>
      </p:sp>
      <p:sp>
        <p:nvSpPr>
          <p:cNvPr id="7" name="TextBox 6">
            <a:extLst>
              <a:ext uri="{FF2B5EF4-FFF2-40B4-BE49-F238E27FC236}">
                <a16:creationId xmlns:a16="http://schemas.microsoft.com/office/drawing/2014/main" id="{FC3E04F1-A3C9-E340-846C-7C44857BF5A5}"/>
              </a:ext>
            </a:extLst>
          </p:cNvPr>
          <p:cNvSpPr txBox="1"/>
          <p:nvPr/>
        </p:nvSpPr>
        <p:spPr>
          <a:xfrm>
            <a:off x="7314344" y="3454412"/>
            <a:ext cx="3163152" cy="461665"/>
          </a:xfrm>
          <a:prstGeom prst="rect">
            <a:avLst/>
          </a:prstGeom>
          <a:noFill/>
        </p:spPr>
        <p:txBody>
          <a:bodyPr wrap="square" rtlCol="0">
            <a:spAutoFit/>
          </a:bodyPr>
          <a:lstStyle/>
          <a:p>
            <a:r>
              <a:rPr lang="en-US" sz="2400" b="1" dirty="0">
                <a:latin typeface="+mj-lt"/>
              </a:rPr>
              <a:t>Pre-Sleep (casein?)</a:t>
            </a:r>
          </a:p>
        </p:txBody>
      </p:sp>
      <p:sp>
        <p:nvSpPr>
          <p:cNvPr id="8" name="TextBox 7">
            <a:extLst>
              <a:ext uri="{FF2B5EF4-FFF2-40B4-BE49-F238E27FC236}">
                <a16:creationId xmlns:a16="http://schemas.microsoft.com/office/drawing/2014/main" id="{F63DC3F9-0D6C-FA44-BA5A-0E9D614E74D3}"/>
              </a:ext>
            </a:extLst>
          </p:cNvPr>
          <p:cNvSpPr txBox="1"/>
          <p:nvPr/>
        </p:nvSpPr>
        <p:spPr>
          <a:xfrm>
            <a:off x="7314344" y="4115971"/>
            <a:ext cx="3455256" cy="461665"/>
          </a:xfrm>
          <a:prstGeom prst="rect">
            <a:avLst/>
          </a:prstGeom>
          <a:noFill/>
        </p:spPr>
        <p:txBody>
          <a:bodyPr wrap="square" rtlCol="0">
            <a:spAutoFit/>
          </a:bodyPr>
          <a:lstStyle/>
          <a:p>
            <a:r>
              <a:rPr lang="en-US" sz="2400" b="1" dirty="0">
                <a:latin typeface="+mj-lt"/>
              </a:rPr>
              <a:t>Leucine</a:t>
            </a:r>
          </a:p>
        </p:txBody>
      </p:sp>
      <p:cxnSp>
        <p:nvCxnSpPr>
          <p:cNvPr id="9" name="Straight Connector 8">
            <a:extLst>
              <a:ext uri="{FF2B5EF4-FFF2-40B4-BE49-F238E27FC236}">
                <a16:creationId xmlns:a16="http://schemas.microsoft.com/office/drawing/2014/main" id="{805E88BA-D3A1-8C4F-890A-BA2113274583}"/>
              </a:ext>
            </a:extLst>
          </p:cNvPr>
          <p:cNvCxnSpPr>
            <a:stCxn id="17" idx="4"/>
            <a:endCxn id="11" idx="0"/>
          </p:cNvCxnSpPr>
          <p:nvPr/>
        </p:nvCxnSpPr>
        <p:spPr>
          <a:xfrm>
            <a:off x="6998882" y="2705459"/>
            <a:ext cx="0" cy="140909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0C00F592-D7C6-DE45-84A5-75EDCD9947F6}"/>
              </a:ext>
            </a:extLst>
          </p:cNvPr>
          <p:cNvGrpSpPr/>
          <p:nvPr/>
        </p:nvGrpSpPr>
        <p:grpSpPr>
          <a:xfrm>
            <a:off x="6789713" y="4114551"/>
            <a:ext cx="418338" cy="418338"/>
            <a:chOff x="-592330" y="2994622"/>
            <a:chExt cx="317878" cy="317878"/>
          </a:xfrm>
        </p:grpSpPr>
        <p:sp>
          <p:nvSpPr>
            <p:cNvPr id="11" name="Oval 10">
              <a:extLst>
                <a:ext uri="{FF2B5EF4-FFF2-40B4-BE49-F238E27FC236}">
                  <a16:creationId xmlns:a16="http://schemas.microsoft.com/office/drawing/2014/main" id="{9346FD3E-255D-164D-BBFC-2CA712318890}"/>
                </a:ext>
              </a:extLst>
            </p:cNvPr>
            <p:cNvSpPr/>
            <p:nvPr/>
          </p:nvSpPr>
          <p:spPr>
            <a:xfrm>
              <a:off x="-592330" y="2994622"/>
              <a:ext cx="317878" cy="317878"/>
            </a:xfrm>
            <a:prstGeom prst="ellipse">
              <a:avLst/>
            </a:prstGeom>
            <a:solidFill>
              <a:srgbClr val="FFD00D"/>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pic>
          <p:nvPicPr>
            <p:cNvPr id="12" name="Picture 11">
              <a:extLst>
                <a:ext uri="{FF2B5EF4-FFF2-40B4-BE49-F238E27FC236}">
                  <a16:creationId xmlns:a16="http://schemas.microsoft.com/office/drawing/2014/main" id="{B49109FF-B52C-CF42-9789-CF09817CB5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230" y="3090554"/>
              <a:ext cx="165100" cy="134443"/>
            </a:xfrm>
            <a:prstGeom prst="rect">
              <a:avLst/>
            </a:prstGeom>
          </p:spPr>
        </p:pic>
      </p:grpSp>
      <p:grpSp>
        <p:nvGrpSpPr>
          <p:cNvPr id="13" name="Group 12">
            <a:extLst>
              <a:ext uri="{FF2B5EF4-FFF2-40B4-BE49-F238E27FC236}">
                <a16:creationId xmlns:a16="http://schemas.microsoft.com/office/drawing/2014/main" id="{95D39042-2B3A-964E-AEF4-EAC816FEA312}"/>
              </a:ext>
            </a:extLst>
          </p:cNvPr>
          <p:cNvGrpSpPr/>
          <p:nvPr/>
        </p:nvGrpSpPr>
        <p:grpSpPr>
          <a:xfrm>
            <a:off x="6789713" y="3452992"/>
            <a:ext cx="418338" cy="418338"/>
            <a:chOff x="-592330" y="2994622"/>
            <a:chExt cx="317878" cy="317878"/>
          </a:xfrm>
        </p:grpSpPr>
        <p:sp>
          <p:nvSpPr>
            <p:cNvPr id="14" name="Oval 13">
              <a:extLst>
                <a:ext uri="{FF2B5EF4-FFF2-40B4-BE49-F238E27FC236}">
                  <a16:creationId xmlns:a16="http://schemas.microsoft.com/office/drawing/2014/main" id="{A6F67B08-5738-DB45-B92B-9CCB9EAC9354}"/>
                </a:ext>
              </a:extLst>
            </p:cNvPr>
            <p:cNvSpPr/>
            <p:nvPr/>
          </p:nvSpPr>
          <p:spPr>
            <a:xfrm>
              <a:off x="-592330" y="2994622"/>
              <a:ext cx="317878" cy="317878"/>
            </a:xfrm>
            <a:prstGeom prst="ellipse">
              <a:avLst/>
            </a:prstGeom>
            <a:solidFill>
              <a:srgbClr val="FFD00D"/>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pic>
          <p:nvPicPr>
            <p:cNvPr id="15" name="Picture 14">
              <a:extLst>
                <a:ext uri="{FF2B5EF4-FFF2-40B4-BE49-F238E27FC236}">
                  <a16:creationId xmlns:a16="http://schemas.microsoft.com/office/drawing/2014/main" id="{4AD12AD3-D449-7641-BDD4-FFD511B806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230" y="3090554"/>
              <a:ext cx="165100" cy="134443"/>
            </a:xfrm>
            <a:prstGeom prst="rect">
              <a:avLst/>
            </a:prstGeom>
          </p:spPr>
        </p:pic>
      </p:grpSp>
      <p:grpSp>
        <p:nvGrpSpPr>
          <p:cNvPr id="16" name="Group 15">
            <a:extLst>
              <a:ext uri="{FF2B5EF4-FFF2-40B4-BE49-F238E27FC236}">
                <a16:creationId xmlns:a16="http://schemas.microsoft.com/office/drawing/2014/main" id="{908A88E5-1746-2648-B2BF-9F9BAAB95B39}"/>
              </a:ext>
            </a:extLst>
          </p:cNvPr>
          <p:cNvGrpSpPr/>
          <p:nvPr/>
        </p:nvGrpSpPr>
        <p:grpSpPr>
          <a:xfrm>
            <a:off x="6789713" y="2287121"/>
            <a:ext cx="418338" cy="418338"/>
            <a:chOff x="-592330" y="2994622"/>
            <a:chExt cx="317878" cy="317878"/>
          </a:xfrm>
        </p:grpSpPr>
        <p:sp>
          <p:nvSpPr>
            <p:cNvPr id="17" name="Oval 16">
              <a:extLst>
                <a:ext uri="{FF2B5EF4-FFF2-40B4-BE49-F238E27FC236}">
                  <a16:creationId xmlns:a16="http://schemas.microsoft.com/office/drawing/2014/main" id="{00FEE399-EA56-4840-A683-EDCDF441B1B5}"/>
                </a:ext>
              </a:extLst>
            </p:cNvPr>
            <p:cNvSpPr/>
            <p:nvPr/>
          </p:nvSpPr>
          <p:spPr>
            <a:xfrm>
              <a:off x="-592330" y="2994622"/>
              <a:ext cx="317878" cy="317878"/>
            </a:xfrm>
            <a:prstGeom prst="ellipse">
              <a:avLst/>
            </a:prstGeom>
            <a:solidFill>
              <a:srgbClr val="FFD00D"/>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pic>
          <p:nvPicPr>
            <p:cNvPr id="18" name="Picture 17">
              <a:extLst>
                <a:ext uri="{FF2B5EF4-FFF2-40B4-BE49-F238E27FC236}">
                  <a16:creationId xmlns:a16="http://schemas.microsoft.com/office/drawing/2014/main" id="{6D0556EC-CCC3-9A49-A8E6-333D4118FB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230" y="3090554"/>
              <a:ext cx="165100" cy="134443"/>
            </a:xfrm>
            <a:prstGeom prst="rect">
              <a:avLst/>
            </a:prstGeom>
          </p:spPr>
        </p:pic>
      </p:grpSp>
      <p:grpSp>
        <p:nvGrpSpPr>
          <p:cNvPr id="19" name="Group 18">
            <a:extLst>
              <a:ext uri="{FF2B5EF4-FFF2-40B4-BE49-F238E27FC236}">
                <a16:creationId xmlns:a16="http://schemas.microsoft.com/office/drawing/2014/main" id="{2898C887-314B-1E47-BF04-D6D720BBF6EE}"/>
              </a:ext>
            </a:extLst>
          </p:cNvPr>
          <p:cNvGrpSpPr/>
          <p:nvPr/>
        </p:nvGrpSpPr>
        <p:grpSpPr>
          <a:xfrm>
            <a:off x="6789713" y="2846006"/>
            <a:ext cx="418338" cy="418338"/>
            <a:chOff x="-592330" y="2994622"/>
            <a:chExt cx="317878" cy="317878"/>
          </a:xfrm>
        </p:grpSpPr>
        <p:sp>
          <p:nvSpPr>
            <p:cNvPr id="20" name="Oval 19">
              <a:extLst>
                <a:ext uri="{FF2B5EF4-FFF2-40B4-BE49-F238E27FC236}">
                  <a16:creationId xmlns:a16="http://schemas.microsoft.com/office/drawing/2014/main" id="{77E78900-79E6-AB4D-845E-D59C6287B777}"/>
                </a:ext>
              </a:extLst>
            </p:cNvPr>
            <p:cNvSpPr/>
            <p:nvPr/>
          </p:nvSpPr>
          <p:spPr>
            <a:xfrm>
              <a:off x="-592330" y="2994622"/>
              <a:ext cx="317878" cy="317878"/>
            </a:xfrm>
            <a:prstGeom prst="ellipse">
              <a:avLst/>
            </a:prstGeom>
            <a:solidFill>
              <a:srgbClr val="FFD00D"/>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mj-lt"/>
              </a:endParaRPr>
            </a:p>
          </p:txBody>
        </p:sp>
        <p:pic>
          <p:nvPicPr>
            <p:cNvPr id="21" name="Picture 20">
              <a:extLst>
                <a:ext uri="{FF2B5EF4-FFF2-40B4-BE49-F238E27FC236}">
                  <a16:creationId xmlns:a16="http://schemas.microsoft.com/office/drawing/2014/main" id="{47FD579F-3968-8848-BCBA-B836E33163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230" y="3090554"/>
              <a:ext cx="165100" cy="134443"/>
            </a:xfrm>
            <a:prstGeom prst="rect">
              <a:avLst/>
            </a:prstGeom>
          </p:spPr>
        </p:pic>
      </p:grpSp>
      <p:sp>
        <p:nvSpPr>
          <p:cNvPr id="22" name="TextBox 21">
            <a:extLst>
              <a:ext uri="{FF2B5EF4-FFF2-40B4-BE49-F238E27FC236}">
                <a16:creationId xmlns:a16="http://schemas.microsoft.com/office/drawing/2014/main" id="{3F0575FF-5837-E744-B65A-77CE3FDE76AA}"/>
              </a:ext>
            </a:extLst>
          </p:cNvPr>
          <p:cNvSpPr txBox="1"/>
          <p:nvPr/>
        </p:nvSpPr>
        <p:spPr>
          <a:xfrm>
            <a:off x="7314344" y="2847426"/>
            <a:ext cx="3051771" cy="461665"/>
          </a:xfrm>
          <a:prstGeom prst="rect">
            <a:avLst/>
          </a:prstGeom>
          <a:noFill/>
        </p:spPr>
        <p:txBody>
          <a:bodyPr wrap="square" rtlCol="0">
            <a:spAutoFit/>
          </a:bodyPr>
          <a:lstStyle/>
          <a:p>
            <a:r>
              <a:rPr lang="en-US" sz="2400" b="1">
                <a:latin typeface="+mj-lt"/>
              </a:rPr>
              <a:t>20-40 g every 3-4 h</a:t>
            </a:r>
          </a:p>
        </p:txBody>
      </p:sp>
      <p:cxnSp>
        <p:nvCxnSpPr>
          <p:cNvPr id="23" name="Straight Connector 22">
            <a:extLst>
              <a:ext uri="{FF2B5EF4-FFF2-40B4-BE49-F238E27FC236}">
                <a16:creationId xmlns:a16="http://schemas.microsoft.com/office/drawing/2014/main" id="{654FCF5A-88D8-A24D-A272-ED0698E0BC4B}"/>
              </a:ext>
            </a:extLst>
          </p:cNvPr>
          <p:cNvCxnSpPr>
            <a:cxnSpLocks/>
          </p:cNvCxnSpPr>
          <p:nvPr/>
        </p:nvCxnSpPr>
        <p:spPr>
          <a:xfrm>
            <a:off x="6453063" y="1898511"/>
            <a:ext cx="258890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FBF6DA-FBEB-D746-B6B0-670777CF9916}"/>
              </a:ext>
            </a:extLst>
          </p:cNvPr>
          <p:cNvSpPr txBox="1"/>
          <p:nvPr/>
        </p:nvSpPr>
        <p:spPr>
          <a:xfrm>
            <a:off x="5250271" y="6547411"/>
            <a:ext cx="6732964" cy="246221"/>
          </a:xfrm>
          <a:prstGeom prst="rect">
            <a:avLst/>
          </a:prstGeom>
          <a:noFill/>
        </p:spPr>
        <p:txBody>
          <a:bodyPr wrap="square" rtlCol="0">
            <a:spAutoFit/>
          </a:bodyPr>
          <a:lstStyle/>
          <a:p>
            <a:pPr algn="r"/>
            <a:r>
              <a:rPr lang="en-US" sz="1000" dirty="0">
                <a:solidFill>
                  <a:schemeClr val="bg1"/>
                </a:solidFill>
                <a:latin typeface="Century Gothic" panose="020B0502020202020204" pitchFamily="34" charset="0"/>
                <a:cs typeface="Calibri Light"/>
              </a:rPr>
              <a:t>Wall BT, Morton JP, van Loon LJC. </a:t>
            </a:r>
            <a:r>
              <a:rPr lang="en-US" sz="1000" i="1" dirty="0">
                <a:solidFill>
                  <a:schemeClr val="bg1"/>
                </a:solidFill>
                <a:latin typeface="Century Gothic" panose="020B0502020202020204" pitchFamily="34" charset="0"/>
                <a:cs typeface="Calibri Light"/>
              </a:rPr>
              <a:t>EJSS</a:t>
            </a:r>
            <a:r>
              <a:rPr lang="en-US" sz="1000" dirty="0">
                <a:solidFill>
                  <a:schemeClr val="bg1"/>
                </a:solidFill>
                <a:latin typeface="Century Gothic" panose="020B0502020202020204" pitchFamily="34" charset="0"/>
                <a:cs typeface="Calibri Light"/>
              </a:rPr>
              <a:t>. 2015;15(1):53-62</a:t>
            </a:r>
          </a:p>
        </p:txBody>
      </p:sp>
    </p:spTree>
    <p:extLst>
      <p:ext uri="{BB962C8B-B14F-4D97-AF65-F5344CB8AC3E}">
        <p14:creationId xmlns:p14="http://schemas.microsoft.com/office/powerpoint/2010/main" val="355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0625F5395E064F95AAAC5D5C561FD6" ma:contentTypeVersion="12" ma:contentTypeDescription="Create a new document." ma:contentTypeScope="" ma:versionID="ded0b29eff05b416d625c19002f54ad4">
  <xsd:schema xmlns:xsd="http://www.w3.org/2001/XMLSchema" xmlns:xs="http://www.w3.org/2001/XMLSchema" xmlns:p="http://schemas.microsoft.com/office/2006/metadata/properties" xmlns:ns2="362779d7-3833-400e-99fa-cb3bf7a1e029" xmlns:ns3="8b498e9c-4671-4e21-adf0-8930cfdf5bfc" targetNamespace="http://schemas.microsoft.com/office/2006/metadata/properties" ma:root="true" ma:fieldsID="b80ece9eb04813e1f12cb5121a9c435e" ns2:_="" ns3:_="">
    <xsd:import namespace="362779d7-3833-400e-99fa-cb3bf7a1e029"/>
    <xsd:import namespace="8b498e9c-4671-4e21-adf0-8930cfdf5b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779d7-3833-400e-99fa-cb3bf7a1e02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98e9c-4671-4e21-adf0-8930cfdf5bf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CED78A-E976-4B2F-85AE-0251900C1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779d7-3833-400e-99fa-cb3bf7a1e029"/>
    <ds:schemaRef ds:uri="8b498e9c-4671-4e21-adf0-8930cfdf5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5AD5AF-F429-4514-865B-C9746A2F053F}">
  <ds:schemaRefs>
    <ds:schemaRef ds:uri="http://schemas.microsoft.com/sharepoint/v3/contenttype/forms"/>
  </ds:schemaRefs>
</ds:datastoreItem>
</file>

<file path=customXml/itemProps3.xml><?xml version="1.0" encoding="utf-8"?>
<ds:datastoreItem xmlns:ds="http://schemas.openxmlformats.org/officeDocument/2006/customXml" ds:itemID="{0158F401-2E2A-49FE-8CF5-1E8E0A109B0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3204</TotalTime>
  <Words>1197</Words>
  <Application>Microsoft Macintosh PowerPoint</Application>
  <PresentationFormat>Widescreen</PresentationFormat>
  <Paragraphs>167</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Century Gothic</vt:lpstr>
      <vt:lpstr>Gill Sans</vt:lpstr>
      <vt:lpstr>Symbol</vt:lpstr>
      <vt:lpstr>Wingdings</vt:lpstr>
      <vt:lpstr>Office Theme</vt:lpstr>
      <vt:lpstr>NUTRITIONAL SUPPORT FOR INJURY RECOVERY</vt:lpstr>
      <vt:lpstr>Lecture Outline</vt:lpstr>
      <vt:lpstr>Metabolic and Functional Consequences of Immobilization Following an Exercise-Induced Injury</vt:lpstr>
      <vt:lpstr>PowerPoint Presentation</vt:lpstr>
      <vt:lpstr>How much muscle do you think can be lost per day when your leg is in a cast? </vt:lpstr>
      <vt:lpstr>1-2 Weeks of Immobilization:</vt:lpstr>
      <vt:lpstr>Resulting In:</vt:lpstr>
      <vt:lpstr>Promoting Return to Play</vt:lpstr>
      <vt:lpstr>Protein Intake to Help Manage Anabolic Resistance</vt:lpstr>
      <vt:lpstr>Leucine</vt:lpstr>
      <vt:lpstr>Other Nutritional Considerations</vt:lpstr>
      <vt:lpstr>PowerPoint Presentation</vt:lpstr>
      <vt:lpstr>Treat rehab like training…</vt:lpstr>
      <vt:lpstr>Example Study:</vt:lpstr>
      <vt:lpstr>Ligament Healing</vt:lpstr>
      <vt:lpstr>Ligament Healing</vt:lpstr>
      <vt:lpstr>How to Deliver Gelatin: Gummie Recipe from Dr. Baar</vt:lpstr>
      <vt:lpstr>Bone Injury</vt:lpstr>
      <vt:lpstr>MANAGING INFLAMMATION</vt:lpstr>
      <vt:lpstr>Managing Inflammation</vt:lpstr>
      <vt:lpstr>Managing Inflammation</vt:lpstr>
      <vt:lpstr>Do you think an athlete should restrict calories when injured?  Why or why not?</vt:lpstr>
      <vt:lpstr>Energy Needs</vt:lpstr>
      <vt:lpstr>Energy Needs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Schwertly</dc:creator>
  <cp:lastModifiedBy>Stein, Kimberly {PEP}</cp:lastModifiedBy>
  <cp:revision>44</cp:revision>
  <dcterms:created xsi:type="dcterms:W3CDTF">2020-05-12T18:48:10Z</dcterms:created>
  <dcterms:modified xsi:type="dcterms:W3CDTF">2020-07-31T23:53:18Z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0x010100430625F5395E064F95AAAC5D5C561FD6</vt:lpwstr>
  </property>
</Properties>
</file>