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42"/>
  </p:notesMasterIdLst>
  <p:sldIdLst>
    <p:sldId id="579" r:id="rId5"/>
    <p:sldId id="580" r:id="rId6"/>
    <p:sldId id="261" r:id="rId7"/>
    <p:sldId id="259" r:id="rId8"/>
    <p:sldId id="343" r:id="rId9"/>
    <p:sldId id="275" r:id="rId10"/>
    <p:sldId id="277" r:id="rId11"/>
    <p:sldId id="575" r:id="rId12"/>
    <p:sldId id="279" r:id="rId13"/>
    <p:sldId id="278" r:id="rId14"/>
    <p:sldId id="282" r:id="rId15"/>
    <p:sldId id="280" r:id="rId16"/>
    <p:sldId id="284" r:id="rId17"/>
    <p:sldId id="286" r:id="rId18"/>
    <p:sldId id="272" r:id="rId19"/>
    <p:sldId id="285" r:id="rId20"/>
    <p:sldId id="576" r:id="rId21"/>
    <p:sldId id="289" r:id="rId22"/>
    <p:sldId id="291" r:id="rId23"/>
    <p:sldId id="294" r:id="rId24"/>
    <p:sldId id="293" r:id="rId25"/>
    <p:sldId id="295" r:id="rId26"/>
    <p:sldId id="296" r:id="rId27"/>
    <p:sldId id="297" r:id="rId28"/>
    <p:sldId id="290" r:id="rId29"/>
    <p:sldId id="301" r:id="rId30"/>
    <p:sldId id="577" r:id="rId31"/>
    <p:sldId id="303" r:id="rId32"/>
    <p:sldId id="340" r:id="rId33"/>
    <p:sldId id="332" r:id="rId34"/>
    <p:sldId id="302" r:id="rId35"/>
    <p:sldId id="335" r:id="rId36"/>
    <p:sldId id="578" r:id="rId37"/>
    <p:sldId id="336" r:id="rId38"/>
    <p:sldId id="338" r:id="rId39"/>
    <p:sldId id="339" r:id="rId40"/>
    <p:sldId id="57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E3D"/>
    <a:srgbClr val="BABCC0"/>
    <a:srgbClr val="BBBDBE"/>
    <a:srgbClr val="075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47326-05EF-45C2-9BA7-A02CD0904725}" v="2" dt="2020-07-30T16:00:44.090"/>
    <p1510:client id="{F86FF47E-6C49-6D41-8883-DBA9F3886ED7}" v="19" dt="2020-07-31T01:55:22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MAN, SARAH {PEP}" userId="7ba4b78f-fa27-4e6d-aa4f-40599a67c64c" providerId="ADAL" clId="{422B3724-F98C-4E07-9547-BD8B1CDA444D}"/>
    <pc:docChg chg="custSel addSld delSld modSld modMainMaster">
      <pc:chgData name="STINMAN, SARAH {PEP}" userId="7ba4b78f-fa27-4e6d-aa4f-40599a67c64c" providerId="ADAL" clId="{422B3724-F98C-4E07-9547-BD8B1CDA444D}" dt="2020-07-08T21:26:07.578" v="350" actId="2696"/>
      <pc:docMkLst>
        <pc:docMk/>
      </pc:docMkLst>
      <pc:sldChg chg="modSp">
        <pc:chgData name="STINMAN, SARAH {PEP}" userId="7ba4b78f-fa27-4e6d-aa4f-40599a67c64c" providerId="ADAL" clId="{422B3724-F98C-4E07-9547-BD8B1CDA444D}" dt="2020-07-08T21:16:44.203" v="6" actId="1076"/>
        <pc:sldMkLst>
          <pc:docMk/>
          <pc:sldMk cId="824842573" sldId="259"/>
        </pc:sldMkLst>
        <pc:spChg chg="mod">
          <ac:chgData name="STINMAN, SARAH {PEP}" userId="7ba4b78f-fa27-4e6d-aa4f-40599a67c64c" providerId="ADAL" clId="{422B3724-F98C-4E07-9547-BD8B1CDA444D}" dt="2020-07-08T21:16:44.203" v="6" actId="1076"/>
          <ac:spMkLst>
            <pc:docMk/>
            <pc:sldMk cId="824842573" sldId="259"/>
            <ac:spMk id="17" creationId="{5931AC99-5FBA-C34B-921C-74761C1A1D0D}"/>
          </ac:spMkLst>
        </pc:spChg>
      </pc:sldChg>
      <pc:sldChg chg="del">
        <pc:chgData name="STINMAN, SARAH {PEP}" userId="7ba4b78f-fa27-4e6d-aa4f-40599a67c64c" providerId="ADAL" clId="{422B3724-F98C-4E07-9547-BD8B1CDA444D}" dt="2020-07-08T21:21:32.922" v="190" actId="2696"/>
        <pc:sldMkLst>
          <pc:docMk/>
          <pc:sldMk cId="2320420560" sldId="271"/>
        </pc:sldMkLst>
      </pc:sldChg>
      <pc:sldChg chg="modSp">
        <pc:chgData name="STINMAN, SARAH {PEP}" userId="7ba4b78f-fa27-4e6d-aa4f-40599a67c64c" providerId="ADAL" clId="{422B3724-F98C-4E07-9547-BD8B1CDA444D}" dt="2020-07-08T21:20:27.282" v="135" actId="1076"/>
        <pc:sldMkLst>
          <pc:docMk/>
          <pc:sldMk cId="3517465316" sldId="272"/>
        </pc:sldMkLst>
        <pc:spChg chg="mod">
          <ac:chgData name="STINMAN, SARAH {PEP}" userId="7ba4b78f-fa27-4e6d-aa4f-40599a67c64c" providerId="ADAL" clId="{422B3724-F98C-4E07-9547-BD8B1CDA444D}" dt="2020-07-08T21:20:27.282" v="135" actId="1076"/>
          <ac:spMkLst>
            <pc:docMk/>
            <pc:sldMk cId="3517465316" sldId="272"/>
            <ac:spMk id="16" creationId="{7118D7ED-FE99-6E4C-92B9-936B78B888AA}"/>
          </ac:spMkLst>
        </pc:spChg>
      </pc:sldChg>
      <pc:sldChg chg="modSp">
        <pc:chgData name="STINMAN, SARAH {PEP}" userId="7ba4b78f-fa27-4e6d-aa4f-40599a67c64c" providerId="ADAL" clId="{422B3724-F98C-4E07-9547-BD8B1CDA444D}" dt="2020-07-08T21:17:12.506" v="17" actId="1076"/>
        <pc:sldMkLst>
          <pc:docMk/>
          <pc:sldMk cId="318053216" sldId="275"/>
        </pc:sldMkLst>
        <pc:spChg chg="mod">
          <ac:chgData name="STINMAN, SARAH {PEP}" userId="7ba4b78f-fa27-4e6d-aa4f-40599a67c64c" providerId="ADAL" clId="{422B3724-F98C-4E07-9547-BD8B1CDA444D}" dt="2020-07-08T21:17:12.506" v="17" actId="1076"/>
          <ac:spMkLst>
            <pc:docMk/>
            <pc:sldMk cId="318053216" sldId="275"/>
            <ac:spMk id="15" creationId="{B5622A4C-5793-844F-BEDC-492DDFA195E3}"/>
          </ac:spMkLst>
        </pc:spChg>
      </pc:sldChg>
      <pc:sldChg chg="modSp">
        <pc:chgData name="STINMAN, SARAH {PEP}" userId="7ba4b78f-fa27-4e6d-aa4f-40599a67c64c" providerId="ADAL" clId="{422B3724-F98C-4E07-9547-BD8B1CDA444D}" dt="2020-07-08T21:17:29.484" v="23" actId="1076"/>
        <pc:sldMkLst>
          <pc:docMk/>
          <pc:sldMk cId="1589276761" sldId="276"/>
        </pc:sldMkLst>
        <pc:spChg chg="mod">
          <ac:chgData name="STINMAN, SARAH {PEP}" userId="7ba4b78f-fa27-4e6d-aa4f-40599a67c64c" providerId="ADAL" clId="{422B3724-F98C-4E07-9547-BD8B1CDA444D}" dt="2020-07-08T21:17:29.484" v="23" actId="1076"/>
          <ac:spMkLst>
            <pc:docMk/>
            <pc:sldMk cId="1589276761" sldId="276"/>
            <ac:spMk id="15" creationId="{B5622A4C-5793-844F-BEDC-492DDFA195E3}"/>
          </ac:spMkLst>
        </pc:spChg>
      </pc:sldChg>
      <pc:sldChg chg="modSp">
        <pc:chgData name="STINMAN, SARAH {PEP}" userId="7ba4b78f-fa27-4e6d-aa4f-40599a67c64c" providerId="ADAL" clId="{422B3724-F98C-4E07-9547-BD8B1CDA444D}" dt="2020-07-08T21:17:48.436" v="30" actId="1076"/>
        <pc:sldMkLst>
          <pc:docMk/>
          <pc:sldMk cId="3188781246" sldId="277"/>
        </pc:sldMkLst>
        <pc:spChg chg="mod">
          <ac:chgData name="STINMAN, SARAH {PEP}" userId="7ba4b78f-fa27-4e6d-aa4f-40599a67c64c" providerId="ADAL" clId="{422B3724-F98C-4E07-9547-BD8B1CDA444D}" dt="2020-07-08T21:17:48.436" v="30" actId="1076"/>
          <ac:spMkLst>
            <pc:docMk/>
            <pc:sldMk cId="3188781246" sldId="277"/>
            <ac:spMk id="25" creationId="{3F572E8B-05BE-F24B-9BE0-8F4954F487AB}"/>
          </ac:spMkLst>
        </pc:spChg>
      </pc:sldChg>
      <pc:sldChg chg="modSp">
        <pc:chgData name="STINMAN, SARAH {PEP}" userId="7ba4b78f-fa27-4e6d-aa4f-40599a67c64c" providerId="ADAL" clId="{422B3724-F98C-4E07-9547-BD8B1CDA444D}" dt="2020-07-08T21:19:35.597" v="123" actId="1076"/>
        <pc:sldMkLst>
          <pc:docMk/>
          <pc:sldMk cId="446404029" sldId="278"/>
        </pc:sldMkLst>
        <pc:spChg chg="mod ord">
          <ac:chgData name="STINMAN, SARAH {PEP}" userId="7ba4b78f-fa27-4e6d-aa4f-40599a67c64c" providerId="ADAL" clId="{422B3724-F98C-4E07-9547-BD8B1CDA444D}" dt="2020-07-08T21:19:35.597" v="123" actId="1076"/>
          <ac:spMkLst>
            <pc:docMk/>
            <pc:sldMk cId="446404029" sldId="278"/>
            <ac:spMk id="11" creationId="{2D3E8F3F-65C7-1C40-AAFF-772BA1C130B1}"/>
          </ac:spMkLst>
        </pc:spChg>
      </pc:sldChg>
      <pc:sldChg chg="modSp">
        <pc:chgData name="STINMAN, SARAH {PEP}" userId="7ba4b78f-fa27-4e6d-aa4f-40599a67c64c" providerId="ADAL" clId="{422B3724-F98C-4E07-9547-BD8B1CDA444D}" dt="2020-07-08T21:19:07.335" v="112" actId="1076"/>
        <pc:sldMkLst>
          <pc:docMk/>
          <pc:sldMk cId="2640698519" sldId="279"/>
        </pc:sldMkLst>
        <pc:spChg chg="mod">
          <ac:chgData name="STINMAN, SARAH {PEP}" userId="7ba4b78f-fa27-4e6d-aa4f-40599a67c64c" providerId="ADAL" clId="{422B3724-F98C-4E07-9547-BD8B1CDA444D}" dt="2020-07-08T21:19:07.335" v="112" actId="1076"/>
          <ac:spMkLst>
            <pc:docMk/>
            <pc:sldMk cId="2640698519" sldId="279"/>
            <ac:spMk id="22" creationId="{8195F709-8DB0-0142-82DB-2B0C21FA2DB4}"/>
          </ac:spMkLst>
        </pc:spChg>
      </pc:sldChg>
      <pc:sldChg chg="modSp">
        <pc:chgData name="STINMAN, SARAH {PEP}" userId="7ba4b78f-fa27-4e6d-aa4f-40599a67c64c" providerId="ADAL" clId="{422B3724-F98C-4E07-9547-BD8B1CDA444D}" dt="2020-07-08T21:19:54.656" v="126" actId="1076"/>
        <pc:sldMkLst>
          <pc:docMk/>
          <pc:sldMk cId="1213961473" sldId="280"/>
        </pc:sldMkLst>
        <pc:spChg chg="mod">
          <ac:chgData name="STINMAN, SARAH {PEP}" userId="7ba4b78f-fa27-4e6d-aa4f-40599a67c64c" providerId="ADAL" clId="{422B3724-F98C-4E07-9547-BD8B1CDA444D}" dt="2020-07-08T21:19:54.656" v="126" actId="1076"/>
          <ac:spMkLst>
            <pc:docMk/>
            <pc:sldMk cId="1213961473" sldId="280"/>
            <ac:spMk id="130" creationId="{32BF1B1D-0E26-854B-A725-2CE0E8DB3AA1}"/>
          </ac:spMkLst>
        </pc:spChg>
      </pc:sldChg>
      <pc:sldChg chg="modSp">
        <pc:chgData name="STINMAN, SARAH {PEP}" userId="7ba4b78f-fa27-4e6d-aa4f-40599a67c64c" providerId="ADAL" clId="{422B3724-F98C-4E07-9547-BD8B1CDA444D}" dt="2020-07-08T21:21:07.993" v="144" actId="1076"/>
        <pc:sldMkLst>
          <pc:docMk/>
          <pc:sldMk cId="3179787486" sldId="283"/>
        </pc:sldMkLst>
        <pc:spChg chg="mod">
          <ac:chgData name="STINMAN, SARAH {PEP}" userId="7ba4b78f-fa27-4e6d-aa4f-40599a67c64c" providerId="ADAL" clId="{422B3724-F98C-4E07-9547-BD8B1CDA444D}" dt="2020-07-08T21:21:07.993" v="144" actId="1076"/>
          <ac:spMkLst>
            <pc:docMk/>
            <pc:sldMk cId="3179787486" sldId="283"/>
            <ac:spMk id="16" creationId="{CB24C493-4124-2A4D-9F83-D2B5EDEFE663}"/>
          </ac:spMkLst>
        </pc:spChg>
      </pc:sldChg>
      <pc:sldChg chg="modSp">
        <pc:chgData name="STINMAN, SARAH {PEP}" userId="7ba4b78f-fa27-4e6d-aa4f-40599a67c64c" providerId="ADAL" clId="{422B3724-F98C-4E07-9547-BD8B1CDA444D}" dt="2020-07-08T21:20:05.298" v="130" actId="1076"/>
        <pc:sldMkLst>
          <pc:docMk/>
          <pc:sldMk cId="567607955" sldId="284"/>
        </pc:sldMkLst>
        <pc:spChg chg="mod">
          <ac:chgData name="STINMAN, SARAH {PEP}" userId="7ba4b78f-fa27-4e6d-aa4f-40599a67c64c" providerId="ADAL" clId="{422B3724-F98C-4E07-9547-BD8B1CDA444D}" dt="2020-07-08T21:20:05.298" v="130" actId="1076"/>
          <ac:spMkLst>
            <pc:docMk/>
            <pc:sldMk cId="567607955" sldId="284"/>
            <ac:spMk id="13" creationId="{E95268A8-5FD9-A74C-A37B-5717DD2F15C2}"/>
          </ac:spMkLst>
        </pc:spChg>
      </pc:sldChg>
      <pc:sldChg chg="modSp">
        <pc:chgData name="STINMAN, SARAH {PEP}" userId="7ba4b78f-fa27-4e6d-aa4f-40599a67c64c" providerId="ADAL" clId="{422B3724-F98C-4E07-9547-BD8B1CDA444D}" dt="2020-07-08T21:20:39.254" v="140" actId="1076"/>
        <pc:sldMkLst>
          <pc:docMk/>
          <pc:sldMk cId="2516404820" sldId="285"/>
        </pc:sldMkLst>
        <pc:spChg chg="mod">
          <ac:chgData name="STINMAN, SARAH {PEP}" userId="7ba4b78f-fa27-4e6d-aa4f-40599a67c64c" providerId="ADAL" clId="{422B3724-F98C-4E07-9547-BD8B1CDA444D}" dt="2020-07-08T21:20:39.254" v="140" actId="1076"/>
          <ac:spMkLst>
            <pc:docMk/>
            <pc:sldMk cId="2516404820" sldId="285"/>
            <ac:spMk id="16" creationId="{CB24C493-4124-2A4D-9F83-D2B5EDEFE663}"/>
          </ac:spMkLst>
        </pc:spChg>
      </pc:sldChg>
      <pc:sldChg chg="modSp">
        <pc:chgData name="STINMAN, SARAH {PEP}" userId="7ba4b78f-fa27-4e6d-aa4f-40599a67c64c" providerId="ADAL" clId="{422B3724-F98C-4E07-9547-BD8B1CDA444D}" dt="2020-07-08T21:21:52.412" v="195" actId="1076"/>
        <pc:sldMkLst>
          <pc:docMk/>
          <pc:sldMk cId="1277304903" sldId="291"/>
        </pc:sldMkLst>
        <pc:spChg chg="mod">
          <ac:chgData name="STINMAN, SARAH {PEP}" userId="7ba4b78f-fa27-4e6d-aa4f-40599a67c64c" providerId="ADAL" clId="{422B3724-F98C-4E07-9547-BD8B1CDA444D}" dt="2020-07-08T21:21:52.412" v="195" actId="1076"/>
          <ac:spMkLst>
            <pc:docMk/>
            <pc:sldMk cId="1277304903" sldId="291"/>
            <ac:spMk id="23" creationId="{7269D9D4-F867-484F-A75E-748BE39CD020}"/>
          </ac:spMkLst>
        </pc:spChg>
      </pc:sldChg>
      <pc:sldChg chg="modSp">
        <pc:chgData name="STINMAN, SARAH {PEP}" userId="7ba4b78f-fa27-4e6d-aa4f-40599a67c64c" providerId="ADAL" clId="{422B3724-F98C-4E07-9547-BD8B1CDA444D}" dt="2020-07-08T21:22:15.646" v="204" actId="1076"/>
        <pc:sldMkLst>
          <pc:docMk/>
          <pc:sldMk cId="616722593" sldId="293"/>
        </pc:sldMkLst>
        <pc:spChg chg="mod">
          <ac:chgData name="STINMAN, SARAH {PEP}" userId="7ba4b78f-fa27-4e6d-aa4f-40599a67c64c" providerId="ADAL" clId="{422B3724-F98C-4E07-9547-BD8B1CDA444D}" dt="2020-07-08T21:22:15.646" v="204" actId="1076"/>
          <ac:spMkLst>
            <pc:docMk/>
            <pc:sldMk cId="616722593" sldId="293"/>
            <ac:spMk id="39" creationId="{0DCA3403-B9E0-3D47-9B3D-36D9245E1043}"/>
          </ac:spMkLst>
        </pc:spChg>
      </pc:sldChg>
      <pc:sldChg chg="modSp">
        <pc:chgData name="STINMAN, SARAH {PEP}" userId="7ba4b78f-fa27-4e6d-aa4f-40599a67c64c" providerId="ADAL" clId="{422B3724-F98C-4E07-9547-BD8B1CDA444D}" dt="2020-07-08T21:22:03.792" v="199" actId="1076"/>
        <pc:sldMkLst>
          <pc:docMk/>
          <pc:sldMk cId="3404980576" sldId="294"/>
        </pc:sldMkLst>
        <pc:spChg chg="mod">
          <ac:chgData name="STINMAN, SARAH {PEP}" userId="7ba4b78f-fa27-4e6d-aa4f-40599a67c64c" providerId="ADAL" clId="{422B3724-F98C-4E07-9547-BD8B1CDA444D}" dt="2020-07-08T21:22:03.792" v="199" actId="1076"/>
          <ac:spMkLst>
            <pc:docMk/>
            <pc:sldMk cId="3404980576" sldId="294"/>
            <ac:spMk id="73" creationId="{3B3C64C0-8E07-2746-B65D-46EF2D207373}"/>
          </ac:spMkLst>
        </pc:spChg>
      </pc:sldChg>
      <pc:sldChg chg="modSp">
        <pc:chgData name="STINMAN, SARAH {PEP}" userId="7ba4b78f-fa27-4e6d-aa4f-40599a67c64c" providerId="ADAL" clId="{422B3724-F98C-4E07-9547-BD8B1CDA444D}" dt="2020-07-08T21:22:29.572" v="208" actId="1076"/>
        <pc:sldMkLst>
          <pc:docMk/>
          <pc:sldMk cId="2438176450" sldId="295"/>
        </pc:sldMkLst>
        <pc:spChg chg="mod">
          <ac:chgData name="STINMAN, SARAH {PEP}" userId="7ba4b78f-fa27-4e6d-aa4f-40599a67c64c" providerId="ADAL" clId="{422B3724-F98C-4E07-9547-BD8B1CDA444D}" dt="2020-07-08T21:22:29.572" v="208" actId="1076"/>
          <ac:spMkLst>
            <pc:docMk/>
            <pc:sldMk cId="2438176450" sldId="295"/>
            <ac:spMk id="39" creationId="{0DCA3403-B9E0-3D47-9B3D-36D9245E1043}"/>
          </ac:spMkLst>
        </pc:spChg>
      </pc:sldChg>
      <pc:sldChg chg="modSp">
        <pc:chgData name="STINMAN, SARAH {PEP}" userId="7ba4b78f-fa27-4e6d-aa4f-40599a67c64c" providerId="ADAL" clId="{422B3724-F98C-4E07-9547-BD8B1CDA444D}" dt="2020-07-08T21:22:50.594" v="216" actId="1076"/>
        <pc:sldMkLst>
          <pc:docMk/>
          <pc:sldMk cId="3349786514" sldId="296"/>
        </pc:sldMkLst>
        <pc:spChg chg="mod">
          <ac:chgData name="STINMAN, SARAH {PEP}" userId="7ba4b78f-fa27-4e6d-aa4f-40599a67c64c" providerId="ADAL" clId="{422B3724-F98C-4E07-9547-BD8B1CDA444D}" dt="2020-07-08T21:22:50.594" v="216" actId="1076"/>
          <ac:spMkLst>
            <pc:docMk/>
            <pc:sldMk cId="3349786514" sldId="296"/>
            <ac:spMk id="4" creationId="{93077401-3C75-C048-8F98-275D32E4CCB2}"/>
          </ac:spMkLst>
        </pc:spChg>
      </pc:sldChg>
      <pc:sldChg chg="modSp">
        <pc:chgData name="STINMAN, SARAH {PEP}" userId="7ba4b78f-fa27-4e6d-aa4f-40599a67c64c" providerId="ADAL" clId="{422B3724-F98C-4E07-9547-BD8B1CDA444D}" dt="2020-07-08T21:23:00.779" v="219" actId="1076"/>
        <pc:sldMkLst>
          <pc:docMk/>
          <pc:sldMk cId="1811285370" sldId="297"/>
        </pc:sldMkLst>
        <pc:spChg chg="mod">
          <ac:chgData name="STINMAN, SARAH {PEP}" userId="7ba4b78f-fa27-4e6d-aa4f-40599a67c64c" providerId="ADAL" clId="{422B3724-F98C-4E07-9547-BD8B1CDA444D}" dt="2020-07-08T21:23:00.779" v="219" actId="1076"/>
          <ac:spMkLst>
            <pc:docMk/>
            <pc:sldMk cId="1811285370" sldId="297"/>
            <ac:spMk id="75" creationId="{0BBB0F3C-3708-3346-A757-F6C14E81CC0B}"/>
          </ac:spMkLst>
        </pc:spChg>
      </pc:sldChg>
      <pc:sldChg chg="modSp">
        <pc:chgData name="STINMAN, SARAH {PEP}" userId="7ba4b78f-fa27-4e6d-aa4f-40599a67c64c" providerId="ADAL" clId="{422B3724-F98C-4E07-9547-BD8B1CDA444D}" dt="2020-07-08T21:23:11.444" v="223" actId="1076"/>
        <pc:sldMkLst>
          <pc:docMk/>
          <pc:sldMk cId="3417584098" sldId="299"/>
        </pc:sldMkLst>
        <pc:spChg chg="mod">
          <ac:chgData name="STINMAN, SARAH {PEP}" userId="7ba4b78f-fa27-4e6d-aa4f-40599a67c64c" providerId="ADAL" clId="{422B3724-F98C-4E07-9547-BD8B1CDA444D}" dt="2020-07-08T21:23:11.444" v="223" actId="1076"/>
          <ac:spMkLst>
            <pc:docMk/>
            <pc:sldMk cId="3417584098" sldId="299"/>
            <ac:spMk id="18" creationId="{2AA808F6-0D58-1149-82A2-F37B5333EE60}"/>
          </ac:spMkLst>
        </pc:spChg>
      </pc:sldChg>
      <pc:sldChg chg="del">
        <pc:chgData name="STINMAN, SARAH {PEP}" userId="7ba4b78f-fa27-4e6d-aa4f-40599a67c64c" providerId="ADAL" clId="{422B3724-F98C-4E07-9547-BD8B1CDA444D}" dt="2020-07-08T21:23:40.901" v="250" actId="2696"/>
        <pc:sldMkLst>
          <pc:docMk/>
          <pc:sldMk cId="855758759" sldId="300"/>
        </pc:sldMkLst>
      </pc:sldChg>
      <pc:sldChg chg="modSp">
        <pc:chgData name="STINMAN, SARAH {PEP}" userId="7ba4b78f-fa27-4e6d-aa4f-40599a67c64c" providerId="ADAL" clId="{422B3724-F98C-4E07-9547-BD8B1CDA444D}" dt="2020-07-08T21:23:26.403" v="228" actId="1076"/>
        <pc:sldMkLst>
          <pc:docMk/>
          <pc:sldMk cId="204182591" sldId="301"/>
        </pc:sldMkLst>
        <pc:spChg chg="mod">
          <ac:chgData name="STINMAN, SARAH {PEP}" userId="7ba4b78f-fa27-4e6d-aa4f-40599a67c64c" providerId="ADAL" clId="{422B3724-F98C-4E07-9547-BD8B1CDA444D}" dt="2020-07-08T21:23:26.403" v="228" actId="1076"/>
          <ac:spMkLst>
            <pc:docMk/>
            <pc:sldMk cId="204182591" sldId="301"/>
            <ac:spMk id="9" creationId="{6A30F370-295D-0D4F-8559-FD15020CBD4F}"/>
          </ac:spMkLst>
        </pc:spChg>
      </pc:sldChg>
      <pc:sldChg chg="modSp">
        <pc:chgData name="STINMAN, SARAH {PEP}" userId="7ba4b78f-fa27-4e6d-aa4f-40599a67c64c" providerId="ADAL" clId="{422B3724-F98C-4E07-9547-BD8B1CDA444D}" dt="2020-07-08T21:25:08.506" v="276" actId="1076"/>
        <pc:sldMkLst>
          <pc:docMk/>
          <pc:sldMk cId="1933744812" sldId="302"/>
        </pc:sldMkLst>
        <pc:spChg chg="mod">
          <ac:chgData name="STINMAN, SARAH {PEP}" userId="7ba4b78f-fa27-4e6d-aa4f-40599a67c64c" providerId="ADAL" clId="{422B3724-F98C-4E07-9547-BD8B1CDA444D}" dt="2020-07-08T21:25:08.506" v="276" actId="1076"/>
          <ac:spMkLst>
            <pc:docMk/>
            <pc:sldMk cId="1933744812" sldId="302"/>
            <ac:spMk id="30" creationId="{B61B1A6D-8C50-FE41-81EC-C26E18ED4E22}"/>
          </ac:spMkLst>
        </pc:spChg>
      </pc:sldChg>
      <pc:sldChg chg="delSp modSp">
        <pc:chgData name="STINMAN, SARAH {PEP}" userId="7ba4b78f-fa27-4e6d-aa4f-40599a67c64c" providerId="ADAL" clId="{422B3724-F98C-4E07-9547-BD8B1CDA444D}" dt="2020-07-08T21:24:21.142" v="261" actId="1076"/>
        <pc:sldMkLst>
          <pc:docMk/>
          <pc:sldMk cId="3367342496" sldId="303"/>
        </pc:sldMkLst>
        <pc:spChg chg="del">
          <ac:chgData name="STINMAN, SARAH {PEP}" userId="7ba4b78f-fa27-4e6d-aa4f-40599a67c64c" providerId="ADAL" clId="{422B3724-F98C-4E07-9547-BD8B1CDA444D}" dt="2020-07-08T21:24:05.886" v="255" actId="478"/>
          <ac:spMkLst>
            <pc:docMk/>
            <pc:sldMk cId="3367342496" sldId="303"/>
            <ac:spMk id="16" creationId="{57183479-F77F-E240-A2E3-1428BC11F253}"/>
          </ac:spMkLst>
        </pc:spChg>
        <pc:spChg chg="mod">
          <ac:chgData name="STINMAN, SARAH {PEP}" userId="7ba4b78f-fa27-4e6d-aa4f-40599a67c64c" providerId="ADAL" clId="{422B3724-F98C-4E07-9547-BD8B1CDA444D}" dt="2020-07-08T21:24:21.142" v="261" actId="1076"/>
          <ac:spMkLst>
            <pc:docMk/>
            <pc:sldMk cId="3367342496" sldId="303"/>
            <ac:spMk id="17" creationId="{CEF31AC0-F8AF-EF47-BF08-155D87CA89F7}"/>
          </ac:spMkLst>
        </pc:spChg>
      </pc:sldChg>
      <pc:sldChg chg="modSp">
        <pc:chgData name="STINMAN, SARAH {PEP}" userId="7ba4b78f-fa27-4e6d-aa4f-40599a67c64c" providerId="ADAL" clId="{422B3724-F98C-4E07-9547-BD8B1CDA444D}" dt="2020-07-08T21:24:44.110" v="267" actId="1076"/>
        <pc:sldMkLst>
          <pc:docMk/>
          <pc:sldMk cId="3907527561" sldId="331"/>
        </pc:sldMkLst>
        <pc:spChg chg="mod">
          <ac:chgData name="STINMAN, SARAH {PEP}" userId="7ba4b78f-fa27-4e6d-aa4f-40599a67c64c" providerId="ADAL" clId="{422B3724-F98C-4E07-9547-BD8B1CDA444D}" dt="2020-07-08T21:24:44.110" v="267" actId="1076"/>
          <ac:spMkLst>
            <pc:docMk/>
            <pc:sldMk cId="3907527561" sldId="331"/>
            <ac:spMk id="11" creationId="{58483F54-1D78-9C46-8E75-43072001C2BD}"/>
          </ac:spMkLst>
        </pc:spChg>
      </pc:sldChg>
      <pc:sldChg chg="modSp">
        <pc:chgData name="STINMAN, SARAH {PEP}" userId="7ba4b78f-fa27-4e6d-aa4f-40599a67c64c" providerId="ADAL" clId="{422B3724-F98C-4E07-9547-BD8B1CDA444D}" dt="2020-07-08T21:24:54.398" v="271" actId="1076"/>
        <pc:sldMkLst>
          <pc:docMk/>
          <pc:sldMk cId="3077462957" sldId="332"/>
        </pc:sldMkLst>
        <pc:spChg chg="mod">
          <ac:chgData name="STINMAN, SARAH {PEP}" userId="7ba4b78f-fa27-4e6d-aa4f-40599a67c64c" providerId="ADAL" clId="{422B3724-F98C-4E07-9547-BD8B1CDA444D}" dt="2020-07-08T21:24:54.398" v="271" actId="1076"/>
          <ac:spMkLst>
            <pc:docMk/>
            <pc:sldMk cId="3077462957" sldId="332"/>
            <ac:spMk id="26" creationId="{2B61F40D-5046-8440-9E57-DA33BC20C425}"/>
          </ac:spMkLst>
        </pc:spChg>
      </pc:sldChg>
      <pc:sldChg chg="del">
        <pc:chgData name="STINMAN, SARAH {PEP}" userId="7ba4b78f-fa27-4e6d-aa4f-40599a67c64c" providerId="ADAL" clId="{422B3724-F98C-4E07-9547-BD8B1CDA444D}" dt="2020-07-08T21:25:53.081" v="346" actId="2696"/>
        <pc:sldMkLst>
          <pc:docMk/>
          <pc:sldMk cId="520872026" sldId="333"/>
        </pc:sldMkLst>
      </pc:sldChg>
      <pc:sldChg chg="modSp">
        <pc:chgData name="STINMAN, SARAH {PEP}" userId="7ba4b78f-fa27-4e6d-aa4f-40599a67c64c" providerId="ADAL" clId="{422B3724-F98C-4E07-9547-BD8B1CDA444D}" dt="2020-07-08T21:25:22.445" v="282" actId="1076"/>
        <pc:sldMkLst>
          <pc:docMk/>
          <pc:sldMk cId="2154607793" sldId="335"/>
        </pc:sldMkLst>
        <pc:spChg chg="mod">
          <ac:chgData name="STINMAN, SARAH {PEP}" userId="7ba4b78f-fa27-4e6d-aa4f-40599a67c64c" providerId="ADAL" clId="{422B3724-F98C-4E07-9547-BD8B1CDA444D}" dt="2020-07-08T21:25:22.445" v="282" actId="1076"/>
          <ac:spMkLst>
            <pc:docMk/>
            <pc:sldMk cId="2154607793" sldId="335"/>
            <ac:spMk id="32" creationId="{8CEB3223-C0C3-FA4F-867D-A063D46522CC}"/>
          </ac:spMkLst>
        </pc:spChg>
      </pc:sldChg>
      <pc:sldChg chg="del">
        <pc:chgData name="STINMAN, SARAH {PEP}" userId="7ba4b78f-fa27-4e6d-aa4f-40599a67c64c" providerId="ADAL" clId="{422B3724-F98C-4E07-9547-BD8B1CDA444D}" dt="2020-07-08T21:26:07.576" v="349" actId="2696"/>
        <pc:sldMkLst>
          <pc:docMk/>
          <pc:sldMk cId="1114995729" sldId="341"/>
        </pc:sldMkLst>
      </pc:sldChg>
      <pc:sldChg chg="del">
        <pc:chgData name="STINMAN, SARAH {PEP}" userId="7ba4b78f-fa27-4e6d-aa4f-40599a67c64c" providerId="ADAL" clId="{422B3724-F98C-4E07-9547-BD8B1CDA444D}" dt="2020-07-08T21:18:54.380" v="106" actId="2696"/>
        <pc:sldMkLst>
          <pc:docMk/>
          <pc:sldMk cId="802195284" sldId="342"/>
        </pc:sldMkLst>
      </pc:sldChg>
      <pc:sldChg chg="modSp">
        <pc:chgData name="STINMAN, SARAH {PEP}" userId="7ba4b78f-fa27-4e6d-aa4f-40599a67c64c" providerId="ADAL" clId="{422B3724-F98C-4E07-9547-BD8B1CDA444D}" dt="2020-07-08T21:17:01.459" v="13" actId="207"/>
        <pc:sldMkLst>
          <pc:docMk/>
          <pc:sldMk cId="4096218046" sldId="343"/>
        </pc:sldMkLst>
        <pc:spChg chg="mod">
          <ac:chgData name="STINMAN, SARAH {PEP}" userId="7ba4b78f-fa27-4e6d-aa4f-40599a67c64c" providerId="ADAL" clId="{422B3724-F98C-4E07-9547-BD8B1CDA444D}" dt="2020-07-08T21:17:01.459" v="13" actId="207"/>
          <ac:spMkLst>
            <pc:docMk/>
            <pc:sldMk cId="4096218046" sldId="343"/>
            <ac:spMk id="15" creationId="{7B8C48FC-B82A-7D4F-9AF7-79E4D5AD7053}"/>
          </ac:spMkLst>
        </pc:spChg>
      </pc:sldChg>
      <pc:sldChg chg="modSp add">
        <pc:chgData name="STINMAN, SARAH {PEP}" userId="7ba4b78f-fa27-4e6d-aa4f-40599a67c64c" providerId="ADAL" clId="{422B3724-F98C-4E07-9547-BD8B1CDA444D}" dt="2020-07-08T21:18:46.987" v="105" actId="404"/>
        <pc:sldMkLst>
          <pc:docMk/>
          <pc:sldMk cId="3083756637" sldId="575"/>
        </pc:sldMkLst>
        <pc:spChg chg="mod">
          <ac:chgData name="STINMAN, SARAH {PEP}" userId="7ba4b78f-fa27-4e6d-aa4f-40599a67c64c" providerId="ADAL" clId="{422B3724-F98C-4E07-9547-BD8B1CDA444D}" dt="2020-07-08T21:18:46.987" v="105" actId="404"/>
          <ac:spMkLst>
            <pc:docMk/>
            <pc:sldMk cId="3083756637" sldId="575"/>
            <ac:spMk id="2" creationId="{BBC4A917-FBA0-F84B-928F-A17480459FBD}"/>
          </ac:spMkLst>
        </pc:spChg>
      </pc:sldChg>
      <pc:sldChg chg="modSp add">
        <pc:chgData name="STINMAN, SARAH {PEP}" userId="7ba4b78f-fa27-4e6d-aa4f-40599a67c64c" providerId="ADAL" clId="{422B3724-F98C-4E07-9547-BD8B1CDA444D}" dt="2020-07-08T21:21:24.494" v="189" actId="20577"/>
        <pc:sldMkLst>
          <pc:docMk/>
          <pc:sldMk cId="3023015202" sldId="576"/>
        </pc:sldMkLst>
        <pc:spChg chg="mod">
          <ac:chgData name="STINMAN, SARAH {PEP}" userId="7ba4b78f-fa27-4e6d-aa4f-40599a67c64c" providerId="ADAL" clId="{422B3724-F98C-4E07-9547-BD8B1CDA444D}" dt="2020-07-08T21:21:24.494" v="189" actId="20577"/>
          <ac:spMkLst>
            <pc:docMk/>
            <pc:sldMk cId="3023015202" sldId="576"/>
            <ac:spMk id="2" creationId="{BBC4A917-FBA0-F84B-928F-A17480459FBD}"/>
          </ac:spMkLst>
        </pc:spChg>
      </pc:sldChg>
      <pc:sldChg chg="modSp add">
        <pc:chgData name="STINMAN, SARAH {PEP}" userId="7ba4b78f-fa27-4e6d-aa4f-40599a67c64c" providerId="ADAL" clId="{422B3724-F98C-4E07-9547-BD8B1CDA444D}" dt="2020-07-08T21:23:37.390" v="249" actId="20577"/>
        <pc:sldMkLst>
          <pc:docMk/>
          <pc:sldMk cId="3677326366" sldId="577"/>
        </pc:sldMkLst>
        <pc:spChg chg="mod">
          <ac:chgData name="STINMAN, SARAH {PEP}" userId="7ba4b78f-fa27-4e6d-aa4f-40599a67c64c" providerId="ADAL" clId="{422B3724-F98C-4E07-9547-BD8B1CDA444D}" dt="2020-07-08T21:23:37.390" v="249" actId="20577"/>
          <ac:spMkLst>
            <pc:docMk/>
            <pc:sldMk cId="3677326366" sldId="577"/>
            <ac:spMk id="2" creationId="{BBC4A917-FBA0-F84B-928F-A17480459FBD}"/>
          </ac:spMkLst>
        </pc:spChg>
      </pc:sldChg>
      <pc:sldChg chg="modSp add">
        <pc:chgData name="STINMAN, SARAH {PEP}" userId="7ba4b78f-fa27-4e6d-aa4f-40599a67c64c" providerId="ADAL" clId="{422B3724-F98C-4E07-9547-BD8B1CDA444D}" dt="2020-07-08T21:25:49.756" v="345" actId="404"/>
        <pc:sldMkLst>
          <pc:docMk/>
          <pc:sldMk cId="3990475639" sldId="578"/>
        </pc:sldMkLst>
        <pc:spChg chg="mod">
          <ac:chgData name="STINMAN, SARAH {PEP}" userId="7ba4b78f-fa27-4e6d-aa4f-40599a67c64c" providerId="ADAL" clId="{422B3724-F98C-4E07-9547-BD8B1CDA444D}" dt="2020-07-08T21:25:49.756" v="345" actId="404"/>
          <ac:spMkLst>
            <pc:docMk/>
            <pc:sldMk cId="3990475639" sldId="578"/>
            <ac:spMk id="2" creationId="{BBC4A917-FBA0-F84B-928F-A17480459FBD}"/>
          </ac:spMkLst>
        </pc:spChg>
      </pc:sldChg>
      <pc:sldChg chg="add">
        <pc:chgData name="STINMAN, SARAH {PEP}" userId="7ba4b78f-fa27-4e6d-aa4f-40599a67c64c" providerId="ADAL" clId="{422B3724-F98C-4E07-9547-BD8B1CDA444D}" dt="2020-07-08T21:26:04.831" v="348"/>
        <pc:sldMkLst>
          <pc:docMk/>
          <pc:sldMk cId="3638256895" sldId="579"/>
        </pc:sldMkLst>
      </pc:sldChg>
      <pc:sldMasterChg chg="delSldLayout">
        <pc:chgData name="STINMAN, SARAH {PEP}" userId="7ba4b78f-fa27-4e6d-aa4f-40599a67c64c" providerId="ADAL" clId="{422B3724-F98C-4E07-9547-BD8B1CDA444D}" dt="2020-07-08T21:26:07.578" v="350" actId="2696"/>
        <pc:sldMasterMkLst>
          <pc:docMk/>
          <pc:sldMasterMk cId="3469909031" sldId="2147483648"/>
        </pc:sldMasterMkLst>
        <pc:sldLayoutChg chg="del">
          <pc:chgData name="STINMAN, SARAH {PEP}" userId="7ba4b78f-fa27-4e6d-aa4f-40599a67c64c" providerId="ADAL" clId="{422B3724-F98C-4E07-9547-BD8B1CDA444D}" dt="2020-07-08T21:26:07.578" v="350" actId="2696"/>
          <pc:sldLayoutMkLst>
            <pc:docMk/>
            <pc:sldMasterMk cId="3469909031" sldId="2147483648"/>
            <pc:sldLayoutMk cId="835042861" sldId="2147483660"/>
          </pc:sldLayoutMkLst>
        </pc:sldLayoutChg>
      </pc:sldMasterChg>
      <pc:sldMasterChg chg="addSldLayout modSldLayout">
        <pc:chgData name="STINMAN, SARAH {PEP}" userId="7ba4b78f-fa27-4e6d-aa4f-40599a67c64c" providerId="ADAL" clId="{422B3724-F98C-4E07-9547-BD8B1CDA444D}" dt="2020-07-08T21:18:08.683" v="31" actId="27028"/>
        <pc:sldMasterMkLst>
          <pc:docMk/>
          <pc:sldMasterMk cId="260832401" sldId="2147483661"/>
        </pc:sldMasterMkLst>
        <pc:sldLayoutChg chg="add">
          <pc:chgData name="STINMAN, SARAH {PEP}" userId="7ba4b78f-fa27-4e6d-aa4f-40599a67c64c" providerId="ADAL" clId="{422B3724-F98C-4E07-9547-BD8B1CDA444D}" dt="2020-07-08T21:18:08.683" v="31" actId="27028"/>
          <pc:sldLayoutMkLst>
            <pc:docMk/>
            <pc:sldMasterMk cId="260832401" sldId="2147483661"/>
            <pc:sldLayoutMk cId="4044573129" sldId="2147483667"/>
          </pc:sldLayoutMkLst>
        </pc:sldLayoutChg>
        <pc:sldLayoutChg chg="replId">
          <pc:chgData name="STINMAN, SARAH {PEP}" userId="7ba4b78f-fa27-4e6d-aa4f-40599a67c64c" providerId="ADAL" clId="{422B3724-F98C-4E07-9547-BD8B1CDA444D}" dt="2020-07-08T21:18:08.683" v="31" actId="27028"/>
          <pc:sldLayoutMkLst>
            <pc:docMk/>
            <pc:sldMasterMk cId="260832401" sldId="2147483661"/>
            <pc:sldLayoutMk cId="373308657" sldId="2147483680"/>
          </pc:sldLayoutMkLst>
        </pc:sldLayoutChg>
      </pc:sldMasterChg>
    </pc:docChg>
  </pc:docChgLst>
  <pc:docChgLst>
    <pc:chgData name="STINMAN, SARAH {PEP}" userId="7ba4b78f-fa27-4e6d-aa4f-40599a67c64c" providerId="ADAL" clId="{3D673DB3-C41E-4496-BE12-2F57AF482433}"/>
    <pc:docChg chg="undo custSel modSld">
      <pc:chgData name="STINMAN, SARAH {PEP}" userId="7ba4b78f-fa27-4e6d-aa4f-40599a67c64c" providerId="ADAL" clId="{3D673DB3-C41E-4496-BE12-2F57AF482433}" dt="2020-07-29T20:26:03.548" v="76"/>
      <pc:docMkLst>
        <pc:docMk/>
      </pc:docMkLst>
      <pc:sldChg chg="addSp delSp">
        <pc:chgData name="STINMAN, SARAH {PEP}" userId="7ba4b78f-fa27-4e6d-aa4f-40599a67c64c" providerId="ADAL" clId="{3D673DB3-C41E-4496-BE12-2F57AF482433}" dt="2020-07-29T20:14:34.720" v="28"/>
        <pc:sldMkLst>
          <pc:docMk/>
          <pc:sldMk cId="824842573" sldId="259"/>
        </pc:sldMkLst>
        <pc:spChg chg="add">
          <ac:chgData name="STINMAN, SARAH {PEP}" userId="7ba4b78f-fa27-4e6d-aa4f-40599a67c64c" providerId="ADAL" clId="{3D673DB3-C41E-4496-BE12-2F57AF482433}" dt="2020-07-29T20:14:34.720" v="28"/>
          <ac:spMkLst>
            <pc:docMk/>
            <pc:sldMk cId="824842573" sldId="259"/>
            <ac:spMk id="15" creationId="{AD52888D-C663-4507-97ED-0DEC60EF663E}"/>
          </ac:spMkLst>
        </pc:spChg>
        <pc:spChg chg="del">
          <ac:chgData name="STINMAN, SARAH {PEP}" userId="7ba4b78f-fa27-4e6d-aa4f-40599a67c64c" providerId="ADAL" clId="{3D673DB3-C41E-4496-BE12-2F57AF482433}" dt="2020-07-29T20:14:34.199" v="27" actId="478"/>
          <ac:spMkLst>
            <pc:docMk/>
            <pc:sldMk cId="824842573" sldId="259"/>
            <ac:spMk id="17" creationId="{5931AC99-5FBA-C34B-921C-74761C1A1D0D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17:58.747" v="46"/>
        <pc:sldMkLst>
          <pc:docMk/>
          <pc:sldMk cId="3517465316" sldId="272"/>
        </pc:sldMkLst>
        <pc:spChg chg="del">
          <ac:chgData name="STINMAN, SARAH {PEP}" userId="7ba4b78f-fa27-4e6d-aa4f-40599a67c64c" providerId="ADAL" clId="{3D673DB3-C41E-4496-BE12-2F57AF482433}" dt="2020-07-29T20:17:58.341" v="45" actId="478"/>
          <ac:spMkLst>
            <pc:docMk/>
            <pc:sldMk cId="3517465316" sldId="272"/>
            <ac:spMk id="16" creationId="{7118D7ED-FE99-6E4C-92B9-936B78B888AA}"/>
          </ac:spMkLst>
        </pc:spChg>
        <pc:spChg chg="add">
          <ac:chgData name="STINMAN, SARAH {PEP}" userId="7ba4b78f-fa27-4e6d-aa4f-40599a67c64c" providerId="ADAL" clId="{3D673DB3-C41E-4496-BE12-2F57AF482433}" dt="2020-07-29T20:17:58.747" v="46"/>
          <ac:spMkLst>
            <pc:docMk/>
            <pc:sldMk cId="3517465316" sldId="272"/>
            <ac:spMk id="17" creationId="{70B1C63E-3C6A-47F2-B2C6-9C57CD0BA921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15:40.850" v="34"/>
        <pc:sldMkLst>
          <pc:docMk/>
          <pc:sldMk cId="318053216" sldId="275"/>
        </pc:sldMkLst>
        <pc:spChg chg="add">
          <ac:chgData name="STINMAN, SARAH {PEP}" userId="7ba4b78f-fa27-4e6d-aa4f-40599a67c64c" providerId="ADAL" clId="{3D673DB3-C41E-4496-BE12-2F57AF482433}" dt="2020-07-29T20:15:40.850" v="34"/>
          <ac:spMkLst>
            <pc:docMk/>
            <pc:sldMk cId="318053216" sldId="275"/>
            <ac:spMk id="10" creationId="{9E9FD20A-F1F4-497A-941D-44D8C3529659}"/>
          </ac:spMkLst>
        </pc:spChg>
        <pc:spChg chg="del">
          <ac:chgData name="STINMAN, SARAH {PEP}" userId="7ba4b78f-fa27-4e6d-aa4f-40599a67c64c" providerId="ADAL" clId="{3D673DB3-C41E-4496-BE12-2F57AF482433}" dt="2020-07-29T20:15:31.669" v="33" actId="478"/>
          <ac:spMkLst>
            <pc:docMk/>
            <pc:sldMk cId="318053216" sldId="275"/>
            <ac:spMk id="15" creationId="{B5622A4C-5793-844F-BEDC-492DDFA195E3}"/>
          </ac:spMkLst>
        </pc:spChg>
        <pc:spChg chg="add del">
          <ac:chgData name="STINMAN, SARAH {PEP}" userId="7ba4b78f-fa27-4e6d-aa4f-40599a67c64c" providerId="ADAL" clId="{3D673DB3-C41E-4496-BE12-2F57AF482433}" dt="2020-07-29T20:15:29.369" v="32" actId="478"/>
          <ac:spMkLst>
            <pc:docMk/>
            <pc:sldMk cId="318053216" sldId="275"/>
            <ac:spMk id="20" creationId="{CF7B6810-D1AD-0E4E-9DA9-555DD81F5D60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16:10.241" v="36"/>
        <pc:sldMkLst>
          <pc:docMk/>
          <pc:sldMk cId="1589276761" sldId="276"/>
        </pc:sldMkLst>
        <pc:spChg chg="add">
          <ac:chgData name="STINMAN, SARAH {PEP}" userId="7ba4b78f-fa27-4e6d-aa4f-40599a67c64c" providerId="ADAL" clId="{3D673DB3-C41E-4496-BE12-2F57AF482433}" dt="2020-07-29T20:16:10.241" v="36"/>
          <ac:spMkLst>
            <pc:docMk/>
            <pc:sldMk cId="1589276761" sldId="276"/>
            <ac:spMk id="9" creationId="{31C137EF-DB78-44D3-91E3-8DB778B1D3E8}"/>
          </ac:spMkLst>
        </pc:spChg>
        <pc:spChg chg="del">
          <ac:chgData name="STINMAN, SARAH {PEP}" userId="7ba4b78f-fa27-4e6d-aa4f-40599a67c64c" providerId="ADAL" clId="{3D673DB3-C41E-4496-BE12-2F57AF482433}" dt="2020-07-29T20:16:09.881" v="35" actId="478"/>
          <ac:spMkLst>
            <pc:docMk/>
            <pc:sldMk cId="1589276761" sldId="276"/>
            <ac:spMk id="15" creationId="{B5622A4C-5793-844F-BEDC-492DDFA195E3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16:25.803" v="38"/>
        <pc:sldMkLst>
          <pc:docMk/>
          <pc:sldMk cId="3188781246" sldId="277"/>
        </pc:sldMkLst>
        <pc:spChg chg="del">
          <ac:chgData name="STINMAN, SARAH {PEP}" userId="7ba4b78f-fa27-4e6d-aa4f-40599a67c64c" providerId="ADAL" clId="{3D673DB3-C41E-4496-BE12-2F57AF482433}" dt="2020-07-29T20:16:25.463" v="37" actId="478"/>
          <ac:spMkLst>
            <pc:docMk/>
            <pc:sldMk cId="3188781246" sldId="277"/>
            <ac:spMk id="25" creationId="{3F572E8B-05BE-F24B-9BE0-8F4954F487AB}"/>
          </ac:spMkLst>
        </pc:spChg>
        <pc:spChg chg="add">
          <ac:chgData name="STINMAN, SARAH {PEP}" userId="7ba4b78f-fa27-4e6d-aa4f-40599a67c64c" providerId="ADAL" clId="{3D673DB3-C41E-4496-BE12-2F57AF482433}" dt="2020-07-29T20:16:25.803" v="38"/>
          <ac:spMkLst>
            <pc:docMk/>
            <pc:sldMk cId="3188781246" sldId="277"/>
            <ac:spMk id="26" creationId="{7FB56708-4DFB-47DD-8D67-A10D7DC4F020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17:10.079" v="42"/>
        <pc:sldMkLst>
          <pc:docMk/>
          <pc:sldMk cId="446404029" sldId="278"/>
        </pc:sldMkLst>
        <pc:spChg chg="del">
          <ac:chgData name="STINMAN, SARAH {PEP}" userId="7ba4b78f-fa27-4e6d-aa4f-40599a67c64c" providerId="ADAL" clId="{3D673DB3-C41E-4496-BE12-2F57AF482433}" dt="2020-07-29T20:17:09.734" v="41" actId="478"/>
          <ac:spMkLst>
            <pc:docMk/>
            <pc:sldMk cId="446404029" sldId="278"/>
            <ac:spMk id="11" creationId="{2D3E8F3F-65C7-1C40-AAFF-772BA1C130B1}"/>
          </ac:spMkLst>
        </pc:spChg>
        <pc:spChg chg="add">
          <ac:chgData name="STINMAN, SARAH {PEP}" userId="7ba4b78f-fa27-4e6d-aa4f-40599a67c64c" providerId="ADAL" clId="{3D673DB3-C41E-4496-BE12-2F57AF482433}" dt="2020-07-29T20:17:10.079" v="42"/>
          <ac:spMkLst>
            <pc:docMk/>
            <pc:sldMk cId="446404029" sldId="278"/>
            <ac:spMk id="17" creationId="{C7EE2166-5B91-43DA-83FF-FAEBD5B001BE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16:40.318" v="40"/>
        <pc:sldMkLst>
          <pc:docMk/>
          <pc:sldMk cId="2640698519" sldId="279"/>
        </pc:sldMkLst>
        <pc:spChg chg="add">
          <ac:chgData name="STINMAN, SARAH {PEP}" userId="7ba4b78f-fa27-4e6d-aa4f-40599a67c64c" providerId="ADAL" clId="{3D673DB3-C41E-4496-BE12-2F57AF482433}" dt="2020-07-29T20:16:40.318" v="40"/>
          <ac:spMkLst>
            <pc:docMk/>
            <pc:sldMk cId="2640698519" sldId="279"/>
            <ac:spMk id="18" creationId="{79AC5E59-535B-4370-BD2C-71B406A49725}"/>
          </ac:spMkLst>
        </pc:spChg>
        <pc:spChg chg="del">
          <ac:chgData name="STINMAN, SARAH {PEP}" userId="7ba4b78f-fa27-4e6d-aa4f-40599a67c64c" providerId="ADAL" clId="{3D673DB3-C41E-4496-BE12-2F57AF482433}" dt="2020-07-29T20:16:39.927" v="39" actId="478"/>
          <ac:spMkLst>
            <pc:docMk/>
            <pc:sldMk cId="2640698519" sldId="279"/>
            <ac:spMk id="22" creationId="{8195F709-8DB0-0142-82DB-2B0C21FA2DB4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18:29.005" v="50"/>
        <pc:sldMkLst>
          <pc:docMk/>
          <pc:sldMk cId="3179787486" sldId="283"/>
        </pc:sldMkLst>
        <pc:spChg chg="add">
          <ac:chgData name="STINMAN, SARAH {PEP}" userId="7ba4b78f-fa27-4e6d-aa4f-40599a67c64c" providerId="ADAL" clId="{3D673DB3-C41E-4496-BE12-2F57AF482433}" dt="2020-07-29T20:18:29.005" v="50"/>
          <ac:spMkLst>
            <pc:docMk/>
            <pc:sldMk cId="3179787486" sldId="283"/>
            <ac:spMk id="11" creationId="{083C7043-6413-4D4A-8178-138E4A8D8C0A}"/>
          </ac:spMkLst>
        </pc:spChg>
        <pc:spChg chg="del">
          <ac:chgData name="STINMAN, SARAH {PEP}" userId="7ba4b78f-fa27-4e6d-aa4f-40599a67c64c" providerId="ADAL" clId="{3D673DB3-C41E-4496-BE12-2F57AF482433}" dt="2020-07-29T20:18:28.584" v="49" actId="478"/>
          <ac:spMkLst>
            <pc:docMk/>
            <pc:sldMk cId="3179787486" sldId="283"/>
            <ac:spMk id="16" creationId="{CB24C493-4124-2A4D-9F83-D2B5EDEFE663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17:33.386" v="44"/>
        <pc:sldMkLst>
          <pc:docMk/>
          <pc:sldMk cId="567607955" sldId="284"/>
        </pc:sldMkLst>
        <pc:spChg chg="add">
          <ac:chgData name="STINMAN, SARAH {PEP}" userId="7ba4b78f-fa27-4e6d-aa4f-40599a67c64c" providerId="ADAL" clId="{3D673DB3-C41E-4496-BE12-2F57AF482433}" dt="2020-07-29T20:17:33.386" v="44"/>
          <ac:spMkLst>
            <pc:docMk/>
            <pc:sldMk cId="567607955" sldId="284"/>
            <ac:spMk id="9" creationId="{7D994D4F-D8F4-45D5-8E5D-C04580ED4314}"/>
          </ac:spMkLst>
        </pc:spChg>
        <pc:spChg chg="del">
          <ac:chgData name="STINMAN, SARAH {PEP}" userId="7ba4b78f-fa27-4e6d-aa4f-40599a67c64c" providerId="ADAL" clId="{3D673DB3-C41E-4496-BE12-2F57AF482433}" dt="2020-07-29T20:17:33.015" v="43" actId="478"/>
          <ac:spMkLst>
            <pc:docMk/>
            <pc:sldMk cId="567607955" sldId="284"/>
            <ac:spMk id="13" creationId="{E95268A8-5FD9-A74C-A37B-5717DD2F15C2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18:15.420" v="48"/>
        <pc:sldMkLst>
          <pc:docMk/>
          <pc:sldMk cId="2516404820" sldId="285"/>
        </pc:sldMkLst>
        <pc:spChg chg="add">
          <ac:chgData name="STINMAN, SARAH {PEP}" userId="7ba4b78f-fa27-4e6d-aa4f-40599a67c64c" providerId="ADAL" clId="{3D673DB3-C41E-4496-BE12-2F57AF482433}" dt="2020-07-29T20:18:15.420" v="48"/>
          <ac:spMkLst>
            <pc:docMk/>
            <pc:sldMk cId="2516404820" sldId="285"/>
            <ac:spMk id="11" creationId="{C7DAE12F-5CF2-4EA4-BDD9-78AE24DC5602}"/>
          </ac:spMkLst>
        </pc:spChg>
        <pc:spChg chg="del">
          <ac:chgData name="STINMAN, SARAH {PEP}" userId="7ba4b78f-fa27-4e6d-aa4f-40599a67c64c" providerId="ADAL" clId="{3D673DB3-C41E-4496-BE12-2F57AF482433}" dt="2020-07-29T20:18:14.901" v="47" actId="478"/>
          <ac:spMkLst>
            <pc:docMk/>
            <pc:sldMk cId="2516404820" sldId="285"/>
            <ac:spMk id="16" creationId="{CB24C493-4124-2A4D-9F83-D2B5EDEFE663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18:48.156" v="52"/>
        <pc:sldMkLst>
          <pc:docMk/>
          <pc:sldMk cId="1277304903" sldId="291"/>
        </pc:sldMkLst>
        <pc:spChg chg="del">
          <ac:chgData name="STINMAN, SARAH {PEP}" userId="7ba4b78f-fa27-4e6d-aa4f-40599a67c64c" providerId="ADAL" clId="{3D673DB3-C41E-4496-BE12-2F57AF482433}" dt="2020-07-29T20:18:47.798" v="51" actId="478"/>
          <ac:spMkLst>
            <pc:docMk/>
            <pc:sldMk cId="1277304903" sldId="291"/>
            <ac:spMk id="23" creationId="{7269D9D4-F867-484F-A75E-748BE39CD020}"/>
          </ac:spMkLst>
        </pc:spChg>
        <pc:spChg chg="add">
          <ac:chgData name="STINMAN, SARAH {PEP}" userId="7ba4b78f-fa27-4e6d-aa4f-40599a67c64c" providerId="ADAL" clId="{3D673DB3-C41E-4496-BE12-2F57AF482433}" dt="2020-07-29T20:18:48.156" v="52"/>
          <ac:spMkLst>
            <pc:docMk/>
            <pc:sldMk cId="1277304903" sldId="291"/>
            <ac:spMk id="24" creationId="{37159755-A8D4-4645-9F67-EC3B95B2A053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20:47.595" v="58"/>
        <pc:sldMkLst>
          <pc:docMk/>
          <pc:sldMk cId="616722593" sldId="293"/>
        </pc:sldMkLst>
        <pc:spChg chg="add del">
          <ac:chgData name="STINMAN, SARAH {PEP}" userId="7ba4b78f-fa27-4e6d-aa4f-40599a67c64c" providerId="ADAL" clId="{3D673DB3-C41E-4496-BE12-2F57AF482433}" dt="2020-07-29T20:20:27.718" v="55"/>
          <ac:spMkLst>
            <pc:docMk/>
            <pc:sldMk cId="616722593" sldId="293"/>
            <ac:spMk id="14" creationId="{3CDAE11D-FF79-4E7D-AF05-72D108D9232F}"/>
          </ac:spMkLst>
        </pc:spChg>
        <pc:spChg chg="add">
          <ac:chgData name="STINMAN, SARAH {PEP}" userId="7ba4b78f-fa27-4e6d-aa4f-40599a67c64c" providerId="ADAL" clId="{3D673DB3-C41E-4496-BE12-2F57AF482433}" dt="2020-07-29T20:20:47.595" v="58"/>
          <ac:spMkLst>
            <pc:docMk/>
            <pc:sldMk cId="616722593" sldId="293"/>
            <ac:spMk id="15" creationId="{6C4B9DC1-A69A-4C62-BFF7-7FD6EB991E71}"/>
          </ac:spMkLst>
        </pc:spChg>
        <pc:spChg chg="add del">
          <ac:chgData name="STINMAN, SARAH {PEP}" userId="7ba4b78f-fa27-4e6d-aa4f-40599a67c64c" providerId="ADAL" clId="{3D673DB3-C41E-4496-BE12-2F57AF482433}" dt="2020-07-29T20:20:47.205" v="57" actId="478"/>
          <ac:spMkLst>
            <pc:docMk/>
            <pc:sldMk cId="616722593" sldId="293"/>
            <ac:spMk id="39" creationId="{0DCA3403-B9E0-3D47-9B3D-36D9245E1043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20:59.665" v="60"/>
        <pc:sldMkLst>
          <pc:docMk/>
          <pc:sldMk cId="2438176450" sldId="295"/>
        </pc:sldMkLst>
        <pc:spChg chg="add">
          <ac:chgData name="STINMAN, SARAH {PEP}" userId="7ba4b78f-fa27-4e6d-aa4f-40599a67c64c" providerId="ADAL" clId="{3D673DB3-C41E-4496-BE12-2F57AF482433}" dt="2020-07-29T20:20:59.665" v="60"/>
          <ac:spMkLst>
            <pc:docMk/>
            <pc:sldMk cId="2438176450" sldId="295"/>
            <ac:spMk id="23" creationId="{2803194D-FA22-4E15-A3F0-16A32C659608}"/>
          </ac:spMkLst>
        </pc:spChg>
        <pc:spChg chg="del">
          <ac:chgData name="STINMAN, SARAH {PEP}" userId="7ba4b78f-fa27-4e6d-aa4f-40599a67c64c" providerId="ADAL" clId="{3D673DB3-C41E-4496-BE12-2F57AF482433}" dt="2020-07-29T20:20:59.222" v="59" actId="478"/>
          <ac:spMkLst>
            <pc:docMk/>
            <pc:sldMk cId="2438176450" sldId="295"/>
            <ac:spMk id="39" creationId="{0DCA3403-B9E0-3D47-9B3D-36D9245E1043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21:23.404" v="62"/>
        <pc:sldMkLst>
          <pc:docMk/>
          <pc:sldMk cId="3349786514" sldId="296"/>
        </pc:sldMkLst>
        <pc:spChg chg="del">
          <ac:chgData name="STINMAN, SARAH {PEP}" userId="7ba4b78f-fa27-4e6d-aa4f-40599a67c64c" providerId="ADAL" clId="{3D673DB3-C41E-4496-BE12-2F57AF482433}" dt="2020-07-29T20:21:23.049" v="61" actId="478"/>
          <ac:spMkLst>
            <pc:docMk/>
            <pc:sldMk cId="3349786514" sldId="296"/>
            <ac:spMk id="4" creationId="{93077401-3C75-C048-8F98-275D32E4CCB2}"/>
          </ac:spMkLst>
        </pc:spChg>
        <pc:spChg chg="add">
          <ac:chgData name="STINMAN, SARAH {PEP}" userId="7ba4b78f-fa27-4e6d-aa4f-40599a67c64c" providerId="ADAL" clId="{3D673DB3-C41E-4496-BE12-2F57AF482433}" dt="2020-07-29T20:21:23.404" v="62"/>
          <ac:spMkLst>
            <pc:docMk/>
            <pc:sldMk cId="3349786514" sldId="296"/>
            <ac:spMk id="7" creationId="{91A83A47-A923-4CDA-A7FF-BD86A0FBB259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21:45.228" v="64"/>
        <pc:sldMkLst>
          <pc:docMk/>
          <pc:sldMk cId="3417584098" sldId="299"/>
        </pc:sldMkLst>
        <pc:spChg chg="add">
          <ac:chgData name="STINMAN, SARAH {PEP}" userId="7ba4b78f-fa27-4e6d-aa4f-40599a67c64c" providerId="ADAL" clId="{3D673DB3-C41E-4496-BE12-2F57AF482433}" dt="2020-07-29T20:21:45.228" v="64"/>
          <ac:spMkLst>
            <pc:docMk/>
            <pc:sldMk cId="3417584098" sldId="299"/>
            <ac:spMk id="11" creationId="{8411E6C9-732F-49AC-8DE3-762B4F961561}"/>
          </ac:spMkLst>
        </pc:spChg>
        <pc:spChg chg="del">
          <ac:chgData name="STINMAN, SARAH {PEP}" userId="7ba4b78f-fa27-4e6d-aa4f-40599a67c64c" providerId="ADAL" clId="{3D673DB3-C41E-4496-BE12-2F57AF482433}" dt="2020-07-29T20:21:44.810" v="63" actId="478"/>
          <ac:spMkLst>
            <pc:docMk/>
            <pc:sldMk cId="3417584098" sldId="299"/>
            <ac:spMk id="18" creationId="{2AA808F6-0D58-1149-82A2-F37B5333EE60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21:53.053" v="66"/>
        <pc:sldMkLst>
          <pc:docMk/>
          <pc:sldMk cId="204182591" sldId="301"/>
        </pc:sldMkLst>
        <pc:spChg chg="del">
          <ac:chgData name="STINMAN, SARAH {PEP}" userId="7ba4b78f-fa27-4e6d-aa4f-40599a67c64c" providerId="ADAL" clId="{3D673DB3-C41E-4496-BE12-2F57AF482433}" dt="2020-07-29T20:21:51.273" v="65" actId="478"/>
          <ac:spMkLst>
            <pc:docMk/>
            <pc:sldMk cId="204182591" sldId="301"/>
            <ac:spMk id="9" creationId="{6A30F370-295D-0D4F-8559-FD15020CBD4F}"/>
          </ac:spMkLst>
        </pc:spChg>
        <pc:spChg chg="add">
          <ac:chgData name="STINMAN, SARAH {PEP}" userId="7ba4b78f-fa27-4e6d-aa4f-40599a67c64c" providerId="ADAL" clId="{3D673DB3-C41E-4496-BE12-2F57AF482433}" dt="2020-07-29T20:21:53.053" v="66"/>
          <ac:spMkLst>
            <pc:docMk/>
            <pc:sldMk cId="204182591" sldId="301"/>
            <ac:spMk id="12" creationId="{3E23E5BA-6CC9-481E-820E-D39043F152F9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25:44.812" v="74"/>
        <pc:sldMkLst>
          <pc:docMk/>
          <pc:sldMk cId="1933744812" sldId="302"/>
        </pc:sldMkLst>
        <pc:spChg chg="add">
          <ac:chgData name="STINMAN, SARAH {PEP}" userId="7ba4b78f-fa27-4e6d-aa4f-40599a67c64c" providerId="ADAL" clId="{3D673DB3-C41E-4496-BE12-2F57AF482433}" dt="2020-07-29T20:25:44.812" v="74"/>
          <ac:spMkLst>
            <pc:docMk/>
            <pc:sldMk cId="1933744812" sldId="302"/>
            <ac:spMk id="19" creationId="{6F89348D-5E1D-4F80-ABE2-65CA9D6526DE}"/>
          </ac:spMkLst>
        </pc:spChg>
        <pc:spChg chg="del">
          <ac:chgData name="STINMAN, SARAH {PEP}" userId="7ba4b78f-fa27-4e6d-aa4f-40599a67c64c" providerId="ADAL" clId="{3D673DB3-C41E-4496-BE12-2F57AF482433}" dt="2020-07-29T20:25:44.487" v="73" actId="478"/>
          <ac:spMkLst>
            <pc:docMk/>
            <pc:sldMk cId="1933744812" sldId="302"/>
            <ac:spMk id="30" creationId="{B61B1A6D-8C50-FE41-81EC-C26E18ED4E22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22:33.023" v="68"/>
        <pc:sldMkLst>
          <pc:docMk/>
          <pc:sldMk cId="3367342496" sldId="303"/>
        </pc:sldMkLst>
        <pc:spChg chg="add">
          <ac:chgData name="STINMAN, SARAH {PEP}" userId="7ba4b78f-fa27-4e6d-aa4f-40599a67c64c" providerId="ADAL" clId="{3D673DB3-C41E-4496-BE12-2F57AF482433}" dt="2020-07-29T20:22:33.023" v="68"/>
          <ac:spMkLst>
            <pc:docMk/>
            <pc:sldMk cId="3367342496" sldId="303"/>
            <ac:spMk id="11" creationId="{530F411D-468E-4706-B838-0F57C19BF714}"/>
          </ac:spMkLst>
        </pc:spChg>
        <pc:spChg chg="del">
          <ac:chgData name="STINMAN, SARAH {PEP}" userId="7ba4b78f-fa27-4e6d-aa4f-40599a67c64c" providerId="ADAL" clId="{3D673DB3-C41E-4496-BE12-2F57AF482433}" dt="2020-07-29T20:22:32.678" v="67" actId="478"/>
          <ac:spMkLst>
            <pc:docMk/>
            <pc:sldMk cId="3367342496" sldId="303"/>
            <ac:spMk id="17" creationId="{CEF31AC0-F8AF-EF47-BF08-155D87CA89F7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25:15.678" v="70"/>
        <pc:sldMkLst>
          <pc:docMk/>
          <pc:sldMk cId="3907527561" sldId="331"/>
        </pc:sldMkLst>
        <pc:spChg chg="add">
          <ac:chgData name="STINMAN, SARAH {PEP}" userId="7ba4b78f-fa27-4e6d-aa4f-40599a67c64c" providerId="ADAL" clId="{3D673DB3-C41E-4496-BE12-2F57AF482433}" dt="2020-07-29T20:25:15.678" v="70"/>
          <ac:spMkLst>
            <pc:docMk/>
            <pc:sldMk cId="3907527561" sldId="331"/>
            <ac:spMk id="7" creationId="{8FE5B3CA-33F2-4521-AB36-2C304D42F5AB}"/>
          </ac:spMkLst>
        </pc:spChg>
        <pc:spChg chg="del">
          <ac:chgData name="STINMAN, SARAH {PEP}" userId="7ba4b78f-fa27-4e6d-aa4f-40599a67c64c" providerId="ADAL" clId="{3D673DB3-C41E-4496-BE12-2F57AF482433}" dt="2020-07-29T20:25:15.303" v="69" actId="478"/>
          <ac:spMkLst>
            <pc:docMk/>
            <pc:sldMk cId="3907527561" sldId="331"/>
            <ac:spMk id="11" creationId="{58483F54-1D78-9C46-8E75-43072001C2BD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25:31.878" v="72"/>
        <pc:sldMkLst>
          <pc:docMk/>
          <pc:sldMk cId="3077462957" sldId="332"/>
        </pc:sldMkLst>
        <pc:spChg chg="del">
          <ac:chgData name="STINMAN, SARAH {PEP}" userId="7ba4b78f-fa27-4e6d-aa4f-40599a67c64c" providerId="ADAL" clId="{3D673DB3-C41E-4496-BE12-2F57AF482433}" dt="2020-07-29T20:25:31.526" v="71" actId="478"/>
          <ac:spMkLst>
            <pc:docMk/>
            <pc:sldMk cId="3077462957" sldId="332"/>
            <ac:spMk id="26" creationId="{2B61F40D-5046-8440-9E57-DA33BC20C425}"/>
          </ac:spMkLst>
        </pc:spChg>
        <pc:spChg chg="add">
          <ac:chgData name="STINMAN, SARAH {PEP}" userId="7ba4b78f-fa27-4e6d-aa4f-40599a67c64c" providerId="ADAL" clId="{3D673DB3-C41E-4496-BE12-2F57AF482433}" dt="2020-07-29T20:25:31.878" v="72"/>
          <ac:spMkLst>
            <pc:docMk/>
            <pc:sldMk cId="3077462957" sldId="332"/>
            <ac:spMk id="28" creationId="{66DE0D0B-349B-434C-B372-32C6B277B1DB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26:03.548" v="76"/>
        <pc:sldMkLst>
          <pc:docMk/>
          <pc:sldMk cId="2154607793" sldId="335"/>
        </pc:sldMkLst>
        <pc:spChg chg="add">
          <ac:chgData name="STINMAN, SARAH {PEP}" userId="7ba4b78f-fa27-4e6d-aa4f-40599a67c64c" providerId="ADAL" clId="{3D673DB3-C41E-4496-BE12-2F57AF482433}" dt="2020-07-29T20:26:03.548" v="76"/>
          <ac:spMkLst>
            <pc:docMk/>
            <pc:sldMk cId="2154607793" sldId="335"/>
            <ac:spMk id="21" creationId="{F1EE7D04-499A-4EBB-9ADF-4B12B174E7A9}"/>
          </ac:spMkLst>
        </pc:spChg>
        <pc:spChg chg="del">
          <ac:chgData name="STINMAN, SARAH {PEP}" userId="7ba4b78f-fa27-4e6d-aa4f-40599a67c64c" providerId="ADAL" clId="{3D673DB3-C41E-4496-BE12-2F57AF482433}" dt="2020-07-29T20:26:03.240" v="75" actId="478"/>
          <ac:spMkLst>
            <pc:docMk/>
            <pc:sldMk cId="2154607793" sldId="335"/>
            <ac:spMk id="32" creationId="{8CEB3223-C0C3-FA4F-867D-A063D46522CC}"/>
          </ac:spMkLst>
        </pc:spChg>
      </pc:sldChg>
      <pc:sldChg chg="addSp delSp">
        <pc:chgData name="STINMAN, SARAH {PEP}" userId="7ba4b78f-fa27-4e6d-aa4f-40599a67c64c" providerId="ADAL" clId="{3D673DB3-C41E-4496-BE12-2F57AF482433}" dt="2020-07-29T20:15:02.746" v="30"/>
        <pc:sldMkLst>
          <pc:docMk/>
          <pc:sldMk cId="4096218046" sldId="343"/>
        </pc:sldMkLst>
        <pc:spChg chg="add">
          <ac:chgData name="STINMAN, SARAH {PEP}" userId="7ba4b78f-fa27-4e6d-aa4f-40599a67c64c" providerId="ADAL" clId="{3D673DB3-C41E-4496-BE12-2F57AF482433}" dt="2020-07-29T20:15:02.746" v="30"/>
          <ac:spMkLst>
            <pc:docMk/>
            <pc:sldMk cId="4096218046" sldId="343"/>
            <ac:spMk id="13" creationId="{02784CFA-3126-4A8D-AB42-E2D62238EF65}"/>
          </ac:spMkLst>
        </pc:spChg>
        <pc:spChg chg="del">
          <ac:chgData name="STINMAN, SARAH {PEP}" userId="7ba4b78f-fa27-4e6d-aa4f-40599a67c64c" providerId="ADAL" clId="{3D673DB3-C41E-4496-BE12-2F57AF482433}" dt="2020-07-29T20:15:02.327" v="29" actId="478"/>
          <ac:spMkLst>
            <pc:docMk/>
            <pc:sldMk cId="4096218046" sldId="343"/>
            <ac:spMk id="15" creationId="{7B8C48FC-B82A-7D4F-9AF7-79E4D5AD7053}"/>
          </ac:spMkLst>
        </pc:spChg>
      </pc:sldChg>
      <pc:sldChg chg="modSp">
        <pc:chgData name="STINMAN, SARAH {PEP}" userId="7ba4b78f-fa27-4e6d-aa4f-40599a67c64c" providerId="ADAL" clId="{3D673DB3-C41E-4496-BE12-2F57AF482433}" dt="2020-07-29T20:13:29.317" v="26" actId="20577"/>
        <pc:sldMkLst>
          <pc:docMk/>
          <pc:sldMk cId="317110886" sldId="579"/>
        </pc:sldMkLst>
        <pc:spChg chg="mod">
          <ac:chgData name="STINMAN, SARAH {PEP}" userId="7ba4b78f-fa27-4e6d-aa4f-40599a67c64c" providerId="ADAL" clId="{3D673DB3-C41E-4496-BE12-2F57AF482433}" dt="2020-07-29T20:13:29.317" v="26" actId="20577"/>
          <ac:spMkLst>
            <pc:docMk/>
            <pc:sldMk cId="317110886" sldId="579"/>
            <ac:spMk id="2" creationId="{22E42259-07E3-B847-99BF-0E42333954CE}"/>
          </ac:spMkLst>
        </pc:spChg>
      </pc:sldChg>
    </pc:docChg>
  </pc:docChgLst>
  <pc:docChgLst>
    <pc:chgData name="STINMAN, SARAH {PEP}" userId="S::sarah.stinman@pepsico.com::7ba4b78f-fa27-4e6d-aa4f-40599a67c64c" providerId="AD" clId="Web-{46947326-05EF-45C2-9BA7-A02CD0904725}"/>
    <pc:docChg chg="modSld">
      <pc:chgData name="STINMAN, SARAH {PEP}" userId="S::sarah.stinman@pepsico.com::7ba4b78f-fa27-4e6d-aa4f-40599a67c64c" providerId="AD" clId="Web-{46947326-05EF-45C2-9BA7-A02CD0904725}" dt="2020-07-30T16:00:42.684" v="0" actId="20577"/>
      <pc:docMkLst>
        <pc:docMk/>
      </pc:docMkLst>
      <pc:sldChg chg="modSp">
        <pc:chgData name="STINMAN, SARAH {PEP}" userId="S::sarah.stinman@pepsico.com::7ba4b78f-fa27-4e6d-aa4f-40599a67c64c" providerId="AD" clId="Web-{46947326-05EF-45C2-9BA7-A02CD0904725}" dt="2020-07-30T16:00:42.684" v="0" actId="20577"/>
        <pc:sldMkLst>
          <pc:docMk/>
          <pc:sldMk cId="2640698519" sldId="279"/>
        </pc:sldMkLst>
        <pc:spChg chg="mod">
          <ac:chgData name="STINMAN, SARAH {PEP}" userId="S::sarah.stinman@pepsico.com::7ba4b78f-fa27-4e6d-aa4f-40599a67c64c" providerId="AD" clId="Web-{46947326-05EF-45C2-9BA7-A02CD0904725}" dt="2020-07-30T16:00:42.684" v="0" actId="20577"/>
          <ac:spMkLst>
            <pc:docMk/>
            <pc:sldMk cId="2640698519" sldId="279"/>
            <ac:spMk id="18" creationId="{79AC5E59-535B-4370-BD2C-71B406A49725}"/>
          </ac:spMkLst>
        </pc:spChg>
      </pc:sldChg>
    </pc:docChg>
  </pc:docChgLst>
  <pc:docChgLst>
    <pc:chgData name="STINMAN, SARAH {PEP}" userId="7ba4b78f-fa27-4e6d-aa4f-40599a67c64c" providerId="ADAL" clId="{8A1FFBEF-6D5E-4B4B-8683-460EB96B9C8D}"/>
    <pc:docChg chg="undo custSel addSld delSld modSld modMainMaster">
      <pc:chgData name="STINMAN, SARAH {PEP}" userId="7ba4b78f-fa27-4e6d-aa4f-40599a67c64c" providerId="ADAL" clId="{8A1FFBEF-6D5E-4B4B-8683-460EB96B9C8D}" dt="2020-07-10T15:18:03.942" v="28" actId="1036"/>
      <pc:docMkLst>
        <pc:docMk/>
      </pc:docMkLst>
      <pc:sldChg chg="del">
        <pc:chgData name="STINMAN, SARAH {PEP}" userId="7ba4b78f-fa27-4e6d-aa4f-40599a67c64c" providerId="ADAL" clId="{8A1FFBEF-6D5E-4B4B-8683-460EB96B9C8D}" dt="2020-07-10T15:17:47.047" v="12" actId="2696"/>
        <pc:sldMkLst>
          <pc:docMk/>
          <pc:sldMk cId="4140893370" sldId="257"/>
        </pc:sldMkLst>
      </pc:sldChg>
      <pc:sldChg chg="addSp delSp modSp add">
        <pc:chgData name="STINMAN, SARAH {PEP}" userId="7ba4b78f-fa27-4e6d-aa4f-40599a67c64c" providerId="ADAL" clId="{8A1FFBEF-6D5E-4B4B-8683-460EB96B9C8D}" dt="2020-07-10T15:18:03.942" v="28" actId="1036"/>
        <pc:sldMkLst>
          <pc:docMk/>
          <pc:sldMk cId="317110886" sldId="579"/>
        </pc:sldMkLst>
        <pc:spChg chg="mod">
          <ac:chgData name="STINMAN, SARAH {PEP}" userId="7ba4b78f-fa27-4e6d-aa4f-40599a67c64c" providerId="ADAL" clId="{8A1FFBEF-6D5E-4B4B-8683-460EB96B9C8D}" dt="2020-07-10T15:18:03.942" v="28" actId="1036"/>
          <ac:spMkLst>
            <pc:docMk/>
            <pc:sldMk cId="317110886" sldId="579"/>
            <ac:spMk id="2" creationId="{22E42259-07E3-B847-99BF-0E42333954CE}"/>
          </ac:spMkLst>
        </pc:spChg>
        <pc:spChg chg="del">
          <ac:chgData name="STINMAN, SARAH {PEP}" userId="7ba4b78f-fa27-4e6d-aa4f-40599a67c64c" providerId="ADAL" clId="{8A1FFBEF-6D5E-4B4B-8683-460EB96B9C8D}" dt="2020-07-10T15:17:19.976" v="4" actId="478"/>
          <ac:spMkLst>
            <pc:docMk/>
            <pc:sldMk cId="317110886" sldId="579"/>
            <ac:spMk id="3" creationId="{9E359289-654A-8C4A-BD51-DFE2B848782B}"/>
          </ac:spMkLst>
        </pc:spChg>
        <pc:spChg chg="add del mod">
          <ac:chgData name="STINMAN, SARAH {PEP}" userId="7ba4b78f-fa27-4e6d-aa4f-40599a67c64c" providerId="ADAL" clId="{8A1FFBEF-6D5E-4B4B-8683-460EB96B9C8D}" dt="2020-07-10T15:17:22.695" v="5" actId="478"/>
          <ac:spMkLst>
            <pc:docMk/>
            <pc:sldMk cId="317110886" sldId="579"/>
            <ac:spMk id="6" creationId="{4DD7D511-C7B3-4098-ABD4-9C3AC6E03B41}"/>
          </ac:spMkLst>
        </pc:spChg>
      </pc:sldChg>
      <pc:sldMasterChg chg="modSldLayout">
        <pc:chgData name="STINMAN, SARAH {PEP}" userId="7ba4b78f-fa27-4e6d-aa4f-40599a67c64c" providerId="ADAL" clId="{8A1FFBEF-6D5E-4B4B-8683-460EB96B9C8D}" dt="2020-07-10T15:17:06.840" v="0" actId="27028"/>
        <pc:sldMasterMkLst>
          <pc:docMk/>
          <pc:sldMasterMk cId="3469909031" sldId="2147483648"/>
        </pc:sldMasterMkLst>
        <pc:sldLayoutChg chg="replId">
          <pc:chgData name="STINMAN, SARAH {PEP}" userId="7ba4b78f-fa27-4e6d-aa4f-40599a67c64c" providerId="ADAL" clId="{8A1FFBEF-6D5E-4B4B-8683-460EB96B9C8D}" dt="2020-07-10T15:17:06.840" v="0" actId="27028"/>
          <pc:sldLayoutMkLst>
            <pc:docMk/>
            <pc:sldMasterMk cId="3469909031" sldId="2147483648"/>
            <pc:sldLayoutMk cId="1456535899" sldId="2147483681"/>
          </pc:sldLayoutMkLst>
        </pc:sldLayoutChg>
      </pc:sldMasterChg>
      <pc:sldMasterChg chg="addSldLayout">
        <pc:chgData name="STINMAN, SARAH {PEP}" userId="7ba4b78f-fa27-4e6d-aa4f-40599a67c64c" providerId="ADAL" clId="{8A1FFBEF-6D5E-4B4B-8683-460EB96B9C8D}" dt="2020-07-10T15:17:06.840" v="0" actId="27028"/>
        <pc:sldMasterMkLst>
          <pc:docMk/>
          <pc:sldMasterMk cId="260832401" sldId="2147483661"/>
        </pc:sldMasterMkLst>
        <pc:sldLayoutChg chg="add">
          <pc:chgData name="STINMAN, SARAH {PEP}" userId="7ba4b78f-fa27-4e6d-aa4f-40599a67c64c" providerId="ADAL" clId="{8A1FFBEF-6D5E-4B4B-8683-460EB96B9C8D}" dt="2020-07-10T15:17:06.840" v="0" actId="27028"/>
          <pc:sldLayoutMkLst>
            <pc:docMk/>
            <pc:sldMasterMk cId="260832401" sldId="2147483661"/>
            <pc:sldLayoutMk cId="2813540898" sldId="2147483656"/>
          </pc:sldLayoutMkLst>
        </pc:sldLayoutChg>
      </pc:sldMasterChg>
    </pc:docChg>
  </pc:docChgLst>
  <pc:docChgLst>
    <pc:chgData name="Stein, Kimberly {PEP}" userId="6edb3286-5649-4865-a956-ddb36ec273b9" providerId="ADAL" clId="{F86FF47E-6C49-6D41-8883-DBA9F3886ED7}"/>
    <pc:docChg chg="modSld">
      <pc:chgData name="Stein, Kimberly {PEP}" userId="6edb3286-5649-4865-a956-ddb36ec273b9" providerId="ADAL" clId="{F86FF47E-6C49-6D41-8883-DBA9F3886ED7}" dt="2020-07-31T01:55:22.373" v="19" actId="14100"/>
      <pc:docMkLst>
        <pc:docMk/>
      </pc:docMkLst>
      <pc:sldChg chg="modSp mod">
        <pc:chgData name="Stein, Kimberly {PEP}" userId="6edb3286-5649-4865-a956-ddb36ec273b9" providerId="ADAL" clId="{F86FF47E-6C49-6D41-8883-DBA9F3886ED7}" dt="2020-07-30T01:59:50.471" v="10" actId="20577"/>
        <pc:sldMkLst>
          <pc:docMk/>
          <pc:sldMk cId="824842573" sldId="259"/>
        </pc:sldMkLst>
        <pc:spChg chg="mod">
          <ac:chgData name="Stein, Kimberly {PEP}" userId="6edb3286-5649-4865-a956-ddb36ec273b9" providerId="ADAL" clId="{F86FF47E-6C49-6D41-8883-DBA9F3886ED7}" dt="2020-07-30T01:59:21.107" v="8" actId="20577"/>
          <ac:spMkLst>
            <pc:docMk/>
            <pc:sldMk cId="824842573" sldId="259"/>
            <ac:spMk id="10" creationId="{C6313868-F737-DA45-A1EA-36F6DEA27EFF}"/>
          </ac:spMkLst>
        </pc:spChg>
        <pc:spChg chg="mod">
          <ac:chgData name="Stein, Kimberly {PEP}" userId="6edb3286-5649-4865-a956-ddb36ec273b9" providerId="ADAL" clId="{F86FF47E-6C49-6D41-8883-DBA9F3886ED7}" dt="2020-07-30T01:59:50.471" v="10" actId="20577"/>
          <ac:spMkLst>
            <pc:docMk/>
            <pc:sldMk cId="824842573" sldId="259"/>
            <ac:spMk id="15" creationId="{AD52888D-C663-4507-97ED-0DEC60EF663E}"/>
          </ac:spMkLst>
        </pc:spChg>
      </pc:sldChg>
      <pc:sldChg chg="modSp mod">
        <pc:chgData name="Stein, Kimberly {PEP}" userId="6edb3286-5649-4865-a956-ddb36ec273b9" providerId="ADAL" clId="{F86FF47E-6C49-6D41-8883-DBA9F3886ED7}" dt="2020-07-30T02:00:07.266" v="14" actId="20577"/>
        <pc:sldMkLst>
          <pc:docMk/>
          <pc:sldMk cId="4096218046" sldId="343"/>
        </pc:sldMkLst>
        <pc:spChg chg="mod">
          <ac:chgData name="Stein, Kimberly {PEP}" userId="6edb3286-5649-4865-a956-ddb36ec273b9" providerId="ADAL" clId="{F86FF47E-6C49-6D41-8883-DBA9F3886ED7}" dt="2020-07-30T02:00:00.369" v="12" actId="20577"/>
          <ac:spMkLst>
            <pc:docMk/>
            <pc:sldMk cId="4096218046" sldId="343"/>
            <ac:spMk id="10" creationId="{C6313868-F737-DA45-A1EA-36F6DEA27EFF}"/>
          </ac:spMkLst>
        </pc:spChg>
        <pc:spChg chg="mod">
          <ac:chgData name="Stein, Kimberly {PEP}" userId="6edb3286-5649-4865-a956-ddb36ec273b9" providerId="ADAL" clId="{F86FF47E-6C49-6D41-8883-DBA9F3886ED7}" dt="2020-07-30T02:00:07.266" v="14" actId="20577"/>
          <ac:spMkLst>
            <pc:docMk/>
            <pc:sldMk cId="4096218046" sldId="343"/>
            <ac:spMk id="13" creationId="{02784CFA-3126-4A8D-AB42-E2D62238EF65}"/>
          </ac:spMkLst>
        </pc:spChg>
      </pc:sldChg>
      <pc:sldChg chg="modSp mod">
        <pc:chgData name="Stein, Kimberly {PEP}" userId="6edb3286-5649-4865-a956-ddb36ec273b9" providerId="ADAL" clId="{F86FF47E-6C49-6D41-8883-DBA9F3886ED7}" dt="2020-07-31T01:54:51.991" v="15" actId="404"/>
        <pc:sldMkLst>
          <pc:docMk/>
          <pc:sldMk cId="3083756637" sldId="575"/>
        </pc:sldMkLst>
        <pc:spChg chg="mod">
          <ac:chgData name="Stein, Kimberly {PEP}" userId="6edb3286-5649-4865-a956-ddb36ec273b9" providerId="ADAL" clId="{F86FF47E-6C49-6D41-8883-DBA9F3886ED7}" dt="2020-07-31T01:54:51.991" v="15" actId="404"/>
          <ac:spMkLst>
            <pc:docMk/>
            <pc:sldMk cId="3083756637" sldId="575"/>
            <ac:spMk id="2" creationId="{BBC4A917-FBA0-F84B-928F-A17480459FBD}"/>
          </ac:spMkLst>
        </pc:spChg>
      </pc:sldChg>
      <pc:sldChg chg="modSp mod">
        <pc:chgData name="Stein, Kimberly {PEP}" userId="6edb3286-5649-4865-a956-ddb36ec273b9" providerId="ADAL" clId="{F86FF47E-6C49-6D41-8883-DBA9F3886ED7}" dt="2020-07-31T01:55:01.922" v="16" actId="404"/>
        <pc:sldMkLst>
          <pc:docMk/>
          <pc:sldMk cId="3023015202" sldId="576"/>
        </pc:sldMkLst>
        <pc:spChg chg="mod">
          <ac:chgData name="Stein, Kimberly {PEP}" userId="6edb3286-5649-4865-a956-ddb36ec273b9" providerId="ADAL" clId="{F86FF47E-6C49-6D41-8883-DBA9F3886ED7}" dt="2020-07-31T01:55:01.922" v="16" actId="404"/>
          <ac:spMkLst>
            <pc:docMk/>
            <pc:sldMk cId="3023015202" sldId="576"/>
            <ac:spMk id="2" creationId="{BBC4A917-FBA0-F84B-928F-A17480459FBD}"/>
          </ac:spMkLst>
        </pc:spChg>
      </pc:sldChg>
      <pc:sldChg chg="modSp mod">
        <pc:chgData name="Stein, Kimberly {PEP}" userId="6edb3286-5649-4865-a956-ddb36ec273b9" providerId="ADAL" clId="{F86FF47E-6C49-6D41-8883-DBA9F3886ED7}" dt="2020-07-31T01:55:22.373" v="19" actId="14100"/>
        <pc:sldMkLst>
          <pc:docMk/>
          <pc:sldMk cId="3990475639" sldId="578"/>
        </pc:sldMkLst>
        <pc:spChg chg="mod">
          <ac:chgData name="Stein, Kimberly {PEP}" userId="6edb3286-5649-4865-a956-ddb36ec273b9" providerId="ADAL" clId="{F86FF47E-6C49-6D41-8883-DBA9F3886ED7}" dt="2020-07-31T01:55:22.373" v="19" actId="14100"/>
          <ac:spMkLst>
            <pc:docMk/>
            <pc:sldMk cId="3990475639" sldId="578"/>
            <ac:spMk id="2" creationId="{BBC4A917-FBA0-F84B-928F-A17480459FBD}"/>
          </ac:spMkLst>
        </pc:spChg>
      </pc:sldChg>
      <pc:sldChg chg="modSp mod">
        <pc:chgData name="Stein, Kimberly {PEP}" userId="6edb3286-5649-4865-a956-ddb36ec273b9" providerId="ADAL" clId="{F86FF47E-6C49-6D41-8883-DBA9F3886ED7}" dt="2020-07-30T01:57:47.155" v="6" actId="1076"/>
        <pc:sldMkLst>
          <pc:docMk/>
          <pc:sldMk cId="317110886" sldId="579"/>
        </pc:sldMkLst>
        <pc:spChg chg="mod">
          <ac:chgData name="Stein, Kimberly {PEP}" userId="6edb3286-5649-4865-a956-ddb36ec273b9" providerId="ADAL" clId="{F86FF47E-6C49-6D41-8883-DBA9F3886ED7}" dt="2020-07-30T01:57:47.155" v="6" actId="1076"/>
          <ac:spMkLst>
            <pc:docMk/>
            <pc:sldMk cId="317110886" sldId="579"/>
            <ac:spMk id="2" creationId="{22E42259-07E3-B847-99BF-0E42333954CE}"/>
          </ac:spMkLst>
        </pc:spChg>
      </pc:sldChg>
    </pc:docChg>
  </pc:docChgLst>
  <pc:docChgLst>
    <pc:chgData name="Stein, Kimberly {PEP}" userId="6edb3286-5649-4865-a956-ddb36ec273b9" providerId="ADAL" clId="{599353F3-D309-CD41-8D91-30D71BF7196A}"/>
    <pc:docChg chg="custSel addSld delSld modSld">
      <pc:chgData name="Stein, Kimberly {PEP}" userId="6edb3286-5649-4865-a956-ddb36ec273b9" providerId="ADAL" clId="{599353F3-D309-CD41-8D91-30D71BF7196A}" dt="2020-07-10T09:50:14.739" v="12" actId="2696"/>
      <pc:docMkLst>
        <pc:docMk/>
      </pc:docMkLst>
      <pc:sldChg chg="addSp delSp modSp">
        <pc:chgData name="Stein, Kimberly {PEP}" userId="6edb3286-5649-4865-a956-ddb36ec273b9" providerId="ADAL" clId="{599353F3-D309-CD41-8D91-30D71BF7196A}" dt="2020-07-10T09:50:04.019" v="11" actId="478"/>
        <pc:sldMkLst>
          <pc:docMk/>
          <pc:sldMk cId="4140893370" sldId="257"/>
        </pc:sldMkLst>
        <pc:spChg chg="add mod">
          <ac:chgData name="Stein, Kimberly {PEP}" userId="6edb3286-5649-4865-a956-ddb36ec273b9" providerId="ADAL" clId="{599353F3-D309-CD41-8D91-30D71BF7196A}" dt="2020-07-10T09:48:01.717" v="10" actId="1076"/>
          <ac:spMkLst>
            <pc:docMk/>
            <pc:sldMk cId="4140893370" sldId="257"/>
            <ac:spMk id="9" creationId="{77BAF5A1-1302-CF4A-8EF9-D4541F006DFD}"/>
          </ac:spMkLst>
        </pc:spChg>
        <pc:spChg chg="del">
          <ac:chgData name="Stein, Kimberly {PEP}" userId="6edb3286-5649-4865-a956-ddb36ec273b9" providerId="ADAL" clId="{599353F3-D309-CD41-8D91-30D71BF7196A}" dt="2020-07-10T09:50:04.019" v="11" actId="478"/>
          <ac:spMkLst>
            <pc:docMk/>
            <pc:sldMk cId="4140893370" sldId="257"/>
            <ac:spMk id="26" creationId="{1EB28FD0-D039-574E-AB68-054937034DC7}"/>
          </ac:spMkLst>
        </pc:spChg>
        <pc:spChg chg="del">
          <ac:chgData name="Stein, Kimberly {PEP}" userId="6edb3286-5649-4865-a956-ddb36ec273b9" providerId="ADAL" clId="{599353F3-D309-CD41-8D91-30D71BF7196A}" dt="2020-07-10T09:47:04.046" v="0" actId="478"/>
          <ac:spMkLst>
            <pc:docMk/>
            <pc:sldMk cId="4140893370" sldId="257"/>
            <ac:spMk id="27" creationId="{6151CDB8-CE77-7940-9512-0F884592E69E}"/>
          </ac:spMkLst>
        </pc:spChg>
      </pc:sldChg>
      <pc:sldChg chg="add del">
        <pc:chgData name="Stein, Kimberly {PEP}" userId="6edb3286-5649-4865-a956-ddb36ec273b9" providerId="ADAL" clId="{599353F3-D309-CD41-8D91-30D71BF7196A}" dt="2020-07-10T09:47:13.455" v="2"/>
        <pc:sldMkLst>
          <pc:docMk/>
          <pc:sldMk cId="2890215279" sldId="320"/>
        </pc:sldMkLst>
      </pc:sldChg>
      <pc:sldChg chg="del">
        <pc:chgData name="Stein, Kimberly {PEP}" userId="6edb3286-5649-4865-a956-ddb36ec273b9" providerId="ADAL" clId="{599353F3-D309-CD41-8D91-30D71BF7196A}" dt="2020-07-10T09:50:14.739" v="12" actId="2696"/>
        <pc:sldMkLst>
          <pc:docMk/>
          <pc:sldMk cId="3638256895" sldId="5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nette\Dropbox\0new%20stuff\FNCE\vitaminDall_for%20FNc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31606073063005"/>
          <c:y val="3.6607719085744596E-2"/>
          <c:w val="0.74530755675081095"/>
          <c:h val="0.8757394744084280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7553-F045-900B-B3B8B23289CB}"/>
              </c:ext>
            </c:extLst>
          </c:dPt>
          <c:dPt>
            <c:idx val="1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7553-F045-900B-B3B8B23289CB}"/>
              </c:ext>
            </c:extLst>
          </c:dPt>
          <c:dPt>
            <c:idx val="2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7553-F045-900B-B3B8B23289CB}"/>
              </c:ext>
            </c:extLst>
          </c:dPt>
          <c:dPt>
            <c:idx val="3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7553-F045-900B-B3B8B23289CB}"/>
              </c:ext>
            </c:extLst>
          </c:dPt>
          <c:dPt>
            <c:idx val="4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7553-F045-900B-B3B8B23289CB}"/>
              </c:ext>
            </c:extLst>
          </c:dPt>
          <c:dPt>
            <c:idx val="5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7553-F045-900B-B3B8B23289C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553-F045-900B-B3B8B23289C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553-F045-900B-B3B8B23289CB}"/>
              </c:ext>
            </c:extLst>
          </c:dPt>
          <c:dPt>
            <c:idx val="8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7553-F045-900B-B3B8B23289CB}"/>
              </c:ext>
            </c:extLst>
          </c:dPt>
          <c:dPt>
            <c:idx val="9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553-F045-900B-B3B8B23289CB}"/>
              </c:ext>
            </c:extLst>
          </c:dPt>
          <c:dPt>
            <c:idx val="10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7553-F045-900B-B3B8B23289CB}"/>
              </c:ext>
            </c:extLst>
          </c:dPt>
          <c:dPt>
            <c:idx val="11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553-F045-900B-B3B8B23289C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553-F045-900B-B3B8B23289CB}"/>
              </c:ext>
            </c:extLst>
          </c:dPt>
          <c:dPt>
            <c:idx val="13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7553-F045-900B-B3B8B23289CB}"/>
              </c:ext>
            </c:extLst>
          </c:dPt>
          <c:dPt>
            <c:idx val="14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553-F045-900B-B3B8B23289CB}"/>
              </c:ext>
            </c:extLst>
          </c:dPt>
          <c:dPt>
            <c:idx val="15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7553-F045-900B-B3B8B23289CB}"/>
              </c:ext>
            </c:extLst>
          </c:dPt>
          <c:dPt>
            <c:idx val="16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553-F045-900B-B3B8B23289CB}"/>
              </c:ext>
            </c:extLst>
          </c:dPt>
          <c:dPt>
            <c:idx val="17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7553-F045-900B-B3B8B23289CB}"/>
              </c:ext>
            </c:extLst>
          </c:dPt>
          <c:dPt>
            <c:idx val="18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553-F045-900B-B3B8B23289CB}"/>
              </c:ext>
            </c:extLst>
          </c:dPt>
          <c:dPt>
            <c:idx val="19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7553-F045-900B-B3B8B23289CB}"/>
              </c:ext>
            </c:extLst>
          </c:dPt>
          <c:dPt>
            <c:idx val="20"/>
            <c:invertIfNegative val="0"/>
            <c:bubble3D val="0"/>
            <c:spPr>
              <a:solidFill>
                <a:srgbClr val="036E3D"/>
              </a:solidFill>
              <a:ln>
                <a:solidFill>
                  <a:srgbClr val="036E3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553-F045-900B-B3B8B23289CB}"/>
              </c:ext>
            </c:extLst>
          </c:dPt>
          <c:errBars>
            <c:errBarType val="plus"/>
            <c:errValType val="cust"/>
            <c:noEndCap val="0"/>
            <c:plus>
              <c:numRef>
                <c:f>statis!$E$11:$E$31</c:f>
                <c:numCache>
                  <c:formatCode>General</c:formatCode>
                  <c:ptCount val="21"/>
                  <c:pt idx="0">
                    <c:v>2.92</c:v>
                  </c:pt>
                  <c:pt idx="2">
                    <c:v>5.6</c:v>
                  </c:pt>
                  <c:pt idx="3">
                    <c:v>4.8</c:v>
                  </c:pt>
                  <c:pt idx="5">
                    <c:v>6.6</c:v>
                  </c:pt>
                  <c:pt idx="7">
                    <c:v>9.52</c:v>
                  </c:pt>
                  <c:pt idx="8">
                    <c:v>11</c:v>
                  </c:pt>
                  <c:pt idx="9">
                    <c:v>8.32</c:v>
                  </c:pt>
                  <c:pt idx="10">
                    <c:v>6</c:v>
                  </c:pt>
                  <c:pt idx="11">
                    <c:v>12.4</c:v>
                  </c:pt>
                  <c:pt idx="12">
                    <c:v>9.4</c:v>
                  </c:pt>
                  <c:pt idx="13">
                    <c:v>6.4</c:v>
                  </c:pt>
                  <c:pt idx="14">
                    <c:v>12</c:v>
                  </c:pt>
                  <c:pt idx="15">
                    <c:v>16</c:v>
                  </c:pt>
                  <c:pt idx="16">
                    <c:v>17.2</c:v>
                  </c:pt>
                  <c:pt idx="17">
                    <c:v>14.8</c:v>
                  </c:pt>
                  <c:pt idx="18">
                    <c:v>16.600000000000001</c:v>
                  </c:pt>
                  <c:pt idx="19">
                    <c:v>18.64</c:v>
                  </c:pt>
                  <c:pt idx="20">
                    <c:v>16</c:v>
                  </c:pt>
                </c:numCache>
              </c:numRef>
            </c:plus>
          </c:errBars>
          <c:cat>
            <c:strRef>
              <c:f>statis!$B$11:$B$31</c:f>
              <c:strCache>
                <c:ptCount val="21"/>
                <c:pt idx="0">
                  <c:v>Basketball, Spanish (black male)</c:v>
                </c:pt>
                <c:pt idx="1">
                  <c:v>Athletes, Qatar elite (male(</c:v>
                </c:pt>
                <c:pt idx="2">
                  <c:v>Gymnasts &amp; Runners, Finnish</c:v>
                </c:pt>
                <c:pt idx="3">
                  <c:v>Ballet dancers, UK professional</c:v>
                </c:pt>
                <c:pt idx="4">
                  <c:v>Football players, NFL (black)</c:v>
                </c:pt>
                <c:pt idx="5">
                  <c:v>Basketball players (white)</c:v>
                </c:pt>
                <c:pt idx="6">
                  <c:v>Gymnasts, Australian (female)</c:v>
                </c:pt>
                <c:pt idx="7">
                  <c:v>Ballet dancers, UK professional</c:v>
                </c:pt>
                <c:pt idx="8">
                  <c:v>Track &amp; Field, UK elite (black)</c:v>
                </c:pt>
                <c:pt idx="9">
                  <c:v>Athletes &amp; Dancers,Israeli</c:v>
                </c:pt>
                <c:pt idx="10">
                  <c:v>Gymnasts &amp; Runners, Finnish</c:v>
                </c:pt>
                <c:pt idx="11">
                  <c:v>Football players, NFL (white)</c:v>
                </c:pt>
                <c:pt idx="12">
                  <c:v>Athletes, NCAA (winter)</c:v>
                </c:pt>
                <c:pt idx="13">
                  <c:v>Road Cyclists, French elite</c:v>
                </c:pt>
                <c:pt idx="14">
                  <c:v>Athletes, Norweigen elite</c:v>
                </c:pt>
                <c:pt idx="15">
                  <c:v>Track &amp; Field, UK elite (white)</c:v>
                </c:pt>
                <c:pt idx="16">
                  <c:v>Runners, US distance, road</c:v>
                </c:pt>
                <c:pt idx="17">
                  <c:v>Athletes, Australian elite</c:v>
                </c:pt>
                <c:pt idx="18">
                  <c:v>Athletes, NCAA</c:v>
                </c:pt>
                <c:pt idx="19">
                  <c:v>Athletes,  NCAA, male outdoor</c:v>
                </c:pt>
                <c:pt idx="20">
                  <c:v>Swimmers, NCAA</c:v>
                </c:pt>
              </c:strCache>
            </c:strRef>
          </c:cat>
          <c:val>
            <c:numRef>
              <c:f>statis!$C$11:$C$31</c:f>
              <c:numCache>
                <c:formatCode>General</c:formatCode>
                <c:ptCount val="21"/>
                <c:pt idx="0">
                  <c:v>9.48</c:v>
                </c:pt>
                <c:pt idx="1">
                  <c:v>11</c:v>
                </c:pt>
                <c:pt idx="2">
                  <c:v>13.6</c:v>
                </c:pt>
                <c:pt idx="3">
                  <c:v>14.4</c:v>
                </c:pt>
                <c:pt idx="4">
                  <c:v>20.399999999999999</c:v>
                </c:pt>
                <c:pt idx="5">
                  <c:v>22.119999999999997</c:v>
                </c:pt>
                <c:pt idx="6">
                  <c:v>22.4</c:v>
                </c:pt>
                <c:pt idx="7">
                  <c:v>22.8</c:v>
                </c:pt>
                <c:pt idx="8">
                  <c:v>24.919999999999987</c:v>
                </c:pt>
                <c:pt idx="9">
                  <c:v>25.32</c:v>
                </c:pt>
                <c:pt idx="10">
                  <c:v>25.2</c:v>
                </c:pt>
                <c:pt idx="11">
                  <c:v>30.32</c:v>
                </c:pt>
                <c:pt idx="12">
                  <c:v>30.52</c:v>
                </c:pt>
                <c:pt idx="13">
                  <c:v>32.520000000000003</c:v>
                </c:pt>
                <c:pt idx="14">
                  <c:v>32.800000000000004</c:v>
                </c:pt>
                <c:pt idx="15">
                  <c:v>37.92</c:v>
                </c:pt>
                <c:pt idx="16">
                  <c:v>38.720000000000013</c:v>
                </c:pt>
                <c:pt idx="17">
                  <c:v>44.4</c:v>
                </c:pt>
                <c:pt idx="18">
                  <c:v>49</c:v>
                </c:pt>
                <c:pt idx="19">
                  <c:v>51.08</c:v>
                </c:pt>
                <c:pt idx="2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53-F045-900B-B3B8B2328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77664"/>
        <c:axId val="133816320"/>
      </c:barChart>
      <c:catAx>
        <c:axId val="133777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133816320"/>
        <c:crosses val="autoZero"/>
        <c:auto val="1"/>
        <c:lblAlgn val="ctr"/>
        <c:lblOffset val="100"/>
        <c:tickLblSkip val="1"/>
        <c:noMultiLvlLbl val="0"/>
      </c:catAx>
      <c:valAx>
        <c:axId val="133816320"/>
        <c:scaling>
          <c:orientation val="minMax"/>
          <c:max val="8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en-US" sz="1600">
                    <a:latin typeface="Century Gothic" panose="020B0502020202020204" pitchFamily="34" charset="0"/>
                  </a:rPr>
                  <a:t>Serum 25(OH)D (ng/mL)</a:t>
                </a:r>
              </a:p>
            </c:rich>
          </c:tx>
          <c:layout>
            <c:manualLayout>
              <c:xMode val="edge"/>
              <c:yMode val="edge"/>
              <c:x val="0.4315956975493016"/>
              <c:y val="0.954507968285244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133777664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0.41774</cdr:x>
      <cdr:y>0.02407</cdr:y>
    </cdr:from>
    <cdr:to>
      <cdr:x>0.41774</cdr:x>
      <cdr:y>0.90074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130B6B1C-7C6F-AA41-AC46-16B2423A55AB}"/>
            </a:ext>
          </a:extLst>
        </cdr:cNvPr>
        <cdr:cNvCxnSpPr/>
      </cdr:nvCxnSpPr>
      <cdr:spPr>
        <a:xfrm xmlns:a="http://schemas.openxmlformats.org/drawingml/2006/main">
          <a:off x="3921483" y="158680"/>
          <a:ext cx="0" cy="577857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9A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0.52534</cdr:x>
      <cdr:y>0.02709</cdr:y>
    </cdr:from>
    <cdr:to>
      <cdr:x>0.52534</cdr:x>
      <cdr:y>0.90225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893EF56-DC71-604F-8B33-B9FD00D8D77A}"/>
            </a:ext>
          </a:extLst>
        </cdr:cNvPr>
        <cdr:cNvCxnSpPr/>
      </cdr:nvCxnSpPr>
      <cdr:spPr>
        <a:xfrm xmlns:a="http://schemas.openxmlformats.org/drawingml/2006/main">
          <a:off x="4931630" y="178558"/>
          <a:ext cx="0" cy="5768631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9A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2538-89A9-BD4A-8256-3D3F06113564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2E35-501A-3F4A-85E3-E22A198C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6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7741217/?from_term=close+vitamin+d+dose&amp;from_pos=3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Physiological support of the immune system is best achieved with lifestyle modifications</a:t>
            </a:r>
          </a:p>
          <a:p>
            <a:pPr lvl="1"/>
            <a:r>
              <a:rPr lang="en-US"/>
              <a:t>Dietary strategies</a:t>
            </a:r>
          </a:p>
          <a:p>
            <a:pPr lvl="2"/>
            <a:r>
              <a:rPr lang="en-US"/>
              <a:t>Adequate energy and protein</a:t>
            </a:r>
          </a:p>
          <a:p>
            <a:pPr lvl="2"/>
            <a:r>
              <a:rPr lang="en-US"/>
              <a:t>Adequate vitamins and minerals from quality food sources</a:t>
            </a:r>
          </a:p>
          <a:p>
            <a:pPr lvl="1"/>
            <a:r>
              <a:rPr lang="en-US"/>
              <a:t>Adequate sleep</a:t>
            </a:r>
          </a:p>
          <a:p>
            <a:pPr lvl="1"/>
            <a:r>
              <a:rPr lang="en-US"/>
              <a:t>Limiting alcohol</a:t>
            </a:r>
          </a:p>
          <a:p>
            <a:pPr lvl="1"/>
            <a:r>
              <a:rPr lang="en-US"/>
              <a:t>Strategic supplementation as needed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2800"/>
              <a:t>Immune boosting supplements is a marketing term since the immune system can only be “boosted” if there is a nutrient deficiency or lifestyle alteration contributing to immunosuppression</a:t>
            </a:r>
          </a:p>
          <a:p>
            <a:pPr marL="457200" lvl="1" indent="0">
              <a:buNone/>
            </a:pPr>
            <a:endParaRPr lang="en-US" sz="2800"/>
          </a:p>
          <a:p>
            <a:pPr marL="457200" lvl="1" indent="0">
              <a:buNone/>
            </a:pPr>
            <a:r>
              <a:rPr lang="en-US" sz="2800"/>
              <a:t>ATCs and sports dietitians are the primary source of education in helping athletes avoid fraud, waste of resources and possible positive drug tests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5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collection of microorganisms that live on and within you orchestrating a variety of metabolic processes including immune health.</a:t>
            </a:r>
          </a:p>
          <a:p>
            <a:r>
              <a:rPr lang="en-US"/>
              <a:t>Short chain fatty acids ( SCFA)  are formed from the action of the gut bacteria on undigested carbohydrate</a:t>
            </a:r>
          </a:p>
          <a:p>
            <a:r>
              <a:rPr lang="en-US"/>
              <a:t>Short chain fatty acids from high fiber have been shown to reduce the inflammation in the colon and dampen allergic airway disease</a:t>
            </a:r>
          </a:p>
          <a:p>
            <a:r>
              <a:rPr lang="en-US"/>
              <a:t>The average American eats between 10-13 gram of fiber per day and increasing dietary fiber has the potential to impact immune health</a:t>
            </a:r>
          </a:p>
          <a:p>
            <a:r>
              <a:rPr lang="en-US"/>
              <a:t>Diets should be rich in fiber and prebiotics; the food needed for probiotic survival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0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1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Probiotics can bolster the gut barrier and prevent bacterial migration </a:t>
            </a:r>
          </a:p>
          <a:p>
            <a:r>
              <a:rPr lang="en-US"/>
              <a:t>May be able to reduce the prolonged  inflammatory response</a:t>
            </a:r>
          </a:p>
          <a:p>
            <a:r>
              <a:rPr lang="en-US"/>
              <a:t>Evidence that probiotic supplementation can reduce the incidence of upper respiratory illness by 50% and reduce the duration, if infected by approximately 2 days.</a:t>
            </a:r>
          </a:p>
          <a:p>
            <a:r>
              <a:rPr lang="en-US"/>
              <a:t>Supplementation is also associated with a decreased demand for antibiotics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7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Four weeks of supplementation with a multi-species probiotic formulation (Lactobacillus, Bifidobacterium and Streptococcus) reduced markers of gut permeability and symptoms of gastrointestinal discomfort during exercise-heat-stress in athletes</a:t>
            </a:r>
          </a:p>
          <a:p>
            <a:r>
              <a:rPr lang="en-US"/>
              <a:t>Probiotics may also protect the intestinal barrier and prevent the binding of pathogenic bacteria effectively crowding out the deleterious bacteria</a:t>
            </a:r>
          </a:p>
          <a:p>
            <a:r>
              <a:rPr lang="en-US"/>
              <a:t>The majority of studies use probiotics for an extended period of time for prevention rather than just when an athlete is ill.</a:t>
            </a:r>
          </a:p>
          <a:p>
            <a:r>
              <a:rPr lang="en-US"/>
              <a:t>Strength of evidence for the use of probiotics is moderate/strong for immune support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40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Vitamin C supports epithelial barrier function against pathogens and promotes the oxidant scavenging activity of the skin </a:t>
            </a:r>
          </a:p>
          <a:p>
            <a:r>
              <a:rPr lang="en-US"/>
              <a:t>Needed for the development of immune cells Vitamin C is found in high concentrations in white blood cells, but the level fall significantly during a common cold suggesting increased need requiring supplementation</a:t>
            </a:r>
          </a:p>
          <a:p>
            <a:r>
              <a:rPr lang="en-US"/>
              <a:t>Saturating tissues requires 100-200 mg per day</a:t>
            </a:r>
          </a:p>
          <a:p>
            <a:r>
              <a:rPr lang="en-US"/>
              <a:t>During an active infection,  doses in the 1 gram range may be needed with some indication for higher doses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6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Vitamin C supports epithelial barrier function against pathogens and promotes the oxidant scavenging activity of the skin </a:t>
            </a:r>
          </a:p>
          <a:p>
            <a:r>
              <a:rPr lang="en-US"/>
              <a:t>Needed for the development of immune cells Vitamin C is found in high concentrations in white blood cells, but the level fall significantly during a common cold suggesting increased need requiring supplementation</a:t>
            </a:r>
          </a:p>
          <a:p>
            <a:r>
              <a:rPr lang="en-US"/>
              <a:t>Saturating tissues requires 100-200 mg per day</a:t>
            </a:r>
          </a:p>
          <a:p>
            <a:r>
              <a:rPr lang="en-US"/>
              <a:t>During an active infection,  doses in the 1 gram range may be needed with some indication for higher doses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69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vitamin D deficiency can have a negative impact on immune health</a:t>
            </a:r>
          </a:p>
          <a:p>
            <a:r>
              <a:rPr lang="en-US"/>
              <a:t>Little data exists regarding the novel coronavirus since it is new however moderate to strong evidence exists that adequate levels of vitamin D supports the immune health of athletes </a:t>
            </a:r>
          </a:p>
          <a:p>
            <a:r>
              <a:rPr lang="en-US"/>
              <a:t>Decreases inflammatory cytokines and preserved epithelial function and increases in antimicrobial peptides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50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Close paper (Owens is lead author):  </a:t>
            </a:r>
            <a:r>
              <a:rPr lang="en-US">
                <a:hlinkClick r:id="rId3"/>
              </a:rPr>
              <a:t>https://pubmed.ncbi.nlm.nih.gov/27741217/?from_term=close+vitamin+d+dose&amp;from_pos=3</a:t>
            </a:r>
            <a:endParaRPr lang="en-US"/>
          </a:p>
          <a:p>
            <a:endParaRPr lang="en-US"/>
          </a:p>
          <a:p>
            <a:r>
              <a:rPr lang="en-US"/>
              <a:t>Vitamin D3 (supplement) 87% more effective than prescription vitamin D2</a:t>
            </a:r>
          </a:p>
          <a:p>
            <a:r>
              <a:rPr lang="en-US"/>
              <a:t>Food is a  generally a poor source</a:t>
            </a:r>
          </a:p>
          <a:p>
            <a:r>
              <a:rPr lang="en-US"/>
              <a:t>The Institute of Medicine noted that no adverse effects of vitamin D supplementation had been reported for daily doses &lt;10,000 IU/d</a:t>
            </a:r>
          </a:p>
          <a:p>
            <a:r>
              <a:rPr lang="en-US"/>
              <a:t>Consider 10,000 IU/day for the first week and then 5000 IU/day to maintain blood level between 40-60 ng/ml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77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60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Zinc is the second most abundant divalent cation in the human body</a:t>
            </a:r>
          </a:p>
          <a:p>
            <a:r>
              <a:rPr lang="en-US"/>
              <a:t>Critical for immune health, protein synthesis, DNA and RNA synthesis</a:t>
            </a:r>
          </a:p>
          <a:p>
            <a:r>
              <a:rPr lang="en-US"/>
              <a:t>Vegans, those with eating disorders, are at risk for zinc deficiency given limiting natural food sources and calorie restriction</a:t>
            </a:r>
          </a:p>
          <a:p>
            <a:r>
              <a:rPr lang="en-US"/>
              <a:t>Anti-oxidant and anti-inflammatory functions</a:t>
            </a:r>
          </a:p>
          <a:p>
            <a:r>
              <a:rPr lang="en-US"/>
              <a:t>Zinc deficiency is associated with immune system impairment</a:t>
            </a:r>
          </a:p>
          <a:p>
            <a:r>
              <a:rPr lang="en-US"/>
              <a:t>The use of zinc lozenges (75 mg elemental zinc/day) may reduce the duration of an upper respiratory illness by 3 days when taken within the first 24 hours of symptoms</a:t>
            </a:r>
          </a:p>
          <a:p>
            <a:r>
              <a:rPr lang="en-US"/>
              <a:t>The optimal composition of zinc lozenges is yet to be determined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09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0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12E35-501A-3F4A-85E3-E22A198C6D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855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cross talk between the immune system and sleep patterning</a:t>
            </a:r>
          </a:p>
          <a:p>
            <a:r>
              <a:rPr lang="en-US"/>
              <a:t>Fever and sickness and the mediators involved can alter patterns of sleep</a:t>
            </a:r>
          </a:p>
          <a:p>
            <a:r>
              <a:rPr lang="en-US"/>
              <a:t>Athletes who are ill report an increase in sleepiness and fatigue that may be caused by inflammation. Restoration of energy in part is driven by a decrease in inflammation</a:t>
            </a:r>
          </a:p>
          <a:p>
            <a:r>
              <a:rPr lang="en-US"/>
              <a:t>Conversely, sleep deprivation has been shown in most studies, but not all, to have a negative impact on immune health</a:t>
            </a:r>
          </a:p>
          <a:p>
            <a:r>
              <a:rPr lang="en-US"/>
              <a:t>This finding is highlighted by the research that sleep deprivation can reduce the effectiveness of vaccines indicating some suppression of the immune response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Disruptions in immune function</a:t>
            </a:r>
          </a:p>
          <a:p>
            <a:r>
              <a:rPr lang="en-US"/>
              <a:t>Short sleep (&lt; 7 hours) reduces natural killer cells by 30%</a:t>
            </a:r>
          </a:p>
          <a:p>
            <a:r>
              <a:rPr lang="en-US"/>
              <a:t>Increasing sleep duration to 8-10 hours restores white blood cell levels</a:t>
            </a:r>
          </a:p>
          <a:p>
            <a:r>
              <a:rPr lang="en-US"/>
              <a:t>Napping 30 minutes after sleep deprivation can also restore white blood cell levels</a:t>
            </a:r>
          </a:p>
          <a:p>
            <a:r>
              <a:rPr lang="en-US"/>
              <a:t>Salivary cortisol, a marker of stress, is also reduced after a nap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23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Studies of college student athletes consistently reveal that students  involved in sports not only drink alcohol more often than non athletes, they are more likely to drink to excess.</a:t>
            </a:r>
          </a:p>
          <a:p>
            <a:r>
              <a:rPr lang="en-US"/>
              <a:t>Alcohol alters the normal and desirable response of the immune system to infection via altering white blood cell function</a:t>
            </a:r>
          </a:p>
          <a:p>
            <a:r>
              <a:rPr lang="en-US"/>
              <a:t>Increased susceptibility to illness and infection is the consequence</a:t>
            </a:r>
          </a:p>
          <a:p>
            <a:r>
              <a:rPr lang="en-US"/>
              <a:t>Decrease in anabolic hormones may alter protein synthesis and healing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5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7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Research has demonstrated that protein calorie malnutrition increases risk of infection secondary to decrease in natural killer cells and antigen specific immune cells.  </a:t>
            </a:r>
            <a:r>
              <a:rPr lang="en-US" dirty="0"/>
              <a:t>Protein restriction may be the driver.</a:t>
            </a:r>
          </a:p>
          <a:p>
            <a:r>
              <a:rPr lang="en-US" dirty="0"/>
              <a:t> Additionally, in protein-energy malnutrition the T-lymphocyte CD4+/CD8+ (helper/suppressor cell) ratio is markedly decreased and phagocytic cell function, in response to infection are all impaired</a:t>
            </a:r>
          </a:p>
          <a:p>
            <a:r>
              <a:rPr lang="en-US" dirty="0"/>
              <a:t>Severe energy restriction may also influence immunity via activation of the hypothalamic-pituitary-adrenal axis and increases in stress hormones as cortisol.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by Drew, et al have demonstrated that upper respiratory illnesses are responsible for ~50% of illnesses reported by athletes during training and competition phase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Assessment, via the LEAF-Q ( questionnaire) indicated that ~40% of elite female athletes experience LEA.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energy availability in female athletes was highly associated with illness. Athletes with LEA have a 4-8 x greater risk of URI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Identifying athletes at risk for LEA may be helpful in illness risk in team sports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Restrictive eating, fasting and strict diets may be a risk factor for illness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6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Athletes exercising on a low carbohydrate diets (&lt;10% of calories from CHO) have elevation in stress hormones compared with those consuming adequate or higher CHO diets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Exercising in a CHO depleted state can also cause a greater fall in white blood cells when compared to those with adequate carbohydrate intake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Consuming 30-60 grams of CHO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exercise can prevent a decrease in T-lymphocytes  as well as the reduction of stress hormones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 in dietary CHO, may be a factor in altering the immune response as well as inflammation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Adequate CHO is essential to have a favorable effect on immune function and stress hormones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0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low carbohydrate (CHO) diets are by definition low in fiber</a:t>
            </a:r>
          </a:p>
          <a:p>
            <a:r>
              <a:rPr lang="en-US"/>
              <a:t>In general, there is a decrease in microbiota diversity when carbohydrates are limited</a:t>
            </a:r>
          </a:p>
          <a:p>
            <a:r>
              <a:rPr lang="en-US"/>
              <a:t>No universal agreement on risk-benefit of CHO on commensal bacteria in the gut</a:t>
            </a:r>
          </a:p>
          <a:p>
            <a:r>
              <a:rPr lang="en-US"/>
              <a:t>High saturated fat diets can alter gut bacteria ratios</a:t>
            </a:r>
          </a:p>
          <a:p>
            <a:r>
              <a:rPr lang="en-US"/>
              <a:t>Best guidance is to continue to eat whole grain, complex carbohydrate diets until more evidence becomes available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6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2E35-501A-3F4A-85E3-E22A198C6D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2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reet, traffic, sign&#10;&#10;Description automatically generated">
            <a:extLst>
              <a:ext uri="{FF2B5EF4-FFF2-40B4-BE49-F238E27FC236}">
                <a16:creationId xmlns:a16="http://schemas.microsoft.com/office/drawing/2014/main" id="{7B9337D8-1893-C248-B4AC-516CED110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64054635-2320-F84A-B2AF-E9B9797547DA}"/>
              </a:ext>
            </a:extLst>
          </p:cNvPr>
          <p:cNvSpPr/>
          <p:nvPr userDrawn="1"/>
        </p:nvSpPr>
        <p:spPr>
          <a:xfrm>
            <a:off x="1" y="2535382"/>
            <a:ext cx="9118599" cy="1537854"/>
          </a:xfrm>
          <a:custGeom>
            <a:avLst/>
            <a:gdLst>
              <a:gd name="connsiteX0" fmla="*/ 0 w 9100457"/>
              <a:gd name="connsiteY0" fmla="*/ 0 h 1537854"/>
              <a:gd name="connsiteX1" fmla="*/ 9100457 w 9100457"/>
              <a:gd name="connsiteY1" fmla="*/ 0 h 1537854"/>
              <a:gd name="connsiteX2" fmla="*/ 9100457 w 9100457"/>
              <a:gd name="connsiteY2" fmla="*/ 1537854 h 1537854"/>
              <a:gd name="connsiteX3" fmla="*/ 0 w 9100457"/>
              <a:gd name="connsiteY3" fmla="*/ 1537854 h 1537854"/>
              <a:gd name="connsiteX4" fmla="*/ 0 w 9100457"/>
              <a:gd name="connsiteY4" fmla="*/ 0 h 1537854"/>
              <a:gd name="connsiteX0" fmla="*/ 0 w 9100457"/>
              <a:gd name="connsiteY0" fmla="*/ 0 h 1537854"/>
              <a:gd name="connsiteX1" fmla="*/ 7946571 w 9100457"/>
              <a:gd name="connsiteY1" fmla="*/ 0 h 1537854"/>
              <a:gd name="connsiteX2" fmla="*/ 9100457 w 9100457"/>
              <a:gd name="connsiteY2" fmla="*/ 1537854 h 1537854"/>
              <a:gd name="connsiteX3" fmla="*/ 0 w 9100457"/>
              <a:gd name="connsiteY3" fmla="*/ 1537854 h 1537854"/>
              <a:gd name="connsiteX4" fmla="*/ 0 w 9100457"/>
              <a:gd name="connsiteY4" fmla="*/ 0 h 1537854"/>
              <a:gd name="connsiteX0" fmla="*/ 0 w 9232348"/>
              <a:gd name="connsiteY0" fmla="*/ 0 h 1559626"/>
              <a:gd name="connsiteX1" fmla="*/ 7946571 w 9232348"/>
              <a:gd name="connsiteY1" fmla="*/ 0 h 1559626"/>
              <a:gd name="connsiteX2" fmla="*/ 9232348 w 9232348"/>
              <a:gd name="connsiteY2" fmla="*/ 1559626 h 1559626"/>
              <a:gd name="connsiteX3" fmla="*/ 0 w 9232348"/>
              <a:gd name="connsiteY3" fmla="*/ 1537854 h 1559626"/>
              <a:gd name="connsiteX4" fmla="*/ 0 w 9232348"/>
              <a:gd name="connsiteY4" fmla="*/ 0 h 1559626"/>
              <a:gd name="connsiteX0" fmla="*/ 0 w 9168234"/>
              <a:gd name="connsiteY0" fmla="*/ 0 h 1537854"/>
              <a:gd name="connsiteX1" fmla="*/ 7946571 w 9168234"/>
              <a:gd name="connsiteY1" fmla="*/ 0 h 1537854"/>
              <a:gd name="connsiteX2" fmla="*/ 9168234 w 9168234"/>
              <a:gd name="connsiteY2" fmla="*/ 1534226 h 1537854"/>
              <a:gd name="connsiteX3" fmla="*/ 0 w 9168234"/>
              <a:gd name="connsiteY3" fmla="*/ 1537854 h 1537854"/>
              <a:gd name="connsiteX4" fmla="*/ 0 w 9168234"/>
              <a:gd name="connsiteY4" fmla="*/ 0 h 1537854"/>
              <a:gd name="connsiteX0" fmla="*/ 0 w 9168234"/>
              <a:gd name="connsiteY0" fmla="*/ 0 h 1537854"/>
              <a:gd name="connsiteX1" fmla="*/ 7985039 w 9168234"/>
              <a:gd name="connsiteY1" fmla="*/ 12700 h 1537854"/>
              <a:gd name="connsiteX2" fmla="*/ 9168234 w 9168234"/>
              <a:gd name="connsiteY2" fmla="*/ 1534226 h 1537854"/>
              <a:gd name="connsiteX3" fmla="*/ 0 w 9168234"/>
              <a:gd name="connsiteY3" fmla="*/ 1537854 h 1537854"/>
              <a:gd name="connsiteX4" fmla="*/ 0 w 9168234"/>
              <a:gd name="connsiteY4" fmla="*/ 0 h 1537854"/>
              <a:gd name="connsiteX0" fmla="*/ 0 w 9206702"/>
              <a:gd name="connsiteY0" fmla="*/ 0 h 1537854"/>
              <a:gd name="connsiteX1" fmla="*/ 7985039 w 9206702"/>
              <a:gd name="connsiteY1" fmla="*/ 12700 h 1537854"/>
              <a:gd name="connsiteX2" fmla="*/ 9206702 w 9206702"/>
              <a:gd name="connsiteY2" fmla="*/ 1534226 h 1537854"/>
              <a:gd name="connsiteX3" fmla="*/ 0 w 9206702"/>
              <a:gd name="connsiteY3" fmla="*/ 1537854 h 1537854"/>
              <a:gd name="connsiteX4" fmla="*/ 0 w 9206702"/>
              <a:gd name="connsiteY4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6702" h="1537854">
                <a:moveTo>
                  <a:pt x="0" y="0"/>
                </a:moveTo>
                <a:lnTo>
                  <a:pt x="7985039" y="12700"/>
                </a:lnTo>
                <a:lnTo>
                  <a:pt x="9206702" y="1534226"/>
                </a:lnTo>
                <a:lnTo>
                  <a:pt x="0" y="15378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B24AB9-28A4-5545-9CBC-4A67C1581F95}"/>
              </a:ext>
            </a:extLst>
          </p:cNvPr>
          <p:cNvSpPr/>
          <p:nvPr userDrawn="1"/>
        </p:nvSpPr>
        <p:spPr>
          <a:xfrm>
            <a:off x="0" y="5816600"/>
            <a:ext cx="12222506" cy="10414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5E946A8-4D09-814B-AFBF-93A0CA061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179" y="20555"/>
            <a:ext cx="3850327" cy="577549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2302A00-61B1-9E44-8FE6-1764466D1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03" y="2828807"/>
            <a:ext cx="7084954" cy="1039862"/>
          </a:xfr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ALL CAPS KEEP TO TWO LINES MAX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56FDEC8-9DCF-7B45-BBBD-EFF4CD23A5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203" y="4327343"/>
            <a:ext cx="5535613" cy="867670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8135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BE7449FD-C04A-364B-8909-92BAC0B4E5EB}"/>
              </a:ext>
            </a:extLst>
          </p:cNvPr>
          <p:cNvSpPr/>
          <p:nvPr userDrawn="1"/>
        </p:nvSpPr>
        <p:spPr>
          <a:xfrm>
            <a:off x="3860800" y="-15766"/>
            <a:ext cx="8331199" cy="687376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port, person, outdoor, holding&#10;&#10;Description automatically generated">
            <a:extLst>
              <a:ext uri="{FF2B5EF4-FFF2-40B4-BE49-F238E27FC236}">
                <a16:creationId xmlns:a16="http://schemas.microsoft.com/office/drawing/2014/main" id="{CD699EE2-3EA7-0B4B-827F-20D47719E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5914" y="455667"/>
            <a:ext cx="6743700" cy="5575300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7E9F4846-DE9A-F842-B167-75A13C998172}"/>
              </a:ext>
            </a:extLst>
          </p:cNvPr>
          <p:cNvSpPr/>
          <p:nvPr userDrawn="1"/>
        </p:nvSpPr>
        <p:spPr>
          <a:xfrm rot="10800000">
            <a:off x="574444" y="456089"/>
            <a:ext cx="6756400" cy="5574456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539D8-BA56-F346-AE06-9E95F451D68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3D2753-F4A5-414F-B562-357DF0F3F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848" y="2728448"/>
            <a:ext cx="4924355" cy="849858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ALL CAPS</a:t>
            </a:r>
          </a:p>
        </p:txBody>
      </p:sp>
    </p:spTree>
    <p:extLst>
      <p:ext uri="{BB962C8B-B14F-4D97-AF65-F5344CB8AC3E}">
        <p14:creationId xmlns:p14="http://schemas.microsoft.com/office/powerpoint/2010/main" val="404457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559EC-3226-9F43-B96B-F405F0BF8BAE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847" y="1478583"/>
            <a:ext cx="10508569" cy="4546660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45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612E11-3D88-B249-B591-0D6E5779532B}"/>
              </a:ext>
            </a:extLst>
          </p:cNvPr>
          <p:cNvSpPr/>
          <p:nvPr userDrawn="1"/>
        </p:nvSpPr>
        <p:spPr>
          <a:xfrm flipH="1" flipV="1">
            <a:off x="6104453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42000-73DE-3F43-8396-8EFDBDDFAC7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859" y="538073"/>
            <a:ext cx="5475837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2691" y="1900047"/>
            <a:ext cx="5484510" cy="412519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BF8337-797F-B04E-BC02-A6CAA6BAE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451" y="0"/>
            <a:ext cx="6112903" cy="650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BF8337-797F-B04E-BC02-A6CAA6BAE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7548" y="0"/>
            <a:ext cx="6112903" cy="650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612E11-3D88-B249-B591-0D6E5779532B}"/>
              </a:ext>
            </a:extLst>
          </p:cNvPr>
          <p:cNvSpPr/>
          <p:nvPr userDrawn="1"/>
        </p:nvSpPr>
        <p:spPr>
          <a:xfrm flipH="1" flipV="1">
            <a:off x="5997153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42000-73DE-3F43-8396-8EFDBDDFAC7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09" y="538073"/>
            <a:ext cx="5475837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541" y="1900047"/>
            <a:ext cx="5484510" cy="412519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051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7FCC34C1-1054-6B4F-9D3C-7A6FF26B51F3}"/>
              </a:ext>
            </a:extLst>
          </p:cNvPr>
          <p:cNvSpPr/>
          <p:nvPr userDrawn="1"/>
        </p:nvSpPr>
        <p:spPr>
          <a:xfrm>
            <a:off x="7078717" y="-15766"/>
            <a:ext cx="5113283" cy="687376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A4BC9DC-5C17-2140-BD40-FDF7A74E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714" y="1265435"/>
            <a:ext cx="4570459" cy="3955766"/>
          </a:xfrm>
          <a:prstGeom prst="hexagon">
            <a:avLst/>
          </a:prstGeom>
          <a:solidFill>
            <a:schemeClr val="bg1">
              <a:lumMod val="95000"/>
            </a:schemeClr>
          </a:solidFill>
          <a:effectLst>
            <a:outerShdw blurRad="393700" dist="355600" dir="2700000" algn="tl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1696776"/>
            <a:ext cx="5234153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67F566E-D6EB-8043-B1E9-4C7BB50C6D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847" y="3009322"/>
            <a:ext cx="5234153" cy="1772543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559EC-3226-9F43-B96B-F405F0BF8BAE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AA7A-8590-944A-88CB-69D52792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E24E-3552-E34A-A026-FD39D8E6C58D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E58CD-93DE-8340-8CBB-C7866D16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022D1-A054-FC47-8033-ADD267DE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C646-8C4A-8849-AF4C-9E16570C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9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142D3-EA30-1E41-B612-3252A435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538073"/>
            <a:ext cx="10491952" cy="849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D018-9F31-7943-8BDA-88EE0513D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848" y="1565565"/>
            <a:ext cx="10491952" cy="4585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3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7" r:id="rId2"/>
    <p:sldLayoutId id="2147483663" r:id="rId3"/>
    <p:sldLayoutId id="2147483680" r:id="rId4"/>
    <p:sldLayoutId id="2147483669" r:id="rId5"/>
    <p:sldLayoutId id="2147483671" r:id="rId6"/>
    <p:sldLayoutId id="2147483682" r:id="rId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rgbClr val="036E3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s.usda.gov/nutrientdat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rs.usda.gov/nutrientdata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c7eE4DSbZY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2259-07E3-B847-99BF-0E423339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3077964"/>
            <a:ext cx="8451112" cy="1039862"/>
          </a:xfrm>
        </p:spPr>
        <p:txBody>
          <a:bodyPr>
            <a:noAutofit/>
          </a:bodyPr>
          <a:lstStyle/>
          <a:p>
            <a:r>
              <a:rPr lang="en-US" sz="4400"/>
              <a:t>NUTRITION AND IMMUNE HEALTH: </a:t>
            </a:r>
            <a:r>
              <a:rPr lang="en-US" sz="3600" i="1"/>
              <a:t>Considerations for Athletes</a:t>
            </a:r>
            <a:br>
              <a:rPr lang="en-US" sz="3600" i="1"/>
            </a:b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8332C-0718-9D44-B691-30F992C2FB9E}"/>
              </a:ext>
            </a:extLst>
          </p:cNvPr>
          <p:cNvSpPr txBox="1"/>
          <p:nvPr/>
        </p:nvSpPr>
        <p:spPr>
          <a:xfrm>
            <a:off x="8070575" y="5966191"/>
            <a:ext cx="3844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i="1" kern="1200">
                <a:solidFill>
                  <a:schemeClr val="bg1"/>
                </a:solidFill>
                <a:latin typeface="+mj-lt"/>
                <a:cs typeface="Avenir Light"/>
              </a:rPr>
              <a:t>Lecture content provided by GSSI, a division of PepsiCo, Inc. Any opinions or scientific interpretations expressed in this presentation are those of the author and do not necessarily reflect the position or policy of PepsiCo, Inc.</a:t>
            </a:r>
            <a:endParaRPr lang="en-US" sz="1000" b="1" i="1">
              <a:solidFill>
                <a:schemeClr val="bg1"/>
              </a:solidFill>
              <a:latin typeface="+mj-l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11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4D4A05-2BD3-A840-B2AC-EF9A087E382C}"/>
              </a:ext>
            </a:extLst>
          </p:cNvPr>
          <p:cNvSpPr/>
          <p:nvPr/>
        </p:nvSpPr>
        <p:spPr>
          <a:xfrm>
            <a:off x="2176083" y="4229239"/>
            <a:ext cx="7365997" cy="118543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3205FC-C1BC-4747-8A9D-A5D35C456A8A}"/>
              </a:ext>
            </a:extLst>
          </p:cNvPr>
          <p:cNvSpPr/>
          <p:nvPr/>
        </p:nvSpPr>
        <p:spPr>
          <a:xfrm>
            <a:off x="4030282" y="1945293"/>
            <a:ext cx="3657598" cy="923479"/>
          </a:xfrm>
          <a:prstGeom prst="rect">
            <a:avLst/>
          </a:prstGeom>
          <a:noFill/>
          <a:ln w="38100"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1085E545-11B2-A547-8FC3-93318A66D209}"/>
              </a:ext>
            </a:extLst>
          </p:cNvPr>
          <p:cNvSpPr/>
          <p:nvPr/>
        </p:nvSpPr>
        <p:spPr>
          <a:xfrm>
            <a:off x="4242701" y="2291924"/>
            <a:ext cx="206502" cy="346164"/>
          </a:xfrm>
          <a:prstGeom prst="downArrow">
            <a:avLst/>
          </a:prstGeom>
          <a:solidFill>
            <a:srgbClr val="036E3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79039-1782-DC48-B6B1-716BD1F5CDB9}"/>
              </a:ext>
            </a:extLst>
          </p:cNvPr>
          <p:cNvSpPr txBox="1"/>
          <p:nvPr/>
        </p:nvSpPr>
        <p:spPr>
          <a:xfrm>
            <a:off x="4030282" y="2202071"/>
            <a:ext cx="383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entury Gothic" panose="020B0502020202020204" pitchFamily="34" charset="0"/>
              </a:rPr>
              <a:t>Microbiota diversity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19FE0-C7C5-114D-AEA4-86D397A2FEE5}"/>
              </a:ext>
            </a:extLst>
          </p:cNvPr>
          <p:cNvSpPr txBox="1"/>
          <p:nvPr/>
        </p:nvSpPr>
        <p:spPr>
          <a:xfrm>
            <a:off x="2214181" y="4363630"/>
            <a:ext cx="728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entury Gothic" panose="020B0502020202020204" pitchFamily="34" charset="0"/>
              </a:rPr>
              <a:t>Best guidance is to continue to eat whole grain, complex carbohydrate diets</a:t>
            </a:r>
          </a:p>
        </p:txBody>
      </p:sp>
      <p:sp>
        <p:nvSpPr>
          <p:cNvPr id="21" name="Down Arrow Callout 20">
            <a:extLst>
              <a:ext uri="{FF2B5EF4-FFF2-40B4-BE49-F238E27FC236}">
                <a16:creationId xmlns:a16="http://schemas.microsoft.com/office/drawing/2014/main" id="{18DE3E39-37C5-7B43-80C5-8F7112123975}"/>
              </a:ext>
            </a:extLst>
          </p:cNvPr>
          <p:cNvSpPr/>
          <p:nvPr/>
        </p:nvSpPr>
        <p:spPr>
          <a:xfrm>
            <a:off x="4728781" y="303983"/>
            <a:ext cx="2260600" cy="1895698"/>
          </a:xfrm>
          <a:prstGeom prst="downArrowCallout">
            <a:avLst>
              <a:gd name="adj1" fmla="val 17420"/>
              <a:gd name="adj2" fmla="val 16157"/>
              <a:gd name="adj3" fmla="val 24368"/>
              <a:gd name="adj4" fmla="val 64977"/>
            </a:avLst>
          </a:prstGeom>
          <a:solidFill>
            <a:schemeClr val="bg1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Callout 21">
            <a:extLst>
              <a:ext uri="{FF2B5EF4-FFF2-40B4-BE49-F238E27FC236}">
                <a16:creationId xmlns:a16="http://schemas.microsoft.com/office/drawing/2014/main" id="{EBBF0D2A-4561-014B-8551-C8CCF0E5EE3A}"/>
              </a:ext>
            </a:extLst>
          </p:cNvPr>
          <p:cNvSpPr/>
          <p:nvPr/>
        </p:nvSpPr>
        <p:spPr>
          <a:xfrm>
            <a:off x="2950603" y="3044551"/>
            <a:ext cx="5816957" cy="1489200"/>
          </a:xfrm>
          <a:prstGeom prst="downArrowCallout">
            <a:avLst>
              <a:gd name="adj1" fmla="val 18177"/>
              <a:gd name="adj2" fmla="val 1903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68CBD6-165E-F94B-AD8F-B56219E3C84E}"/>
              </a:ext>
            </a:extLst>
          </p:cNvPr>
          <p:cNvSpPr txBox="1"/>
          <p:nvPr/>
        </p:nvSpPr>
        <p:spPr>
          <a:xfrm>
            <a:off x="4887531" y="303983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entury Gothic" panose="020B0502020202020204" pitchFamily="34" charset="0"/>
              </a:rPr>
              <a:t>Very low CHO diets = low </a:t>
            </a:r>
            <a:r>
              <a:rPr lang="en-US" sz="2400" b="1">
                <a:latin typeface="Century Gothic" panose="020B0502020202020204" pitchFamily="34" charset="0"/>
              </a:rPr>
              <a:t>FIBER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B2FB6-3AB5-3548-92C0-EE11319161C8}"/>
              </a:ext>
            </a:extLst>
          </p:cNvPr>
          <p:cNvSpPr txBox="1"/>
          <p:nvPr/>
        </p:nvSpPr>
        <p:spPr>
          <a:xfrm>
            <a:off x="2950424" y="3098277"/>
            <a:ext cx="5817314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entury Gothic" panose="020B0502020202020204" pitchFamily="34" charset="0"/>
              </a:rPr>
              <a:t>No agreement on risk-benefit of CHO on commensal bacteria in the gut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5CA63D-0C9F-D246-8C4E-774C336CDE66}"/>
              </a:ext>
            </a:extLst>
          </p:cNvPr>
          <p:cNvSpPr txBox="1"/>
          <p:nvPr/>
        </p:nvSpPr>
        <p:spPr>
          <a:xfrm>
            <a:off x="2430081" y="5729166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(High saturated fat diets can also alter gut bacteria ratios)</a:t>
            </a:r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C7EE2166-5B91-43DA-83FF-FAEBD5B0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1695" y="6452217"/>
            <a:ext cx="10590305" cy="248946"/>
          </a:xfrm>
        </p:spPr>
        <p:txBody>
          <a:bodyPr/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Paoli A, </a:t>
            </a:r>
            <a:r>
              <a:rPr lang="en-US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Mancin</a:t>
            </a:r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L, Bianco A, et. al. </a:t>
            </a:r>
            <a:r>
              <a:rPr lang="en-US" sz="1050" i="1" dirty="0">
                <a:solidFill>
                  <a:schemeClr val="bg1"/>
                </a:solidFill>
                <a:latin typeface="Century Gothic" panose="020B0502020202020204" pitchFamily="34" charset="0"/>
              </a:rPr>
              <a:t>Genes</a:t>
            </a:r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05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2019;10:534</a:t>
            </a:r>
          </a:p>
        </p:txBody>
      </p:sp>
    </p:spTree>
    <p:extLst>
      <p:ext uri="{BB962C8B-B14F-4D97-AF65-F5344CB8AC3E}">
        <p14:creationId xmlns:p14="http://schemas.microsoft.com/office/powerpoint/2010/main" val="44640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topped with different types of food&#10;&#10;Description automatically generated">
            <a:extLst>
              <a:ext uri="{FF2B5EF4-FFF2-40B4-BE49-F238E27FC236}">
                <a16:creationId xmlns:a16="http://schemas.microsoft.com/office/drawing/2014/main" id="{2BA9AAF5-A869-D142-A72E-A1F91592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94200" cy="6515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6C9ED9-3137-5447-87B0-B096EEF949E5}"/>
              </a:ext>
            </a:extLst>
          </p:cNvPr>
          <p:cNvSpPr/>
          <p:nvPr/>
        </p:nvSpPr>
        <p:spPr>
          <a:xfrm flipH="1" flipV="1">
            <a:off x="4369968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390F06-BA69-894A-BF07-9500C31FD1DE}"/>
              </a:ext>
            </a:extLst>
          </p:cNvPr>
          <p:cNvSpPr txBox="1"/>
          <p:nvPr/>
        </p:nvSpPr>
        <p:spPr>
          <a:xfrm>
            <a:off x="6038626" y="703134"/>
            <a:ext cx="4439036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b="1">
                <a:solidFill>
                  <a:srgbClr val="036E3D"/>
                </a:solidFill>
                <a:latin typeface="Century Gothic" panose="020B0502020202020204" pitchFamily="34" charset="0"/>
              </a:rPr>
              <a:t>Fiber Requirements</a:t>
            </a:r>
          </a:p>
        </p:txBody>
      </p:sp>
      <p:pic>
        <p:nvPicPr>
          <p:cNvPr id="19" name="Graphic 18" descr="Man">
            <a:extLst>
              <a:ext uri="{FF2B5EF4-FFF2-40B4-BE49-F238E27FC236}">
                <a16:creationId xmlns:a16="http://schemas.microsoft.com/office/drawing/2014/main" id="{A0A186FA-57EB-644D-AE80-5F8BAA68E9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6238" y="1964890"/>
            <a:ext cx="743341" cy="743341"/>
          </a:xfrm>
          <a:prstGeom prst="rect">
            <a:avLst/>
          </a:prstGeom>
        </p:spPr>
      </p:pic>
      <p:pic>
        <p:nvPicPr>
          <p:cNvPr id="25" name="Graphic 24" descr="Woman">
            <a:extLst>
              <a:ext uri="{FF2B5EF4-FFF2-40B4-BE49-F238E27FC236}">
                <a16:creationId xmlns:a16="http://schemas.microsoft.com/office/drawing/2014/main" id="{AC6DCC69-EB88-F34C-8D9A-3431480B80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2117" y="3100134"/>
            <a:ext cx="743341" cy="7433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2585DE-CA11-8F4E-9BBC-23105FF39CDC}"/>
              </a:ext>
            </a:extLst>
          </p:cNvPr>
          <p:cNvSpPr txBox="1"/>
          <p:nvPr/>
        </p:nvSpPr>
        <p:spPr>
          <a:xfrm>
            <a:off x="7959144" y="2105728"/>
            <a:ext cx="164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39 g/d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461B8A-93AD-5C44-A0D7-684C6A9FF770}"/>
              </a:ext>
            </a:extLst>
          </p:cNvPr>
          <p:cNvSpPr txBox="1"/>
          <p:nvPr/>
        </p:nvSpPr>
        <p:spPr>
          <a:xfrm>
            <a:off x="7977540" y="3240972"/>
            <a:ext cx="164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25 g/d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3779B8-0A8F-3B47-89AC-E048B5CBE2A0}"/>
              </a:ext>
            </a:extLst>
          </p:cNvPr>
          <p:cNvSpPr txBox="1"/>
          <p:nvPr/>
        </p:nvSpPr>
        <p:spPr>
          <a:xfrm>
            <a:off x="6464440" y="4290608"/>
            <a:ext cx="358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36E3D"/>
                </a:solidFill>
                <a:latin typeface="Century Gothic" panose="020B0502020202020204" pitchFamily="34" charset="0"/>
              </a:rPr>
              <a:t>14 g per 1000 calories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D72CC7-6003-574D-AA7E-EC992076C241}"/>
              </a:ext>
            </a:extLst>
          </p:cNvPr>
          <p:cNvSpPr txBox="1"/>
          <p:nvPr/>
        </p:nvSpPr>
        <p:spPr>
          <a:xfrm>
            <a:off x="6464440" y="5165671"/>
            <a:ext cx="358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36E3D"/>
                </a:solidFill>
                <a:latin typeface="Century Gothic" panose="020B0502020202020204" pitchFamily="34" charset="0"/>
              </a:rPr>
              <a:t>Increase gradually!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FB417E-5B82-5045-AF1C-2B1AAEE6C979}"/>
              </a:ext>
            </a:extLst>
          </p:cNvPr>
          <p:cNvGrpSpPr/>
          <p:nvPr/>
        </p:nvGrpSpPr>
        <p:grpSpPr>
          <a:xfrm>
            <a:off x="9749216" y="2336560"/>
            <a:ext cx="2122588" cy="952038"/>
            <a:chOff x="9749216" y="2336560"/>
            <a:chExt cx="2122588" cy="95203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F826E99-2824-0943-A1F4-7F31DBD39E93}"/>
                </a:ext>
              </a:extLst>
            </p:cNvPr>
            <p:cNvSpPr/>
            <p:nvPr/>
          </p:nvSpPr>
          <p:spPr>
            <a:xfrm>
              <a:off x="9749216" y="2336560"/>
              <a:ext cx="2122588" cy="952038"/>
            </a:xfrm>
            <a:prstGeom prst="roundRect">
              <a:avLst/>
            </a:prstGeom>
            <a:solidFill>
              <a:srgbClr val="036E3D"/>
            </a:solidFill>
            <a:ln>
              <a:solidFill>
                <a:srgbClr val="036E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035D5FA-F1E8-A046-9ACA-114614204CC0}"/>
                </a:ext>
              </a:extLst>
            </p:cNvPr>
            <p:cNvSpPr txBox="1"/>
            <p:nvPr/>
          </p:nvSpPr>
          <p:spPr>
            <a:xfrm>
              <a:off x="9749216" y="2365268"/>
              <a:ext cx="212258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entury Gothic" panose="020B0502020202020204" pitchFamily="34" charset="0"/>
                </a:rPr>
                <a:t>The average American only eats 10 - 13 g/d!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B759FF-B900-B74A-8A78-0531A0F36F5C}"/>
              </a:ext>
            </a:extLst>
          </p:cNvPr>
          <p:cNvCxnSpPr>
            <a:cxnSpLocks/>
          </p:cNvCxnSpPr>
          <p:nvPr/>
        </p:nvCxnSpPr>
        <p:spPr>
          <a:xfrm>
            <a:off x="6096000" y="1349465"/>
            <a:ext cx="419362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60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CDC2972-1A5E-E646-AA6D-FF74683EF5D3}"/>
              </a:ext>
            </a:extLst>
          </p:cNvPr>
          <p:cNvSpPr txBox="1"/>
          <p:nvPr/>
        </p:nvSpPr>
        <p:spPr>
          <a:xfrm>
            <a:off x="9405254" y="1629198"/>
            <a:ext cx="229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Apple, medium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FC392F-192B-A944-A140-62318D4E4551}"/>
              </a:ext>
            </a:extLst>
          </p:cNvPr>
          <p:cNvSpPr/>
          <p:nvPr/>
        </p:nvSpPr>
        <p:spPr>
          <a:xfrm>
            <a:off x="9160333" y="1570188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13A400-6FB3-D242-8354-3BDEDCF0ED3E}"/>
              </a:ext>
            </a:extLst>
          </p:cNvPr>
          <p:cNvSpPr>
            <a:spLocks/>
          </p:cNvSpPr>
          <p:nvPr/>
        </p:nvSpPr>
        <p:spPr>
          <a:xfrm>
            <a:off x="8556168" y="1423682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C9BA0-1445-3F42-9CDC-E365A37BDB74}"/>
              </a:ext>
            </a:extLst>
          </p:cNvPr>
          <p:cNvSpPr txBox="1"/>
          <p:nvPr/>
        </p:nvSpPr>
        <p:spPr>
          <a:xfrm>
            <a:off x="8490855" y="16291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4.4 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898D2F-A0D8-4C48-BB7B-FCEDACBF8934}"/>
              </a:ext>
            </a:extLst>
          </p:cNvPr>
          <p:cNvSpPr txBox="1"/>
          <p:nvPr/>
        </p:nvSpPr>
        <p:spPr>
          <a:xfrm>
            <a:off x="9405254" y="2473529"/>
            <a:ext cx="15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Chia seeds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EEFC61D-DE90-DD47-96E8-D3224AD1FA43}"/>
              </a:ext>
            </a:extLst>
          </p:cNvPr>
          <p:cNvSpPr/>
          <p:nvPr/>
        </p:nvSpPr>
        <p:spPr>
          <a:xfrm>
            <a:off x="9160333" y="2414519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B88F6EF-138C-A94A-8B42-689F52144809}"/>
              </a:ext>
            </a:extLst>
          </p:cNvPr>
          <p:cNvSpPr>
            <a:spLocks/>
          </p:cNvSpPr>
          <p:nvPr/>
        </p:nvSpPr>
        <p:spPr>
          <a:xfrm>
            <a:off x="8556168" y="2268013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93178B-7C07-EF40-B98D-635FCACB18F6}"/>
              </a:ext>
            </a:extLst>
          </p:cNvPr>
          <p:cNvSpPr txBox="1"/>
          <p:nvPr/>
        </p:nvSpPr>
        <p:spPr>
          <a:xfrm>
            <a:off x="8490855" y="24735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4.1 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69403A-BEDC-6345-A7D4-4E373784BC2A}"/>
              </a:ext>
            </a:extLst>
          </p:cNvPr>
          <p:cNvSpPr txBox="1"/>
          <p:nvPr/>
        </p:nvSpPr>
        <p:spPr>
          <a:xfrm>
            <a:off x="9405253" y="3312904"/>
            <a:ext cx="259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Sweet potato (w skin)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688401F6-6BE7-134D-8000-949261415C34}"/>
              </a:ext>
            </a:extLst>
          </p:cNvPr>
          <p:cNvSpPr/>
          <p:nvPr/>
        </p:nvSpPr>
        <p:spPr>
          <a:xfrm>
            <a:off x="9160333" y="3253894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9204685-61F1-C143-8FF4-7D06F46A922A}"/>
              </a:ext>
            </a:extLst>
          </p:cNvPr>
          <p:cNvSpPr>
            <a:spLocks/>
          </p:cNvSpPr>
          <p:nvPr/>
        </p:nvSpPr>
        <p:spPr>
          <a:xfrm>
            <a:off x="8556168" y="3107388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048BFB-DDAA-F54F-B951-04CF50A6330D}"/>
              </a:ext>
            </a:extLst>
          </p:cNvPr>
          <p:cNvSpPr txBox="1"/>
          <p:nvPr/>
        </p:nvSpPr>
        <p:spPr>
          <a:xfrm>
            <a:off x="8490843" y="33129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3.8 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0515A5-28CD-8348-BFD9-6BC999B243CC}"/>
              </a:ext>
            </a:extLst>
          </p:cNvPr>
          <p:cNvSpPr txBox="1"/>
          <p:nvPr/>
        </p:nvSpPr>
        <p:spPr>
          <a:xfrm>
            <a:off x="9405253" y="4155753"/>
            <a:ext cx="266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White potato (w skin)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8254941-5C37-9843-9110-A1E4BAFD9526}"/>
              </a:ext>
            </a:extLst>
          </p:cNvPr>
          <p:cNvSpPr/>
          <p:nvPr/>
        </p:nvSpPr>
        <p:spPr>
          <a:xfrm>
            <a:off x="9160333" y="4096743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921E8F6-96F9-6B4E-ADE4-2E9E530A042A}"/>
              </a:ext>
            </a:extLst>
          </p:cNvPr>
          <p:cNvSpPr>
            <a:spLocks/>
          </p:cNvSpPr>
          <p:nvPr/>
        </p:nvSpPr>
        <p:spPr>
          <a:xfrm>
            <a:off x="8573877" y="3950237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1C7DE9-0331-D24E-903F-611E7074F262}"/>
              </a:ext>
            </a:extLst>
          </p:cNvPr>
          <p:cNvSpPr txBox="1"/>
          <p:nvPr/>
        </p:nvSpPr>
        <p:spPr>
          <a:xfrm>
            <a:off x="8508552" y="41557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3.6 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828E6D3-AFB5-DD4B-AE16-D0026D38AE33}"/>
              </a:ext>
            </a:extLst>
          </p:cNvPr>
          <p:cNvSpPr txBox="1"/>
          <p:nvPr/>
        </p:nvSpPr>
        <p:spPr>
          <a:xfrm>
            <a:off x="5321733" y="1629198"/>
            <a:ext cx="266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Black beans, cooked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663C8A7D-F2A6-5D48-AB81-0AB570624179}"/>
              </a:ext>
            </a:extLst>
          </p:cNvPr>
          <p:cNvSpPr/>
          <p:nvPr/>
        </p:nvSpPr>
        <p:spPr>
          <a:xfrm>
            <a:off x="5076813" y="1570188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77C3B91-0ABE-0A4E-8696-BAD95F6711E9}"/>
              </a:ext>
            </a:extLst>
          </p:cNvPr>
          <p:cNvSpPr>
            <a:spLocks/>
          </p:cNvSpPr>
          <p:nvPr/>
        </p:nvSpPr>
        <p:spPr>
          <a:xfrm>
            <a:off x="4472648" y="1423682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6957A9-5F1F-DF41-AF67-777E73BAF553}"/>
              </a:ext>
            </a:extLst>
          </p:cNvPr>
          <p:cNvSpPr txBox="1"/>
          <p:nvPr/>
        </p:nvSpPr>
        <p:spPr>
          <a:xfrm>
            <a:off x="4396453" y="16291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7.5 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26B6157-B210-0F49-90E4-A42E53D11DAE}"/>
              </a:ext>
            </a:extLst>
          </p:cNvPr>
          <p:cNvSpPr txBox="1"/>
          <p:nvPr/>
        </p:nvSpPr>
        <p:spPr>
          <a:xfrm>
            <a:off x="5321734" y="2473529"/>
            <a:ext cx="266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Wheat bran flakes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12EB7BD-ED12-F841-8651-60D7506B0B17}"/>
              </a:ext>
            </a:extLst>
          </p:cNvPr>
          <p:cNvSpPr/>
          <p:nvPr/>
        </p:nvSpPr>
        <p:spPr>
          <a:xfrm>
            <a:off x="5076813" y="2414519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7B7CBB9-27F4-7E4C-A05F-7BE2DAB819D6}"/>
              </a:ext>
            </a:extLst>
          </p:cNvPr>
          <p:cNvSpPr>
            <a:spLocks/>
          </p:cNvSpPr>
          <p:nvPr/>
        </p:nvSpPr>
        <p:spPr>
          <a:xfrm>
            <a:off x="4472648" y="2268013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0DBB3B-FA4D-844B-81BD-0C319B8C09AF}"/>
              </a:ext>
            </a:extLst>
          </p:cNvPr>
          <p:cNvSpPr txBox="1"/>
          <p:nvPr/>
        </p:nvSpPr>
        <p:spPr>
          <a:xfrm>
            <a:off x="4407335" y="233503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4.9 – 5.5 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3B6B15-85A5-2A44-9A55-095FF4EE3A29}"/>
              </a:ext>
            </a:extLst>
          </p:cNvPr>
          <p:cNvSpPr txBox="1"/>
          <p:nvPr/>
        </p:nvSpPr>
        <p:spPr>
          <a:xfrm>
            <a:off x="5321734" y="3312904"/>
            <a:ext cx="22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Pear, medium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6AD47A8B-0389-174E-8BB1-6A7155D21A73}"/>
              </a:ext>
            </a:extLst>
          </p:cNvPr>
          <p:cNvSpPr/>
          <p:nvPr/>
        </p:nvSpPr>
        <p:spPr>
          <a:xfrm>
            <a:off x="5076813" y="3253894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39E6C07-4DDE-8E47-AF03-E9ED391E9E54}"/>
              </a:ext>
            </a:extLst>
          </p:cNvPr>
          <p:cNvSpPr>
            <a:spLocks/>
          </p:cNvSpPr>
          <p:nvPr/>
        </p:nvSpPr>
        <p:spPr>
          <a:xfrm>
            <a:off x="4472648" y="3107388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83D99D7-C259-1E40-87CF-3383FCB3600C}"/>
              </a:ext>
            </a:extLst>
          </p:cNvPr>
          <p:cNvSpPr txBox="1"/>
          <p:nvPr/>
        </p:nvSpPr>
        <p:spPr>
          <a:xfrm>
            <a:off x="4430484" y="33129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5.5 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CF54FBC-80C1-C241-86E3-DA743E3A84B1}"/>
              </a:ext>
            </a:extLst>
          </p:cNvPr>
          <p:cNvSpPr txBox="1"/>
          <p:nvPr/>
        </p:nvSpPr>
        <p:spPr>
          <a:xfrm>
            <a:off x="5339443" y="4155753"/>
            <a:ext cx="236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Pumpkin seeds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158D250D-A411-1E43-9D16-67BAF6CADFEB}"/>
              </a:ext>
            </a:extLst>
          </p:cNvPr>
          <p:cNvSpPr/>
          <p:nvPr/>
        </p:nvSpPr>
        <p:spPr>
          <a:xfrm>
            <a:off x="5094522" y="4096743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F024BAC-1399-0B4D-A0AA-5F7149ACB739}"/>
              </a:ext>
            </a:extLst>
          </p:cNvPr>
          <p:cNvSpPr>
            <a:spLocks/>
          </p:cNvSpPr>
          <p:nvPr/>
        </p:nvSpPr>
        <p:spPr>
          <a:xfrm>
            <a:off x="4490357" y="3950237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F0866CE-CD64-034A-93C0-A59940062707}"/>
              </a:ext>
            </a:extLst>
          </p:cNvPr>
          <p:cNvSpPr txBox="1"/>
          <p:nvPr/>
        </p:nvSpPr>
        <p:spPr>
          <a:xfrm>
            <a:off x="4448193" y="41557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5.2 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DBC5C2-F4A2-F248-9E1E-5C4A53AABB69}"/>
              </a:ext>
            </a:extLst>
          </p:cNvPr>
          <p:cNvSpPr txBox="1"/>
          <p:nvPr/>
        </p:nvSpPr>
        <p:spPr>
          <a:xfrm>
            <a:off x="1344379" y="1629198"/>
            <a:ext cx="263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High fiber bran cereal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D7E2C5F1-4966-364E-8AF5-6B9E63192618}"/>
              </a:ext>
            </a:extLst>
          </p:cNvPr>
          <p:cNvSpPr/>
          <p:nvPr/>
        </p:nvSpPr>
        <p:spPr>
          <a:xfrm>
            <a:off x="1099459" y="1570188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932782F-3C2E-D749-858E-A290896B565C}"/>
              </a:ext>
            </a:extLst>
          </p:cNvPr>
          <p:cNvSpPr>
            <a:spLocks/>
          </p:cNvSpPr>
          <p:nvPr/>
        </p:nvSpPr>
        <p:spPr>
          <a:xfrm>
            <a:off x="495294" y="1423682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91EDB7-61A6-FC4F-A318-F73FE8BD9941}"/>
              </a:ext>
            </a:extLst>
          </p:cNvPr>
          <p:cNvSpPr txBox="1"/>
          <p:nvPr/>
        </p:nvSpPr>
        <p:spPr>
          <a:xfrm>
            <a:off x="429981" y="149069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9-</a:t>
            </a:r>
          </a:p>
          <a:p>
            <a:pPr algn="ctr"/>
            <a:r>
              <a:rPr lang="en-US" b="1">
                <a:latin typeface="Century Gothic" panose="020B0502020202020204" pitchFamily="34" charset="0"/>
              </a:rPr>
              <a:t>14 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98E23C3-30D3-DC4B-84DE-6FAFFB82F3FC}"/>
              </a:ext>
            </a:extLst>
          </p:cNvPr>
          <p:cNvSpPr txBox="1"/>
          <p:nvPr/>
        </p:nvSpPr>
        <p:spPr>
          <a:xfrm>
            <a:off x="1344380" y="2473529"/>
            <a:ext cx="15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Navy beans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E922FAEC-C868-AD4E-84CF-D0C30E0A26D4}"/>
              </a:ext>
            </a:extLst>
          </p:cNvPr>
          <p:cNvSpPr/>
          <p:nvPr/>
        </p:nvSpPr>
        <p:spPr>
          <a:xfrm>
            <a:off x="1099459" y="2414519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CC4CB6A-ED10-644E-B083-E52E38005117}"/>
              </a:ext>
            </a:extLst>
          </p:cNvPr>
          <p:cNvSpPr>
            <a:spLocks/>
          </p:cNvSpPr>
          <p:nvPr/>
        </p:nvSpPr>
        <p:spPr>
          <a:xfrm>
            <a:off x="495294" y="2268013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053936-C28C-1546-9AD0-7E314AAA3F4E}"/>
              </a:ext>
            </a:extLst>
          </p:cNvPr>
          <p:cNvSpPr txBox="1"/>
          <p:nvPr/>
        </p:nvSpPr>
        <p:spPr>
          <a:xfrm>
            <a:off x="429970" y="24735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9.6 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8FFC38A-EDAC-1A45-AF9F-C3EA280A1376}"/>
              </a:ext>
            </a:extLst>
          </p:cNvPr>
          <p:cNvSpPr txBox="1"/>
          <p:nvPr/>
        </p:nvSpPr>
        <p:spPr>
          <a:xfrm>
            <a:off x="1344379" y="3312904"/>
            <a:ext cx="229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Shredded wheat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337ED5D7-D501-4C4F-B212-B062EF92D0AA}"/>
              </a:ext>
            </a:extLst>
          </p:cNvPr>
          <p:cNvSpPr/>
          <p:nvPr/>
        </p:nvSpPr>
        <p:spPr>
          <a:xfrm>
            <a:off x="1099459" y="3253894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26FDCD7-A77D-E041-A642-D72690139922}"/>
              </a:ext>
            </a:extLst>
          </p:cNvPr>
          <p:cNvSpPr>
            <a:spLocks/>
          </p:cNvSpPr>
          <p:nvPr/>
        </p:nvSpPr>
        <p:spPr>
          <a:xfrm>
            <a:off x="495294" y="3107388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627BE7B-2AE8-5845-90AC-8EC4F3E9B97B}"/>
              </a:ext>
            </a:extLst>
          </p:cNvPr>
          <p:cNvSpPr txBox="1"/>
          <p:nvPr/>
        </p:nvSpPr>
        <p:spPr>
          <a:xfrm>
            <a:off x="429971" y="33129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5-9 g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902125-7B6F-754E-BBA2-9F49B42DBF60}"/>
              </a:ext>
            </a:extLst>
          </p:cNvPr>
          <p:cNvSpPr txBox="1"/>
          <p:nvPr/>
        </p:nvSpPr>
        <p:spPr>
          <a:xfrm>
            <a:off x="1362089" y="4155753"/>
            <a:ext cx="246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Chickpeas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E9A20B14-A459-D24D-ABC7-871B12D4348D}"/>
              </a:ext>
            </a:extLst>
          </p:cNvPr>
          <p:cNvSpPr/>
          <p:nvPr/>
        </p:nvSpPr>
        <p:spPr>
          <a:xfrm>
            <a:off x="1117168" y="4096743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2DBCC79-7358-C740-AE90-017CE1E1CEB7}"/>
              </a:ext>
            </a:extLst>
          </p:cNvPr>
          <p:cNvSpPr>
            <a:spLocks/>
          </p:cNvSpPr>
          <p:nvPr/>
        </p:nvSpPr>
        <p:spPr>
          <a:xfrm>
            <a:off x="513003" y="3950237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EAF13AC-7D6D-1C4B-B7BD-067C053DA697}"/>
              </a:ext>
            </a:extLst>
          </p:cNvPr>
          <p:cNvSpPr txBox="1"/>
          <p:nvPr/>
        </p:nvSpPr>
        <p:spPr>
          <a:xfrm>
            <a:off x="447679" y="41557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8.1 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-24546" y="6535519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283F20B-77C3-924E-BB8E-E5868BE40C98}"/>
              </a:ext>
            </a:extLst>
          </p:cNvPr>
          <p:cNvSpPr txBox="1"/>
          <p:nvPr/>
        </p:nvSpPr>
        <p:spPr>
          <a:xfrm>
            <a:off x="1344380" y="4999253"/>
            <a:ext cx="229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Lentils, cooked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613AE4BD-C023-B545-B4C9-5E80E2FF7906}"/>
              </a:ext>
            </a:extLst>
          </p:cNvPr>
          <p:cNvSpPr/>
          <p:nvPr/>
        </p:nvSpPr>
        <p:spPr>
          <a:xfrm>
            <a:off x="1099459" y="4940243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3A816B7A-3236-E945-AB8A-EB3FBC253357}"/>
              </a:ext>
            </a:extLst>
          </p:cNvPr>
          <p:cNvSpPr>
            <a:spLocks/>
          </p:cNvSpPr>
          <p:nvPr/>
        </p:nvSpPr>
        <p:spPr>
          <a:xfrm>
            <a:off x="495294" y="4793737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06F051D-C247-544E-8341-7F4986817527}"/>
              </a:ext>
            </a:extLst>
          </p:cNvPr>
          <p:cNvSpPr txBox="1"/>
          <p:nvPr/>
        </p:nvSpPr>
        <p:spPr>
          <a:xfrm>
            <a:off x="442593" y="49992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7.8 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12C7C10-97E1-AC43-9D0A-DA5AC8BF0369}"/>
              </a:ext>
            </a:extLst>
          </p:cNvPr>
          <p:cNvSpPr txBox="1"/>
          <p:nvPr/>
        </p:nvSpPr>
        <p:spPr>
          <a:xfrm>
            <a:off x="5325115" y="4999253"/>
            <a:ext cx="256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Edamame, shelled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51A50DFD-D0DF-BA47-A291-166EB9C8C677}"/>
              </a:ext>
            </a:extLst>
          </p:cNvPr>
          <p:cNvSpPr/>
          <p:nvPr/>
        </p:nvSpPr>
        <p:spPr>
          <a:xfrm>
            <a:off x="5080194" y="4940243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F6B1AFE-2C1C-F749-B246-FD434789F8DD}"/>
              </a:ext>
            </a:extLst>
          </p:cNvPr>
          <p:cNvSpPr>
            <a:spLocks/>
          </p:cNvSpPr>
          <p:nvPr/>
        </p:nvSpPr>
        <p:spPr>
          <a:xfrm>
            <a:off x="4476029" y="4793737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4389EFD-1BDB-8648-A3D3-B25816EF7CD1}"/>
              </a:ext>
            </a:extLst>
          </p:cNvPr>
          <p:cNvSpPr txBox="1"/>
          <p:nvPr/>
        </p:nvSpPr>
        <p:spPr>
          <a:xfrm>
            <a:off x="4407335" y="49992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5.2 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1E127A2-8A14-464D-8482-90F38CA8A376}"/>
              </a:ext>
            </a:extLst>
          </p:cNvPr>
          <p:cNvSpPr txBox="1"/>
          <p:nvPr/>
        </p:nvSpPr>
        <p:spPr>
          <a:xfrm>
            <a:off x="9405254" y="4999253"/>
            <a:ext cx="15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Quinoa</a:t>
            </a: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77E8FDA1-602C-B74D-B655-635B8F36E2E6}"/>
              </a:ext>
            </a:extLst>
          </p:cNvPr>
          <p:cNvSpPr/>
          <p:nvPr/>
        </p:nvSpPr>
        <p:spPr>
          <a:xfrm>
            <a:off x="9160333" y="4940243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E73EE31-32AC-6548-9C34-977C7DCCC508}"/>
              </a:ext>
            </a:extLst>
          </p:cNvPr>
          <p:cNvSpPr>
            <a:spLocks/>
          </p:cNvSpPr>
          <p:nvPr/>
        </p:nvSpPr>
        <p:spPr>
          <a:xfrm>
            <a:off x="8556168" y="4793737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D5697A8-B9D5-7645-968A-502DE3B9B6FD}"/>
              </a:ext>
            </a:extLst>
          </p:cNvPr>
          <p:cNvSpPr txBox="1"/>
          <p:nvPr/>
        </p:nvSpPr>
        <p:spPr>
          <a:xfrm>
            <a:off x="8490843" y="49992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2.6 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240D7D9-295D-234E-B3BE-AD8D9ADCFB8D}"/>
              </a:ext>
            </a:extLst>
          </p:cNvPr>
          <p:cNvSpPr txBox="1"/>
          <p:nvPr/>
        </p:nvSpPr>
        <p:spPr>
          <a:xfrm>
            <a:off x="5321734" y="5842953"/>
            <a:ext cx="15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Avocado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0CE5E581-81B5-B641-9505-2D12DCCC25C5}"/>
              </a:ext>
            </a:extLst>
          </p:cNvPr>
          <p:cNvSpPr/>
          <p:nvPr/>
        </p:nvSpPr>
        <p:spPr>
          <a:xfrm>
            <a:off x="5076813" y="5783943"/>
            <a:ext cx="2911924" cy="487353"/>
          </a:xfrm>
          <a:prstGeom prst="roundRect">
            <a:avLst/>
          </a:prstGeom>
          <a:noFill/>
          <a:ln w="38100">
            <a:solidFill>
              <a:srgbClr val="036E3D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038602"/>
                      <a:gd name="connsiteY0" fmla="*/ 61557 h 369332"/>
                      <a:gd name="connsiteX1" fmla="*/ 61557 w 4038602"/>
                      <a:gd name="connsiteY1" fmla="*/ 0 h 369332"/>
                      <a:gd name="connsiteX2" fmla="*/ 620912 w 4038602"/>
                      <a:gd name="connsiteY2" fmla="*/ 0 h 369332"/>
                      <a:gd name="connsiteX3" fmla="*/ 1258578 w 4038602"/>
                      <a:gd name="connsiteY3" fmla="*/ 0 h 369332"/>
                      <a:gd name="connsiteX4" fmla="*/ 1896243 w 4038602"/>
                      <a:gd name="connsiteY4" fmla="*/ 0 h 369332"/>
                      <a:gd name="connsiteX5" fmla="*/ 2377288 w 4038602"/>
                      <a:gd name="connsiteY5" fmla="*/ 0 h 369332"/>
                      <a:gd name="connsiteX6" fmla="*/ 2819179 w 4038602"/>
                      <a:gd name="connsiteY6" fmla="*/ 0 h 369332"/>
                      <a:gd name="connsiteX7" fmla="*/ 3300225 w 4038602"/>
                      <a:gd name="connsiteY7" fmla="*/ 0 h 369332"/>
                      <a:gd name="connsiteX8" fmla="*/ 3977045 w 4038602"/>
                      <a:gd name="connsiteY8" fmla="*/ 0 h 369332"/>
                      <a:gd name="connsiteX9" fmla="*/ 4038602 w 4038602"/>
                      <a:gd name="connsiteY9" fmla="*/ 61557 h 369332"/>
                      <a:gd name="connsiteX10" fmla="*/ 4038602 w 4038602"/>
                      <a:gd name="connsiteY10" fmla="*/ 307775 h 369332"/>
                      <a:gd name="connsiteX11" fmla="*/ 3977045 w 4038602"/>
                      <a:gd name="connsiteY11" fmla="*/ 369332 h 369332"/>
                      <a:gd name="connsiteX12" fmla="*/ 3378535 w 4038602"/>
                      <a:gd name="connsiteY12" fmla="*/ 369332 h 369332"/>
                      <a:gd name="connsiteX13" fmla="*/ 2858334 w 4038602"/>
                      <a:gd name="connsiteY13" fmla="*/ 369332 h 369332"/>
                      <a:gd name="connsiteX14" fmla="*/ 2259824 w 4038602"/>
                      <a:gd name="connsiteY14" fmla="*/ 369332 h 369332"/>
                      <a:gd name="connsiteX15" fmla="*/ 1622159 w 4038602"/>
                      <a:gd name="connsiteY15" fmla="*/ 369332 h 369332"/>
                      <a:gd name="connsiteX16" fmla="*/ 1023648 w 4038602"/>
                      <a:gd name="connsiteY16" fmla="*/ 369332 h 369332"/>
                      <a:gd name="connsiteX17" fmla="*/ 61557 w 4038602"/>
                      <a:gd name="connsiteY17" fmla="*/ 369332 h 369332"/>
                      <a:gd name="connsiteX18" fmla="*/ 0 w 4038602"/>
                      <a:gd name="connsiteY18" fmla="*/ 307775 h 369332"/>
                      <a:gd name="connsiteX19" fmla="*/ 0 w 4038602"/>
                      <a:gd name="connsiteY19" fmla="*/ 61557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38602" h="369332" extrusionOk="0">
                        <a:moveTo>
                          <a:pt x="0" y="61557"/>
                        </a:moveTo>
                        <a:cubicBezTo>
                          <a:pt x="-4388" y="35259"/>
                          <a:pt x="26577" y="-406"/>
                          <a:pt x="61557" y="0"/>
                        </a:cubicBezTo>
                        <a:cubicBezTo>
                          <a:pt x="304870" y="-56193"/>
                          <a:pt x="467594" y="35383"/>
                          <a:pt x="620912" y="0"/>
                        </a:cubicBezTo>
                        <a:cubicBezTo>
                          <a:pt x="774230" y="-35383"/>
                          <a:pt x="953514" y="55445"/>
                          <a:pt x="1258578" y="0"/>
                        </a:cubicBezTo>
                        <a:cubicBezTo>
                          <a:pt x="1563642" y="-55445"/>
                          <a:pt x="1743603" y="4320"/>
                          <a:pt x="1896243" y="0"/>
                        </a:cubicBezTo>
                        <a:cubicBezTo>
                          <a:pt x="2048883" y="-4320"/>
                          <a:pt x="2161258" y="18071"/>
                          <a:pt x="2377288" y="0"/>
                        </a:cubicBezTo>
                        <a:cubicBezTo>
                          <a:pt x="2593319" y="-18071"/>
                          <a:pt x="2681928" y="35435"/>
                          <a:pt x="2819179" y="0"/>
                        </a:cubicBezTo>
                        <a:cubicBezTo>
                          <a:pt x="2956430" y="-35435"/>
                          <a:pt x="3111509" y="53162"/>
                          <a:pt x="3300225" y="0"/>
                        </a:cubicBezTo>
                        <a:cubicBezTo>
                          <a:pt x="3488941" y="-53162"/>
                          <a:pt x="3724021" y="52921"/>
                          <a:pt x="3977045" y="0"/>
                        </a:cubicBezTo>
                        <a:cubicBezTo>
                          <a:pt x="4010609" y="-1826"/>
                          <a:pt x="4034275" y="26483"/>
                          <a:pt x="4038602" y="61557"/>
                        </a:cubicBezTo>
                        <a:cubicBezTo>
                          <a:pt x="4051151" y="136144"/>
                          <a:pt x="4014755" y="238448"/>
                          <a:pt x="4038602" y="307775"/>
                        </a:cubicBezTo>
                        <a:cubicBezTo>
                          <a:pt x="4037574" y="342045"/>
                          <a:pt x="4009845" y="365458"/>
                          <a:pt x="3977045" y="369332"/>
                        </a:cubicBezTo>
                        <a:cubicBezTo>
                          <a:pt x="3855702" y="394995"/>
                          <a:pt x="3605118" y="309578"/>
                          <a:pt x="3378535" y="369332"/>
                        </a:cubicBezTo>
                        <a:cubicBezTo>
                          <a:pt x="3151952" y="429086"/>
                          <a:pt x="3086408" y="353683"/>
                          <a:pt x="2858334" y="369332"/>
                        </a:cubicBezTo>
                        <a:cubicBezTo>
                          <a:pt x="2630260" y="384981"/>
                          <a:pt x="2391328" y="328886"/>
                          <a:pt x="2259824" y="369332"/>
                        </a:cubicBezTo>
                        <a:cubicBezTo>
                          <a:pt x="2128320" y="409778"/>
                          <a:pt x="1838995" y="359901"/>
                          <a:pt x="1622159" y="369332"/>
                        </a:cubicBezTo>
                        <a:cubicBezTo>
                          <a:pt x="1405323" y="378763"/>
                          <a:pt x="1182542" y="303362"/>
                          <a:pt x="1023648" y="369332"/>
                        </a:cubicBezTo>
                        <a:cubicBezTo>
                          <a:pt x="864754" y="435302"/>
                          <a:pt x="384338" y="325441"/>
                          <a:pt x="61557" y="369332"/>
                        </a:cubicBezTo>
                        <a:cubicBezTo>
                          <a:pt x="29670" y="359796"/>
                          <a:pt x="746" y="351557"/>
                          <a:pt x="0" y="307775"/>
                        </a:cubicBezTo>
                        <a:cubicBezTo>
                          <a:pt x="-6404" y="230648"/>
                          <a:pt x="19928" y="133418"/>
                          <a:pt x="0" y="615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AE3A16E-353C-C046-9533-6E903CA4215F}"/>
              </a:ext>
            </a:extLst>
          </p:cNvPr>
          <p:cNvSpPr>
            <a:spLocks/>
          </p:cNvSpPr>
          <p:nvPr/>
        </p:nvSpPr>
        <p:spPr>
          <a:xfrm>
            <a:off x="4472648" y="5637437"/>
            <a:ext cx="783775" cy="780365"/>
          </a:xfrm>
          <a:prstGeom prst="ellipse">
            <a:avLst/>
          </a:prstGeom>
          <a:ln w="38100">
            <a:solidFill>
              <a:srgbClr val="036E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2C0413E-AF78-844D-9F68-105DFC6F89AD}"/>
              </a:ext>
            </a:extLst>
          </p:cNvPr>
          <p:cNvSpPr txBox="1"/>
          <p:nvPr/>
        </p:nvSpPr>
        <p:spPr>
          <a:xfrm>
            <a:off x="4407335" y="58429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entury Gothic" panose="020B0502020202020204" pitchFamily="34" charset="0"/>
              </a:rPr>
              <a:t>5.0 g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9C1F509-CE2C-BD4B-B332-FE2F78D1ABD7}"/>
              </a:ext>
            </a:extLst>
          </p:cNvPr>
          <p:cNvSpPr txBox="1"/>
          <p:nvPr/>
        </p:nvSpPr>
        <p:spPr>
          <a:xfrm>
            <a:off x="-17708" y="206563"/>
            <a:ext cx="1219200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>
                <a:solidFill>
                  <a:srgbClr val="036E3D"/>
                </a:solidFill>
                <a:latin typeface="Century Gothic" panose="020B0502020202020204" pitchFamily="34" charset="0"/>
              </a:rPr>
              <a:t>Fiber Content of Foods (g/serving)</a:t>
            </a:r>
          </a:p>
        </p:txBody>
      </p:sp>
      <p:sp>
        <p:nvSpPr>
          <p:cNvPr id="130" name="Footer Placeholder 7">
            <a:extLst>
              <a:ext uri="{FF2B5EF4-FFF2-40B4-BE49-F238E27FC236}">
                <a16:creationId xmlns:a16="http://schemas.microsoft.com/office/drawing/2014/main" id="{32BF1B1D-0E26-854B-A725-2CE0E8DB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6446" y="6492875"/>
            <a:ext cx="4114800" cy="365125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http://</a:t>
            </a:r>
            <a:r>
              <a:rPr lang="en-US" sz="1050" err="1">
                <a:solidFill>
                  <a:schemeClr val="bg1"/>
                </a:solidFill>
                <a:latin typeface="Century Gothic" panose="020B0502020202020204" pitchFamily="34" charset="0"/>
              </a:rPr>
              <a:t>www.ars.usda.gov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/</a:t>
            </a:r>
            <a:r>
              <a:rPr lang="en-US" sz="1050" err="1">
                <a:solidFill>
                  <a:schemeClr val="bg1"/>
                </a:solidFill>
                <a:latin typeface="Century Gothic" panose="020B0502020202020204" pitchFamily="34" charset="0"/>
              </a:rPr>
              <a:t>nutrientdata</a:t>
            </a:r>
            <a:endParaRPr lang="en-US" sz="105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13DC66B-A241-2F48-9FCC-688E12CD395C}"/>
              </a:ext>
            </a:extLst>
          </p:cNvPr>
          <p:cNvCxnSpPr>
            <a:cxnSpLocks/>
          </p:cNvCxnSpPr>
          <p:nvPr/>
        </p:nvCxnSpPr>
        <p:spPr>
          <a:xfrm>
            <a:off x="1934684" y="914449"/>
            <a:ext cx="822712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6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table, food&#10;&#10;Description automatically generated">
            <a:extLst>
              <a:ext uri="{FF2B5EF4-FFF2-40B4-BE49-F238E27FC236}">
                <a16:creationId xmlns:a16="http://schemas.microsoft.com/office/drawing/2014/main" id="{9708147B-E66D-F749-A5AE-D8F5E540B1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1393"/>
            <a:ext cx="12191980" cy="232474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F91274-A54E-0A4D-9026-227AEBE0791E}"/>
              </a:ext>
            </a:extLst>
          </p:cNvPr>
          <p:cNvSpPr txBox="1"/>
          <p:nvPr/>
        </p:nvSpPr>
        <p:spPr>
          <a:xfrm>
            <a:off x="113219" y="3429000"/>
            <a:ext cx="4716356" cy="120032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b="1">
                <a:solidFill>
                  <a:srgbClr val="036E3D"/>
                </a:solidFill>
                <a:latin typeface="Century Gothic" panose="020B0502020202020204" pitchFamily="34" charset="0"/>
              </a:rPr>
              <a:t>The Gut Microbiome</a:t>
            </a:r>
          </a:p>
          <a:p>
            <a:r>
              <a:rPr lang="en-US" sz="3600" b="1">
                <a:solidFill>
                  <a:srgbClr val="036E3D"/>
                </a:solidFill>
                <a:latin typeface="Century Gothic" panose="020B0502020202020204" pitchFamily="34" charset="0"/>
              </a:rPr>
              <a:t>&amp; Immune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10E5A-EFFD-874E-ABBB-6686D0915E25}"/>
              </a:ext>
            </a:extLst>
          </p:cNvPr>
          <p:cNvSpPr txBox="1"/>
          <p:nvPr/>
        </p:nvSpPr>
        <p:spPr>
          <a:xfrm>
            <a:off x="4942793" y="2346342"/>
            <a:ext cx="72492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entury Gothic" panose="020B0502020202020204" pitchFamily="34" charset="0"/>
              </a:rPr>
              <a:t>Microorganisms on/within the body</a:t>
            </a:r>
          </a:p>
          <a:p>
            <a:pPr algn="ctr"/>
            <a:endParaRPr lang="en-US" sz="2400">
              <a:latin typeface="Century Gothic" panose="020B0502020202020204" pitchFamily="34" charset="0"/>
            </a:endParaRPr>
          </a:p>
          <a:p>
            <a:pPr algn="ctr"/>
            <a:r>
              <a:rPr lang="en-US" sz="2400">
                <a:latin typeface="Century Gothic" panose="020B0502020202020204" pitchFamily="34" charset="0"/>
              </a:rPr>
              <a:t>Short chain fatty acids ( SCFA) result when gut bacteria work on undigested CHO</a:t>
            </a:r>
          </a:p>
          <a:p>
            <a:pPr algn="ctr"/>
            <a:endParaRPr lang="en-US" sz="2400">
              <a:latin typeface="Century Gothic" panose="020B0502020202020204" pitchFamily="34" charset="0"/>
            </a:endParaRPr>
          </a:p>
          <a:p>
            <a:pPr algn="ctr"/>
            <a:r>
              <a:rPr lang="en-US" sz="2400">
                <a:latin typeface="Century Gothic" panose="020B0502020202020204" pitchFamily="34" charset="0"/>
              </a:rPr>
              <a:t>SCFA from high fiber have been shown to reduce the inflammation in the colon and dampen allergic airway disease</a:t>
            </a:r>
          </a:p>
          <a:p>
            <a:pPr algn="ctr"/>
            <a:endParaRPr lang="en-US" sz="2400">
              <a:latin typeface="Century Gothic" panose="020B0502020202020204" pitchFamily="34" charset="0"/>
            </a:endParaRPr>
          </a:p>
          <a:p>
            <a:pPr algn="ctr"/>
            <a:r>
              <a:rPr lang="en-US" sz="2400">
                <a:latin typeface="Century Gothic" panose="020B0502020202020204" pitchFamily="34" charset="0"/>
              </a:rPr>
              <a:t>Diets should be rich in fiber and prebiotics; the food needed for probiotic survival</a:t>
            </a:r>
          </a:p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994D4F-D8F4-45D5-8E5D-C04580ED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1755" y="6502400"/>
            <a:ext cx="4900226" cy="355601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Rooks MG, Garrett, WS.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Nat Review Immunol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2016;16(6);341-352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3EFFB8-E3EF-4E48-8F69-1879B7DF838F}"/>
              </a:ext>
            </a:extLst>
          </p:cNvPr>
          <p:cNvCxnSpPr>
            <a:cxnSpLocks/>
          </p:cNvCxnSpPr>
          <p:nvPr/>
        </p:nvCxnSpPr>
        <p:spPr>
          <a:xfrm>
            <a:off x="113219" y="4639840"/>
            <a:ext cx="394377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0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D8B4F-EE21-E640-8B9E-E46F189ED13C}"/>
              </a:ext>
            </a:extLst>
          </p:cNvPr>
          <p:cNvSpPr txBox="1"/>
          <p:nvPr/>
        </p:nvSpPr>
        <p:spPr>
          <a:xfrm>
            <a:off x="0" y="1089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36E3D"/>
                </a:solidFill>
                <a:latin typeface="Century Gothic" panose="020B0502020202020204" pitchFamily="34" charset="0"/>
              </a:rPr>
              <a:t>Probiotic-Containing Foods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9E662-66FE-124D-B695-AE869751B3E8}"/>
              </a:ext>
            </a:extLst>
          </p:cNvPr>
          <p:cNvSpPr txBox="1"/>
          <p:nvPr/>
        </p:nvSpPr>
        <p:spPr>
          <a:xfrm>
            <a:off x="0" y="307974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36E3D"/>
                </a:solidFill>
                <a:latin typeface="Century Gothic" panose="020B0502020202020204" pitchFamily="34" charset="0"/>
              </a:rPr>
              <a:t>Prebiotic-Containing Foods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68DD8-C545-E74D-9EB7-8E5526944243}"/>
              </a:ext>
            </a:extLst>
          </p:cNvPr>
          <p:cNvSpPr txBox="1"/>
          <p:nvPr/>
        </p:nvSpPr>
        <p:spPr>
          <a:xfrm>
            <a:off x="3240599" y="772674"/>
            <a:ext cx="3858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Yogurt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Kefir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Sauerkraut (refrigerated)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Pickles (refrigerated)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E60A7B-0B3A-1945-9209-62C098A63482}"/>
              </a:ext>
            </a:extLst>
          </p:cNvPr>
          <p:cNvSpPr txBox="1"/>
          <p:nvPr/>
        </p:nvSpPr>
        <p:spPr>
          <a:xfrm>
            <a:off x="7604127" y="772674"/>
            <a:ext cx="1877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Kimchi</a:t>
            </a:r>
          </a:p>
          <a:p>
            <a:r>
              <a:rPr lang="en-US" sz="2400">
                <a:latin typeface="Century Gothic" panose="020B0502020202020204" pitchFamily="34" charset="0"/>
              </a:rPr>
              <a:t>Tempeh</a:t>
            </a:r>
          </a:p>
          <a:p>
            <a:r>
              <a:rPr lang="en-US" sz="2400">
                <a:latin typeface="Century Gothic" panose="020B0502020202020204" pitchFamily="34" charset="0"/>
              </a:rPr>
              <a:t>Miso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E4CF0D-2EF3-8E47-8A0E-C53F433E2D42}"/>
              </a:ext>
            </a:extLst>
          </p:cNvPr>
          <p:cNvSpPr txBox="1"/>
          <p:nvPr/>
        </p:nvSpPr>
        <p:spPr>
          <a:xfrm>
            <a:off x="3124985" y="3768365"/>
            <a:ext cx="3297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Asparagus</a:t>
            </a:r>
          </a:p>
          <a:p>
            <a:r>
              <a:rPr lang="en-US" sz="2400">
                <a:latin typeface="Century Gothic" panose="020B0502020202020204" pitchFamily="34" charset="0"/>
              </a:rPr>
              <a:t>Banana</a:t>
            </a:r>
          </a:p>
          <a:p>
            <a:r>
              <a:rPr lang="en-US" sz="2400">
                <a:latin typeface="Century Gothic" panose="020B0502020202020204" pitchFamily="34" charset="0"/>
              </a:rPr>
              <a:t>Barley</a:t>
            </a:r>
          </a:p>
          <a:p>
            <a:r>
              <a:rPr lang="en-US" sz="2400">
                <a:latin typeface="Century Gothic" panose="020B0502020202020204" pitchFamily="34" charset="0"/>
              </a:rPr>
              <a:t>Beets</a:t>
            </a:r>
          </a:p>
          <a:p>
            <a:r>
              <a:rPr lang="en-US" sz="2400">
                <a:latin typeface="Century Gothic" panose="020B0502020202020204" pitchFamily="34" charset="0"/>
              </a:rPr>
              <a:t>Chicory</a:t>
            </a:r>
          </a:p>
          <a:p>
            <a:r>
              <a:rPr lang="en-US" sz="2400">
                <a:latin typeface="Century Gothic" panose="020B0502020202020204" pitchFamily="34" charset="0"/>
              </a:rPr>
              <a:t>Garlic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312C0C-5754-C946-83CE-DE8117F4B73D}"/>
              </a:ext>
            </a:extLst>
          </p:cNvPr>
          <p:cNvSpPr txBox="1"/>
          <p:nvPr/>
        </p:nvSpPr>
        <p:spPr>
          <a:xfrm>
            <a:off x="7253267" y="3777640"/>
            <a:ext cx="3297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Cow’s Milk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Peas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Beans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Seaweed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Microalgae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Jerusalem Artichoke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9E088-0C54-2B45-81D0-9F58229FB003}"/>
              </a:ext>
            </a:extLst>
          </p:cNvPr>
          <p:cNvSpPr txBox="1"/>
          <p:nvPr/>
        </p:nvSpPr>
        <p:spPr>
          <a:xfrm>
            <a:off x="5202670" y="3768365"/>
            <a:ext cx="2153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Honey</a:t>
            </a:r>
          </a:p>
          <a:p>
            <a:r>
              <a:rPr lang="en-US" sz="2400">
                <a:latin typeface="Century Gothic" panose="020B0502020202020204" pitchFamily="34" charset="0"/>
              </a:rPr>
              <a:t>Onion</a:t>
            </a:r>
          </a:p>
          <a:p>
            <a:r>
              <a:rPr lang="en-US" sz="2400">
                <a:latin typeface="Century Gothic" panose="020B0502020202020204" pitchFamily="34" charset="0"/>
              </a:rPr>
              <a:t>Tomato</a:t>
            </a:r>
          </a:p>
          <a:p>
            <a:r>
              <a:rPr lang="en-US" sz="2400">
                <a:latin typeface="Century Gothic" panose="020B0502020202020204" pitchFamily="34" charset="0"/>
              </a:rPr>
              <a:t>Rye</a:t>
            </a:r>
          </a:p>
          <a:p>
            <a:r>
              <a:rPr lang="en-US" sz="2400">
                <a:latin typeface="Century Gothic" panose="020B0502020202020204" pitchFamily="34" charset="0"/>
              </a:rPr>
              <a:t>Soybean</a:t>
            </a:r>
          </a:p>
          <a:p>
            <a:r>
              <a:rPr lang="en-US" sz="2400">
                <a:latin typeface="Century Gothic" panose="020B0502020202020204" pitchFamily="34" charset="0"/>
              </a:rPr>
              <a:t>Wheat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0A4274-10FA-004B-9ACB-0C6694FCD242}"/>
              </a:ext>
            </a:extLst>
          </p:cNvPr>
          <p:cNvCxnSpPr>
            <a:cxnSpLocks/>
          </p:cNvCxnSpPr>
          <p:nvPr/>
        </p:nvCxnSpPr>
        <p:spPr>
          <a:xfrm>
            <a:off x="4124113" y="2653535"/>
            <a:ext cx="394377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9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nimal&#10;&#10;Description automatically generated">
            <a:extLst>
              <a:ext uri="{FF2B5EF4-FFF2-40B4-BE49-F238E27FC236}">
                <a16:creationId xmlns:a16="http://schemas.microsoft.com/office/drawing/2014/main" id="{CD60C6DF-F5B5-ED49-8756-FF06215BD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A7427-5FEE-DA4B-AC3D-29B40BED8748}"/>
              </a:ext>
            </a:extLst>
          </p:cNvPr>
          <p:cNvSpPr/>
          <p:nvPr/>
        </p:nvSpPr>
        <p:spPr>
          <a:xfrm>
            <a:off x="446049" y="2018371"/>
            <a:ext cx="4995746" cy="82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AD1DA8-0DF4-D942-9507-C92C6AEE1BCA}"/>
              </a:ext>
            </a:extLst>
          </p:cNvPr>
          <p:cNvSpPr txBox="1"/>
          <p:nvPr/>
        </p:nvSpPr>
        <p:spPr>
          <a:xfrm>
            <a:off x="275978" y="341735"/>
            <a:ext cx="2342308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b="1">
                <a:solidFill>
                  <a:srgbClr val="036E3D"/>
                </a:solidFill>
                <a:latin typeface="Century Gothic" panose="020B0502020202020204" pitchFamily="34" charset="0"/>
              </a:rPr>
              <a:t>Probiotics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7AF1C9-BA7D-E948-B28D-65F5F0E551F2}"/>
              </a:ext>
            </a:extLst>
          </p:cNvPr>
          <p:cNvSpPr txBox="1"/>
          <p:nvPr/>
        </p:nvSpPr>
        <p:spPr>
          <a:xfrm>
            <a:off x="275979" y="1336428"/>
            <a:ext cx="582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Probiotics can bolster the gut barrier and prevent bacterial migration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57E273-FB43-754A-8FD4-41B29CFA26FE}"/>
              </a:ext>
            </a:extLst>
          </p:cNvPr>
          <p:cNvSpPr txBox="1"/>
          <p:nvPr/>
        </p:nvSpPr>
        <p:spPr>
          <a:xfrm>
            <a:off x="275978" y="2319797"/>
            <a:ext cx="670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May be able to reduce the time of  inflammatory response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4CAFD-EBAC-2446-AF42-8074A713D4C3}"/>
              </a:ext>
            </a:extLst>
          </p:cNvPr>
          <p:cNvSpPr txBox="1"/>
          <p:nvPr/>
        </p:nvSpPr>
        <p:spPr>
          <a:xfrm>
            <a:off x="275978" y="3303166"/>
            <a:ext cx="6425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Supplementation may reduce the incidence of upper respiratory illness by 50% and reduce the duration, if infected by approximately 2 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DA0A2-A03D-2341-8AD1-EB20CA8AC089}"/>
              </a:ext>
            </a:extLst>
          </p:cNvPr>
          <p:cNvSpPr txBox="1"/>
          <p:nvPr/>
        </p:nvSpPr>
        <p:spPr>
          <a:xfrm>
            <a:off x="275978" y="5025197"/>
            <a:ext cx="713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Associated with a decreased demand for antibiotics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0B1C63E-3C6A-47F2-B2C6-9C57CD0B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799" y="6489530"/>
            <a:ext cx="9601200" cy="368460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Walsh, NP.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Sports Med. 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2019;49(2):S153–S168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8C6F9A-AC20-5343-AF7F-395C54A11FCA}"/>
              </a:ext>
            </a:extLst>
          </p:cNvPr>
          <p:cNvCxnSpPr>
            <a:cxnSpLocks/>
          </p:cNvCxnSpPr>
          <p:nvPr/>
        </p:nvCxnSpPr>
        <p:spPr>
          <a:xfrm>
            <a:off x="351190" y="1019597"/>
            <a:ext cx="223960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46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man, racket, female, court&#10;&#10;Description automatically generated">
            <a:extLst>
              <a:ext uri="{FF2B5EF4-FFF2-40B4-BE49-F238E27FC236}">
                <a16:creationId xmlns:a16="http://schemas.microsoft.com/office/drawing/2014/main" id="{7D1F768E-106F-084A-9CB8-7C1822AEC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416" t="-1" b="-1"/>
          <a:stretch/>
        </p:blipFill>
        <p:spPr>
          <a:xfrm>
            <a:off x="4684073" y="13"/>
            <a:ext cx="7507927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86FFAC-ECEE-5947-B47F-68A0689F3166}"/>
              </a:ext>
            </a:extLst>
          </p:cNvPr>
          <p:cNvSpPr/>
          <p:nvPr/>
        </p:nvSpPr>
        <p:spPr>
          <a:xfrm>
            <a:off x="524107" y="2129883"/>
            <a:ext cx="4951142" cy="501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2FDEB8-C34A-1C4E-9AEF-50CEC9BA6965}"/>
              </a:ext>
            </a:extLst>
          </p:cNvPr>
          <p:cNvSpPr txBox="1"/>
          <p:nvPr/>
        </p:nvSpPr>
        <p:spPr>
          <a:xfrm>
            <a:off x="117088" y="117180"/>
            <a:ext cx="4714752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b="1">
                <a:solidFill>
                  <a:srgbClr val="036E3D"/>
                </a:solidFill>
                <a:latin typeface="Century Gothic" panose="020B0502020202020204" pitchFamily="34" charset="0"/>
              </a:rPr>
              <a:t>Probiotics &amp; Athletes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318156-52F7-DF4C-A517-1266C35D5F89}"/>
              </a:ext>
            </a:extLst>
          </p:cNvPr>
          <p:cNvSpPr txBox="1">
            <a:spLocks/>
          </p:cNvSpPr>
          <p:nvPr/>
        </p:nvSpPr>
        <p:spPr>
          <a:xfrm>
            <a:off x="117088" y="1046053"/>
            <a:ext cx="660953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Clr>
                <a:srgbClr val="036E3D"/>
              </a:buClr>
              <a:buFont typeface="Wingdings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In one study, four weeks of multi-species probiotic supplementation reduced markers of gut permeability and symptoms of GI discomfort during exercise-induced heat stress</a:t>
            </a:r>
          </a:p>
          <a:p>
            <a:pPr marL="342900" indent="-342900" algn="l">
              <a:lnSpc>
                <a:spcPct val="120000"/>
              </a:lnSpc>
              <a:buClr>
                <a:srgbClr val="036E3D"/>
              </a:buClr>
              <a:buFont typeface="Wingdings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May protect the intestinal barrier and crowd out the deleterious bacteria</a:t>
            </a:r>
          </a:p>
          <a:p>
            <a:pPr marL="342900" indent="-342900" algn="l">
              <a:lnSpc>
                <a:spcPct val="120000"/>
              </a:lnSpc>
              <a:buClr>
                <a:srgbClr val="036E3D"/>
              </a:buClr>
              <a:buFont typeface="Wingdings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Most studies use probiotics over an extended time for prevention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DAE12F-5CF2-4EA4-BDD9-78AE24DC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799" y="6489530"/>
            <a:ext cx="9601200" cy="368460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Walsh, NP.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Sports Med. 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2019;49(2):S153–S168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6CDC29-BD61-B544-B968-F597572FFBE3}"/>
              </a:ext>
            </a:extLst>
          </p:cNvPr>
          <p:cNvSpPr txBox="1">
            <a:spLocks/>
          </p:cNvSpPr>
          <p:nvPr/>
        </p:nvSpPr>
        <p:spPr>
          <a:xfrm>
            <a:off x="117089" y="4568970"/>
            <a:ext cx="6609532" cy="1526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36E3D"/>
                </a:solidFill>
                <a:latin typeface="Century Gothic" panose="020B0502020202020204" pitchFamily="34" charset="0"/>
              </a:rPr>
              <a:t>The strength of evidence for the use of probiotics to support immune function is moderate/strong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B34B0C-94C8-6C4F-A3B8-1EE9E7F9E2BA}"/>
              </a:ext>
            </a:extLst>
          </p:cNvPr>
          <p:cNvCxnSpPr>
            <a:cxnSpLocks/>
          </p:cNvCxnSpPr>
          <p:nvPr/>
        </p:nvCxnSpPr>
        <p:spPr>
          <a:xfrm>
            <a:off x="192125" y="763511"/>
            <a:ext cx="449194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40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VITAMINS AND MINERALS FOR IMMUNE HEALTH</a:t>
            </a:r>
          </a:p>
        </p:txBody>
      </p:sp>
    </p:spTree>
    <p:extLst>
      <p:ext uri="{BB962C8B-B14F-4D97-AF65-F5344CB8AC3E}">
        <p14:creationId xmlns:p14="http://schemas.microsoft.com/office/powerpoint/2010/main" val="302301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850FAC-A357-BC43-B106-20588068EDA8}"/>
              </a:ext>
            </a:extLst>
          </p:cNvPr>
          <p:cNvSpPr txBox="1"/>
          <p:nvPr/>
        </p:nvSpPr>
        <p:spPr>
          <a:xfrm>
            <a:off x="4998086" y="171841"/>
            <a:ext cx="17730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36E3D"/>
                </a:solidFill>
                <a:latin typeface="Century Gothic" panose="020B0502020202020204" pitchFamily="34" charset="0"/>
              </a:rPr>
              <a:t>Vitamin A</a:t>
            </a:r>
          </a:p>
          <a:p>
            <a:pPr algn="ctr"/>
            <a:r>
              <a:rPr lang="en-US" sz="1400">
                <a:latin typeface="Century Gothic" panose="020B0502020202020204" pitchFamily="34" charset="0"/>
              </a:rPr>
              <a:t>(beta carotene)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B598ED-8D50-4C43-8413-D7663B9D0A08}"/>
              </a:ext>
            </a:extLst>
          </p:cNvPr>
          <p:cNvSpPr txBox="1"/>
          <p:nvPr/>
        </p:nvSpPr>
        <p:spPr>
          <a:xfrm>
            <a:off x="7079824" y="279562"/>
            <a:ext cx="177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36E3D"/>
                </a:solidFill>
                <a:latin typeface="Century Gothic" panose="020B0502020202020204" pitchFamily="34" charset="0"/>
              </a:rPr>
              <a:t>Vitamin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38498-743B-A74A-A9A1-0AE55E99FA4F}"/>
              </a:ext>
            </a:extLst>
          </p:cNvPr>
          <p:cNvSpPr txBox="1"/>
          <p:nvPr/>
        </p:nvSpPr>
        <p:spPr>
          <a:xfrm>
            <a:off x="4998086" y="2648673"/>
            <a:ext cx="177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36E3D"/>
                </a:solidFill>
                <a:latin typeface="Century Gothic" panose="020B0502020202020204" pitchFamily="34" charset="0"/>
              </a:rPr>
              <a:t>Folic Acid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9767C2-5432-4348-9D6E-31B8DD7900D8}"/>
              </a:ext>
            </a:extLst>
          </p:cNvPr>
          <p:cNvSpPr txBox="1"/>
          <p:nvPr/>
        </p:nvSpPr>
        <p:spPr>
          <a:xfrm>
            <a:off x="9214722" y="2638898"/>
            <a:ext cx="177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36E3D"/>
                </a:solidFill>
                <a:latin typeface="Century Gothic" panose="020B0502020202020204" pitchFamily="34" charset="0"/>
              </a:rPr>
              <a:t>Vitamin B6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42D3BC-8316-994D-B503-27FA36F00029}"/>
              </a:ext>
            </a:extLst>
          </p:cNvPr>
          <p:cNvSpPr txBox="1"/>
          <p:nvPr/>
        </p:nvSpPr>
        <p:spPr>
          <a:xfrm>
            <a:off x="7079824" y="5123199"/>
            <a:ext cx="177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36E3D"/>
                </a:solidFill>
                <a:latin typeface="Century Gothic" panose="020B0502020202020204" pitchFamily="34" charset="0"/>
              </a:rPr>
              <a:t>Vitamin B12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544E7-88FA-DA4A-BFFD-3816BF4F899D}"/>
              </a:ext>
            </a:extLst>
          </p:cNvPr>
          <p:cNvSpPr txBox="1"/>
          <p:nvPr/>
        </p:nvSpPr>
        <p:spPr>
          <a:xfrm>
            <a:off x="7079824" y="2632800"/>
            <a:ext cx="177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36E3D"/>
                </a:solidFill>
                <a:latin typeface="Century Gothic" panose="020B0502020202020204" pitchFamily="34" charset="0"/>
              </a:rPr>
              <a:t>Niacin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AAD79C-069B-D54A-BEFE-F1161C9E1C27}"/>
              </a:ext>
            </a:extLst>
          </p:cNvPr>
          <p:cNvSpPr txBox="1"/>
          <p:nvPr/>
        </p:nvSpPr>
        <p:spPr>
          <a:xfrm>
            <a:off x="9214722" y="279562"/>
            <a:ext cx="177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36E3D"/>
                </a:solidFill>
                <a:latin typeface="Century Gothic" panose="020B0502020202020204" pitchFamily="34" charset="0"/>
              </a:rPr>
              <a:t>Vitamin 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C82A04-6D7F-B64A-AAD5-54ACA97D0FA4}"/>
              </a:ext>
            </a:extLst>
          </p:cNvPr>
          <p:cNvCxnSpPr/>
          <p:nvPr/>
        </p:nvCxnSpPr>
        <p:spPr>
          <a:xfrm>
            <a:off x="5176506" y="887681"/>
            <a:ext cx="14162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2F7278-BE5A-594F-8BCD-7861F027EF92}"/>
              </a:ext>
            </a:extLst>
          </p:cNvPr>
          <p:cNvCxnSpPr/>
          <p:nvPr/>
        </p:nvCxnSpPr>
        <p:spPr>
          <a:xfrm>
            <a:off x="9393142" y="887681"/>
            <a:ext cx="14162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EFE819-5F32-2C4E-A7C2-A90ABED42F69}"/>
              </a:ext>
            </a:extLst>
          </p:cNvPr>
          <p:cNvCxnSpPr/>
          <p:nvPr/>
        </p:nvCxnSpPr>
        <p:spPr>
          <a:xfrm>
            <a:off x="7258244" y="887681"/>
            <a:ext cx="14162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A70442D-C7E5-C844-B753-39D2C4267AED}"/>
              </a:ext>
            </a:extLst>
          </p:cNvPr>
          <p:cNvSpPr txBox="1"/>
          <p:nvPr/>
        </p:nvSpPr>
        <p:spPr>
          <a:xfrm>
            <a:off x="4944926" y="987969"/>
            <a:ext cx="1879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entury Gothic" panose="020B0502020202020204" pitchFamily="34" charset="0"/>
              </a:rPr>
              <a:t>Sweet potato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Carrots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Peppers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Broccoli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Butternut Squash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91A8F7-DC1B-654C-ACCD-15B5302B5832}"/>
              </a:ext>
            </a:extLst>
          </p:cNvPr>
          <p:cNvSpPr txBox="1"/>
          <p:nvPr/>
        </p:nvSpPr>
        <p:spPr>
          <a:xfrm>
            <a:off x="7026664" y="987968"/>
            <a:ext cx="1879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entury Gothic" panose="020B0502020202020204" pitchFamily="34" charset="0"/>
              </a:rPr>
              <a:t>Citrus fruits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Potatoes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Broccoli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Strawberries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Kiwi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AD0A67-D900-B343-8EBE-AC224BADCB7F}"/>
              </a:ext>
            </a:extLst>
          </p:cNvPr>
          <p:cNvSpPr txBox="1"/>
          <p:nvPr/>
        </p:nvSpPr>
        <p:spPr>
          <a:xfrm>
            <a:off x="9161562" y="987349"/>
            <a:ext cx="1879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entury Gothic" panose="020B0502020202020204" pitchFamily="34" charset="0"/>
              </a:rPr>
              <a:t>Salmon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Trout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Milk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Fortified cereal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Mushrooms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F6DA07-B787-CB44-8BB0-45A649DD0CEF}"/>
              </a:ext>
            </a:extLst>
          </p:cNvPr>
          <p:cNvCxnSpPr/>
          <p:nvPr/>
        </p:nvCxnSpPr>
        <p:spPr>
          <a:xfrm>
            <a:off x="5176506" y="3048783"/>
            <a:ext cx="14162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5F5722-0B21-CC48-B9B1-7CABE995791D}"/>
              </a:ext>
            </a:extLst>
          </p:cNvPr>
          <p:cNvCxnSpPr/>
          <p:nvPr/>
        </p:nvCxnSpPr>
        <p:spPr>
          <a:xfrm>
            <a:off x="7258244" y="3044886"/>
            <a:ext cx="14162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995A0F1-C259-4243-9F13-27ADF33474DC}"/>
              </a:ext>
            </a:extLst>
          </p:cNvPr>
          <p:cNvSpPr txBox="1"/>
          <p:nvPr/>
        </p:nvSpPr>
        <p:spPr>
          <a:xfrm>
            <a:off x="4944926" y="3139009"/>
            <a:ext cx="1879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entury Gothic" panose="020B0502020202020204" pitchFamily="34" charset="0"/>
              </a:rPr>
              <a:t>Green leafy veg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Fortified cereal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Liver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Black-eyed peas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Asparagus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A63D4A-590D-DF46-B91D-B95113E96C4E}"/>
              </a:ext>
            </a:extLst>
          </p:cNvPr>
          <p:cNvSpPr txBox="1"/>
          <p:nvPr/>
        </p:nvSpPr>
        <p:spPr>
          <a:xfrm>
            <a:off x="7026664" y="3106722"/>
            <a:ext cx="187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entury Gothic" panose="020B0502020202020204" pitchFamily="34" charset="0"/>
              </a:rPr>
              <a:t>Turkey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Salmon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Chicken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Pork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Brown rice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Fortified cereals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D33CF5-17E1-9D4B-90B6-27D5E6E629D9}"/>
              </a:ext>
            </a:extLst>
          </p:cNvPr>
          <p:cNvSpPr txBox="1"/>
          <p:nvPr/>
        </p:nvSpPr>
        <p:spPr>
          <a:xfrm>
            <a:off x="9161562" y="3103493"/>
            <a:ext cx="1879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entury Gothic" panose="020B0502020202020204" pitchFamily="34" charset="0"/>
              </a:rPr>
              <a:t>Chickpeas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Tuna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Salmon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Potatoes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C59C14-CA5A-2F4E-B76C-5DE627861CA5}"/>
              </a:ext>
            </a:extLst>
          </p:cNvPr>
          <p:cNvSpPr txBox="1"/>
          <p:nvPr/>
        </p:nvSpPr>
        <p:spPr>
          <a:xfrm>
            <a:off x="7026664" y="5614568"/>
            <a:ext cx="187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entury Gothic" panose="020B0502020202020204" pitchFamily="34" charset="0"/>
              </a:rPr>
              <a:t>B12-animal foods</a:t>
            </a:r>
          </a:p>
          <a:p>
            <a:pPr algn="ctr"/>
            <a:r>
              <a:rPr lang="en-US" sz="1600">
                <a:latin typeface="Century Gothic" panose="020B0502020202020204" pitchFamily="34" charset="0"/>
              </a:rPr>
              <a:t>Nutritional yeast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13FD93-B91F-1145-B5BC-5A3B0E049B29}"/>
              </a:ext>
            </a:extLst>
          </p:cNvPr>
          <p:cNvCxnSpPr/>
          <p:nvPr/>
        </p:nvCxnSpPr>
        <p:spPr>
          <a:xfrm>
            <a:off x="9393142" y="3044886"/>
            <a:ext cx="14162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14411F-1EE3-3540-A98D-7D9F861CDCF9}"/>
              </a:ext>
            </a:extLst>
          </p:cNvPr>
          <p:cNvCxnSpPr/>
          <p:nvPr/>
        </p:nvCxnSpPr>
        <p:spPr>
          <a:xfrm>
            <a:off x="7258244" y="5523309"/>
            <a:ext cx="14162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8C603E-9597-4A4D-AF28-94D1EBB4E2DF}"/>
              </a:ext>
            </a:extLst>
          </p:cNvPr>
          <p:cNvSpPr/>
          <p:nvPr/>
        </p:nvSpPr>
        <p:spPr>
          <a:xfrm>
            <a:off x="278970" y="3642102"/>
            <a:ext cx="3200400" cy="3200400"/>
          </a:xfrm>
          <a:prstGeom prst="ellipse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66582-26D9-8D42-9D29-9C064FE42477}"/>
              </a:ext>
            </a:extLst>
          </p:cNvPr>
          <p:cNvSpPr txBox="1"/>
          <p:nvPr/>
        </p:nvSpPr>
        <p:spPr>
          <a:xfrm>
            <a:off x="545033" y="2433229"/>
            <a:ext cx="3088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36E3D"/>
                </a:solidFill>
                <a:latin typeface="Century Gothic" panose="020B0502020202020204" pitchFamily="34" charset="0"/>
              </a:rPr>
              <a:t>VITAMINS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Important for Immune Function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30E11-A58B-2C49-96A4-A6E6BF53A525}"/>
              </a:ext>
            </a:extLst>
          </p:cNvPr>
          <p:cNvSpPr txBox="1"/>
          <p:nvPr/>
        </p:nvSpPr>
        <p:spPr>
          <a:xfrm>
            <a:off x="300819" y="362734"/>
            <a:ext cx="2374368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b="1">
                <a:solidFill>
                  <a:srgbClr val="036E3D"/>
                </a:solidFill>
                <a:latin typeface="Century Gothic" panose="020B0502020202020204" pitchFamily="34" charset="0"/>
              </a:rPr>
              <a:t>Vitamin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B3C36-319F-CC48-AB5D-A81E32A5C1C2}"/>
              </a:ext>
            </a:extLst>
          </p:cNvPr>
          <p:cNvSpPr txBox="1"/>
          <p:nvPr/>
        </p:nvSpPr>
        <p:spPr>
          <a:xfrm>
            <a:off x="818050" y="1507281"/>
            <a:ext cx="593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Supports epithelial barrier function against pathogens and promotes the oxidant scavenging activity of the skin </a:t>
            </a:r>
          </a:p>
        </p:txBody>
      </p:sp>
      <p:pic>
        <p:nvPicPr>
          <p:cNvPr id="6" name="Graphic 5" descr="Orange">
            <a:extLst>
              <a:ext uri="{FF2B5EF4-FFF2-40B4-BE49-F238E27FC236}">
                <a16:creationId xmlns:a16="http://schemas.microsoft.com/office/drawing/2014/main" id="{C314542B-21E4-D742-A668-EC9E4695FD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438" y="1525939"/>
            <a:ext cx="414741" cy="414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0B3F7-DD1C-3441-9A04-FECA7EE99DD1}"/>
              </a:ext>
            </a:extLst>
          </p:cNvPr>
          <p:cNvSpPr txBox="1"/>
          <p:nvPr/>
        </p:nvSpPr>
        <p:spPr>
          <a:xfrm>
            <a:off x="818050" y="2652356"/>
            <a:ext cx="593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Needed for the development of immune cells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04265C-4E82-D249-8407-DFF4324662F3}"/>
              </a:ext>
            </a:extLst>
          </p:cNvPr>
          <p:cNvSpPr/>
          <p:nvPr/>
        </p:nvSpPr>
        <p:spPr>
          <a:xfrm>
            <a:off x="815617" y="3243433"/>
            <a:ext cx="5604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Found in high concentrations in white blood cells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343C55-5DF1-B943-8D95-D68014E8E14E}"/>
              </a:ext>
            </a:extLst>
          </p:cNvPr>
          <p:cNvSpPr/>
          <p:nvPr/>
        </p:nvSpPr>
        <p:spPr>
          <a:xfrm>
            <a:off x="815617" y="4425587"/>
            <a:ext cx="5256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Saturating tissues requires 100-200 mg per day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6B2F3-FD4C-FE40-9012-02543DA522CE}"/>
              </a:ext>
            </a:extLst>
          </p:cNvPr>
          <p:cNvSpPr/>
          <p:nvPr/>
        </p:nvSpPr>
        <p:spPr>
          <a:xfrm>
            <a:off x="815617" y="3834510"/>
            <a:ext cx="532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Levels fall significantly during a common cold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765DE6-D6FA-244B-9439-1D13904BF8B0}"/>
              </a:ext>
            </a:extLst>
          </p:cNvPr>
          <p:cNvSpPr/>
          <p:nvPr/>
        </p:nvSpPr>
        <p:spPr>
          <a:xfrm>
            <a:off x="799717" y="5016664"/>
            <a:ext cx="5636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During an active infection, ~1g/d may be needed with some indication for higher doses</a:t>
            </a:r>
          </a:p>
        </p:txBody>
      </p:sp>
      <p:pic>
        <p:nvPicPr>
          <p:cNvPr id="17" name="Graphic 16" descr="Orange">
            <a:extLst>
              <a:ext uri="{FF2B5EF4-FFF2-40B4-BE49-F238E27FC236}">
                <a16:creationId xmlns:a16="http://schemas.microsoft.com/office/drawing/2014/main" id="{AE7657AC-AC42-1E4D-B873-7A1984354A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438" y="2629417"/>
            <a:ext cx="414741" cy="414741"/>
          </a:xfrm>
          <a:prstGeom prst="rect">
            <a:avLst/>
          </a:prstGeom>
        </p:spPr>
      </p:pic>
      <p:pic>
        <p:nvPicPr>
          <p:cNvPr id="18" name="Graphic 17" descr="Orange">
            <a:extLst>
              <a:ext uri="{FF2B5EF4-FFF2-40B4-BE49-F238E27FC236}">
                <a16:creationId xmlns:a16="http://schemas.microsoft.com/office/drawing/2014/main" id="{B548B55A-873D-374D-B6FE-5579408469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438" y="3242542"/>
            <a:ext cx="414741" cy="414741"/>
          </a:xfrm>
          <a:prstGeom prst="rect">
            <a:avLst/>
          </a:prstGeom>
        </p:spPr>
      </p:pic>
      <p:pic>
        <p:nvPicPr>
          <p:cNvPr id="19" name="Graphic 18" descr="Orange">
            <a:extLst>
              <a:ext uri="{FF2B5EF4-FFF2-40B4-BE49-F238E27FC236}">
                <a16:creationId xmlns:a16="http://schemas.microsoft.com/office/drawing/2014/main" id="{3FFBF37D-15BE-DF41-9E09-5FE3AE7C12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438" y="3833443"/>
            <a:ext cx="414741" cy="414741"/>
          </a:xfrm>
          <a:prstGeom prst="rect">
            <a:avLst/>
          </a:prstGeom>
        </p:spPr>
      </p:pic>
      <p:pic>
        <p:nvPicPr>
          <p:cNvPr id="21" name="Graphic 20" descr="Orange">
            <a:extLst>
              <a:ext uri="{FF2B5EF4-FFF2-40B4-BE49-F238E27FC236}">
                <a16:creationId xmlns:a16="http://schemas.microsoft.com/office/drawing/2014/main" id="{63A42449-7DF5-7F42-A2F5-59B72ABDBA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438" y="4405788"/>
            <a:ext cx="414741" cy="414741"/>
          </a:xfrm>
          <a:prstGeom prst="rect">
            <a:avLst/>
          </a:prstGeom>
        </p:spPr>
      </p:pic>
      <p:pic>
        <p:nvPicPr>
          <p:cNvPr id="22" name="Graphic 21" descr="Orange">
            <a:extLst>
              <a:ext uri="{FF2B5EF4-FFF2-40B4-BE49-F238E27FC236}">
                <a16:creationId xmlns:a16="http://schemas.microsoft.com/office/drawing/2014/main" id="{D5AACD1E-5B57-6743-8542-35D2E21F1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438" y="5039134"/>
            <a:ext cx="414741" cy="414741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37159755-A8D4-4645-9F67-EC3B95B2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38667" y="6399361"/>
            <a:ext cx="12530667" cy="561612"/>
          </a:xfrm>
        </p:spPr>
        <p:txBody>
          <a:bodyPr/>
          <a:lstStyle/>
          <a:p>
            <a:pPr algn="r"/>
            <a:r>
              <a:rPr lang="en-US" sz="1050" err="1">
                <a:solidFill>
                  <a:schemeClr val="bg1"/>
                </a:solidFill>
                <a:latin typeface="Century Gothic" panose="020B0502020202020204" pitchFamily="34" charset="0"/>
              </a:rPr>
              <a:t>Carr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 AC, </a:t>
            </a:r>
            <a:r>
              <a:rPr lang="en-US" sz="1050" err="1">
                <a:solidFill>
                  <a:schemeClr val="bg1"/>
                </a:solidFill>
                <a:latin typeface="Century Gothic" panose="020B0502020202020204" pitchFamily="34" charset="0"/>
              </a:rPr>
              <a:t>Maggini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 S. Nutrients. 2017;9:1211-1236</a:t>
            </a:r>
          </a:p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Walsh NP.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Sports Med. 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2019;49(2):S153–S168 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836FD9-E91D-C645-A600-20A69EC55ED0}"/>
              </a:ext>
            </a:extLst>
          </p:cNvPr>
          <p:cNvCxnSpPr>
            <a:cxnSpLocks/>
          </p:cNvCxnSpPr>
          <p:nvPr/>
        </p:nvCxnSpPr>
        <p:spPr>
          <a:xfrm>
            <a:off x="405438" y="1019576"/>
            <a:ext cx="219061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tray full of oranges&#10;&#10;Description automatically generated">
            <a:extLst>
              <a:ext uri="{FF2B5EF4-FFF2-40B4-BE49-F238E27FC236}">
                <a16:creationId xmlns:a16="http://schemas.microsoft.com/office/drawing/2014/main" id="{006AF8CB-B31E-DA40-93FD-2CBC6F43F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995" y="1317549"/>
            <a:ext cx="3789679" cy="460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0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4E85-1DCB-6B41-9A77-8200C023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F1CF3-8E02-BD41-9F9B-2F8FFFBE77FF}"/>
              </a:ext>
            </a:extLst>
          </p:cNvPr>
          <p:cNvSpPr txBox="1"/>
          <p:nvPr/>
        </p:nvSpPr>
        <p:spPr>
          <a:xfrm>
            <a:off x="981811" y="1743006"/>
            <a:ext cx="997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Outline functions of the immune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C435F-3577-0E46-9094-BFE763C14F06}"/>
              </a:ext>
            </a:extLst>
          </p:cNvPr>
          <p:cNvSpPr txBox="1"/>
          <p:nvPr/>
        </p:nvSpPr>
        <p:spPr>
          <a:xfrm>
            <a:off x="981811" y="2543972"/>
            <a:ext cx="997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Discuss dietary constituents needed for immune 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FDC95-272F-C74D-A892-E2815056D838}"/>
              </a:ext>
            </a:extLst>
          </p:cNvPr>
          <p:cNvSpPr txBox="1"/>
          <p:nvPr/>
        </p:nvSpPr>
        <p:spPr>
          <a:xfrm>
            <a:off x="981811" y="3344938"/>
            <a:ext cx="997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Describe lifestyle factors associated with immune 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D8302-568A-B047-AA38-6AE77270A0EC}"/>
              </a:ext>
            </a:extLst>
          </p:cNvPr>
          <p:cNvSpPr txBox="1"/>
          <p:nvPr/>
        </p:nvSpPr>
        <p:spPr>
          <a:xfrm>
            <a:off x="981811" y="4145904"/>
            <a:ext cx="997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Review key nutrition education concepts to best promote health and immune function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89AD5-1A7C-5B46-B62F-AE699BB72B32}"/>
              </a:ext>
            </a:extLst>
          </p:cNvPr>
          <p:cNvCxnSpPr/>
          <p:nvPr/>
        </p:nvCxnSpPr>
        <p:spPr>
          <a:xfrm>
            <a:off x="981811" y="1114097"/>
            <a:ext cx="328538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605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30E11-A58B-2C49-96A4-A6E6BF53A525}"/>
              </a:ext>
            </a:extLst>
          </p:cNvPr>
          <p:cNvSpPr txBox="1"/>
          <p:nvPr/>
        </p:nvSpPr>
        <p:spPr>
          <a:xfrm>
            <a:off x="2875853" y="205079"/>
            <a:ext cx="605806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b="1">
                <a:solidFill>
                  <a:srgbClr val="036E3D"/>
                </a:solidFill>
                <a:latin typeface="Century Gothic" panose="020B0502020202020204" pitchFamily="34" charset="0"/>
              </a:rPr>
              <a:t>Food Sources of Vitamin 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1FE9E-2717-B44E-921D-F1569A4B5E3D}"/>
              </a:ext>
            </a:extLst>
          </p:cNvPr>
          <p:cNvSpPr txBox="1"/>
          <p:nvPr/>
        </p:nvSpPr>
        <p:spPr>
          <a:xfrm>
            <a:off x="2881103" y="1231953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Sweet Red Pepper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8FA2F0-947E-6047-B411-065383101E5B}"/>
              </a:ext>
            </a:extLst>
          </p:cNvPr>
          <p:cNvSpPr txBox="1"/>
          <p:nvPr/>
        </p:nvSpPr>
        <p:spPr>
          <a:xfrm>
            <a:off x="2875853" y="1768423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Orange Juice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A31EC3-1EEB-C44D-A981-2FD673BD5062}"/>
              </a:ext>
            </a:extLst>
          </p:cNvPr>
          <p:cNvSpPr txBox="1"/>
          <p:nvPr/>
        </p:nvSpPr>
        <p:spPr>
          <a:xfrm>
            <a:off x="2881103" y="2304893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5A2E45-8249-7444-AB50-FA329987A941}"/>
              </a:ext>
            </a:extLst>
          </p:cNvPr>
          <p:cNvSpPr txBox="1"/>
          <p:nvPr/>
        </p:nvSpPr>
        <p:spPr>
          <a:xfrm>
            <a:off x="2881103" y="2841363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Broccoli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DA3A78-6CD2-2045-8B6C-D91223045458}"/>
              </a:ext>
            </a:extLst>
          </p:cNvPr>
          <p:cNvSpPr txBox="1"/>
          <p:nvPr/>
        </p:nvSpPr>
        <p:spPr>
          <a:xfrm>
            <a:off x="2881103" y="3377833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Cabbage (cooked)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DBA69F-BD93-A74D-AA49-4D201E5BBB2D}"/>
              </a:ext>
            </a:extLst>
          </p:cNvPr>
          <p:cNvSpPr txBox="1"/>
          <p:nvPr/>
        </p:nvSpPr>
        <p:spPr>
          <a:xfrm>
            <a:off x="4145747" y="3914303"/>
            <a:ext cx="148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Cauliflower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500393-57C8-F04E-9388-D66E80435762}"/>
              </a:ext>
            </a:extLst>
          </p:cNvPr>
          <p:cNvSpPr txBox="1"/>
          <p:nvPr/>
        </p:nvSpPr>
        <p:spPr>
          <a:xfrm>
            <a:off x="2875853" y="4450773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Potato (baked)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8485A2-B5CD-A243-B7D6-61D0D1302F8E}"/>
              </a:ext>
            </a:extLst>
          </p:cNvPr>
          <p:cNvSpPr txBox="1"/>
          <p:nvPr/>
        </p:nvSpPr>
        <p:spPr>
          <a:xfrm>
            <a:off x="2875853" y="4987243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Tomato (raw)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FF3549-D74E-5540-A19C-F90705EF557D}"/>
              </a:ext>
            </a:extLst>
          </p:cNvPr>
          <p:cNvSpPr txBox="1"/>
          <p:nvPr/>
        </p:nvSpPr>
        <p:spPr>
          <a:xfrm>
            <a:off x="2875853" y="5523710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Spinach (cooked)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6DD8B-F8A7-8844-8E74-5C12E204DF83}"/>
              </a:ext>
            </a:extLst>
          </p:cNvPr>
          <p:cNvSpPr txBox="1"/>
          <p:nvPr/>
        </p:nvSpPr>
        <p:spPr>
          <a:xfrm>
            <a:off x="5971635" y="123195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1/2 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905F3-A034-164C-B88E-072BC3331B35}"/>
              </a:ext>
            </a:extLst>
          </p:cNvPr>
          <p:cNvSpPr txBox="1"/>
          <p:nvPr/>
        </p:nvSpPr>
        <p:spPr>
          <a:xfrm>
            <a:off x="6032586" y="1768423"/>
            <a:ext cx="83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3/4 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FC60FD-249F-FD4D-916C-F7D4A69B66AB}"/>
              </a:ext>
            </a:extLst>
          </p:cNvPr>
          <p:cNvSpPr txBox="1"/>
          <p:nvPr/>
        </p:nvSpPr>
        <p:spPr>
          <a:xfrm>
            <a:off x="5971635" y="230489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 med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82B1EE-FE76-7641-894A-FDB218EEDA33}"/>
              </a:ext>
            </a:extLst>
          </p:cNvPr>
          <p:cNvSpPr txBox="1"/>
          <p:nvPr/>
        </p:nvSpPr>
        <p:spPr>
          <a:xfrm>
            <a:off x="6037836" y="2841363"/>
            <a:ext cx="83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1/2 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4D584C-053C-8340-A6EC-9CF5C96A4B56}"/>
              </a:ext>
            </a:extLst>
          </p:cNvPr>
          <p:cNvSpPr txBox="1"/>
          <p:nvPr/>
        </p:nvSpPr>
        <p:spPr>
          <a:xfrm>
            <a:off x="5971635" y="337783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1/2 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3921A5-659A-974E-A85B-8CA023721903}"/>
              </a:ext>
            </a:extLst>
          </p:cNvPr>
          <p:cNvSpPr txBox="1"/>
          <p:nvPr/>
        </p:nvSpPr>
        <p:spPr>
          <a:xfrm>
            <a:off x="5971635" y="391430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1/2 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B80ECB-410B-DC43-A7B6-63396E895D4E}"/>
              </a:ext>
            </a:extLst>
          </p:cNvPr>
          <p:cNvSpPr txBox="1"/>
          <p:nvPr/>
        </p:nvSpPr>
        <p:spPr>
          <a:xfrm>
            <a:off x="5966385" y="445077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 med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4C829C-5A07-C640-923F-51E003A2EEC3}"/>
              </a:ext>
            </a:extLst>
          </p:cNvPr>
          <p:cNvSpPr txBox="1"/>
          <p:nvPr/>
        </p:nvSpPr>
        <p:spPr>
          <a:xfrm>
            <a:off x="5966385" y="498724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 med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807CAA-6351-FF43-8565-0138EEC211B4}"/>
              </a:ext>
            </a:extLst>
          </p:cNvPr>
          <p:cNvSpPr txBox="1"/>
          <p:nvPr/>
        </p:nvSpPr>
        <p:spPr>
          <a:xfrm>
            <a:off x="5966385" y="5523710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1/2 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27513B-AC2C-3948-9EFB-1FE85CF74ADB}"/>
              </a:ext>
            </a:extLst>
          </p:cNvPr>
          <p:cNvSpPr txBox="1"/>
          <p:nvPr/>
        </p:nvSpPr>
        <p:spPr>
          <a:xfrm>
            <a:off x="7327234" y="123195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95 mg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74D332-5315-7546-9ABD-1DF3A582942B}"/>
              </a:ext>
            </a:extLst>
          </p:cNvPr>
          <p:cNvSpPr txBox="1"/>
          <p:nvPr/>
        </p:nvSpPr>
        <p:spPr>
          <a:xfrm>
            <a:off x="7321984" y="176842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93 mg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B08F79-FF44-0442-9A8D-A89AA02D6E82}"/>
              </a:ext>
            </a:extLst>
          </p:cNvPr>
          <p:cNvSpPr txBox="1"/>
          <p:nvPr/>
        </p:nvSpPr>
        <p:spPr>
          <a:xfrm>
            <a:off x="7327234" y="230489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70 mg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C2CC3C-EE69-CB43-814F-AF5691792E59}"/>
              </a:ext>
            </a:extLst>
          </p:cNvPr>
          <p:cNvSpPr txBox="1"/>
          <p:nvPr/>
        </p:nvSpPr>
        <p:spPr>
          <a:xfrm>
            <a:off x="7327234" y="284136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51 mg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067D92-5164-5345-B4B5-8EE24C72DB05}"/>
              </a:ext>
            </a:extLst>
          </p:cNvPr>
          <p:cNvSpPr txBox="1"/>
          <p:nvPr/>
        </p:nvSpPr>
        <p:spPr>
          <a:xfrm>
            <a:off x="7327234" y="337783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28 mg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42F087-C23A-D54D-B80C-D7B8AEFF22A2}"/>
              </a:ext>
            </a:extLst>
          </p:cNvPr>
          <p:cNvSpPr txBox="1"/>
          <p:nvPr/>
        </p:nvSpPr>
        <p:spPr>
          <a:xfrm>
            <a:off x="7327234" y="391430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26 mg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D845D8-F87B-A84F-9582-BE8116AEED7C}"/>
              </a:ext>
            </a:extLst>
          </p:cNvPr>
          <p:cNvSpPr txBox="1"/>
          <p:nvPr/>
        </p:nvSpPr>
        <p:spPr>
          <a:xfrm>
            <a:off x="7321984" y="445077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17 mg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6E5F80-67E6-3E4A-B13F-F468AB59813B}"/>
              </a:ext>
            </a:extLst>
          </p:cNvPr>
          <p:cNvSpPr txBox="1"/>
          <p:nvPr/>
        </p:nvSpPr>
        <p:spPr>
          <a:xfrm>
            <a:off x="7321984" y="4987243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17 mg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4B616E-47C4-2E4E-AF18-3E096F172E01}"/>
              </a:ext>
            </a:extLst>
          </p:cNvPr>
          <p:cNvSpPr txBox="1"/>
          <p:nvPr/>
        </p:nvSpPr>
        <p:spPr>
          <a:xfrm>
            <a:off x="7321984" y="5523710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9 mg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38A5E52-4994-3946-8A63-E33CA0C81910}"/>
              </a:ext>
            </a:extLst>
          </p:cNvPr>
          <p:cNvCxnSpPr/>
          <p:nvPr/>
        </p:nvCxnSpPr>
        <p:spPr>
          <a:xfrm>
            <a:off x="5633609" y="1416619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5DFCA40-83F2-2C4F-A731-80196DAC4596}"/>
              </a:ext>
            </a:extLst>
          </p:cNvPr>
          <p:cNvCxnSpPr/>
          <p:nvPr/>
        </p:nvCxnSpPr>
        <p:spPr>
          <a:xfrm>
            <a:off x="5633609" y="1953089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9D11749-FB03-F341-9E2F-A87AEA94777A}"/>
              </a:ext>
            </a:extLst>
          </p:cNvPr>
          <p:cNvCxnSpPr/>
          <p:nvPr/>
        </p:nvCxnSpPr>
        <p:spPr>
          <a:xfrm>
            <a:off x="5633609" y="2479900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49FC4B2-DF07-2F41-ACAB-7F7B6F0F7489}"/>
              </a:ext>
            </a:extLst>
          </p:cNvPr>
          <p:cNvCxnSpPr/>
          <p:nvPr/>
        </p:nvCxnSpPr>
        <p:spPr>
          <a:xfrm>
            <a:off x="5633609" y="3016370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977C2AA-51CE-4E44-B31B-EF4E2F5410DA}"/>
              </a:ext>
            </a:extLst>
          </p:cNvPr>
          <p:cNvCxnSpPr/>
          <p:nvPr/>
        </p:nvCxnSpPr>
        <p:spPr>
          <a:xfrm>
            <a:off x="5633609" y="3563115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29FE76-F926-A748-81E6-46C88A32AD46}"/>
              </a:ext>
            </a:extLst>
          </p:cNvPr>
          <p:cNvCxnSpPr/>
          <p:nvPr/>
        </p:nvCxnSpPr>
        <p:spPr>
          <a:xfrm>
            <a:off x="5633609" y="4112366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578EE12-B272-AD49-8CB2-DE82776B82E5}"/>
              </a:ext>
            </a:extLst>
          </p:cNvPr>
          <p:cNvCxnSpPr/>
          <p:nvPr/>
        </p:nvCxnSpPr>
        <p:spPr>
          <a:xfrm>
            <a:off x="5633609" y="4635439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B18375E-DC78-9145-ABEC-8AFE9B1BF8D9}"/>
              </a:ext>
            </a:extLst>
          </p:cNvPr>
          <p:cNvCxnSpPr/>
          <p:nvPr/>
        </p:nvCxnSpPr>
        <p:spPr>
          <a:xfrm>
            <a:off x="5633609" y="5171909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A6AD092-706C-E240-9298-BBF1318B51B8}"/>
              </a:ext>
            </a:extLst>
          </p:cNvPr>
          <p:cNvCxnSpPr/>
          <p:nvPr/>
        </p:nvCxnSpPr>
        <p:spPr>
          <a:xfrm>
            <a:off x="5633609" y="5708992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EF0FBCC-1219-E340-96F3-E8CC9C5F38F7}"/>
              </a:ext>
            </a:extLst>
          </p:cNvPr>
          <p:cNvCxnSpPr/>
          <p:nvPr/>
        </p:nvCxnSpPr>
        <p:spPr>
          <a:xfrm>
            <a:off x="6929467" y="1417235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EEF57E-3E58-B047-BF45-EA8117CAB02B}"/>
              </a:ext>
            </a:extLst>
          </p:cNvPr>
          <p:cNvCxnSpPr/>
          <p:nvPr/>
        </p:nvCxnSpPr>
        <p:spPr>
          <a:xfrm>
            <a:off x="6929467" y="1953705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50158A-AC13-E243-ABAC-04343E51D7B7}"/>
              </a:ext>
            </a:extLst>
          </p:cNvPr>
          <p:cNvCxnSpPr/>
          <p:nvPr/>
        </p:nvCxnSpPr>
        <p:spPr>
          <a:xfrm>
            <a:off x="6929467" y="2480516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59A27B2-A2DB-1D4B-9279-170EF03CB5BC}"/>
              </a:ext>
            </a:extLst>
          </p:cNvPr>
          <p:cNvCxnSpPr/>
          <p:nvPr/>
        </p:nvCxnSpPr>
        <p:spPr>
          <a:xfrm>
            <a:off x="6929467" y="3016986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BBA6398-9C2E-9F44-A6EC-13F474FE764B}"/>
              </a:ext>
            </a:extLst>
          </p:cNvPr>
          <p:cNvCxnSpPr/>
          <p:nvPr/>
        </p:nvCxnSpPr>
        <p:spPr>
          <a:xfrm>
            <a:off x="6929467" y="3563731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BC63F5D-4DA7-1246-9B63-1A88CBF27D1A}"/>
              </a:ext>
            </a:extLst>
          </p:cNvPr>
          <p:cNvCxnSpPr/>
          <p:nvPr/>
        </p:nvCxnSpPr>
        <p:spPr>
          <a:xfrm>
            <a:off x="6929467" y="4112982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4603CC6-6EBC-FE4C-8355-D3201B43A902}"/>
              </a:ext>
            </a:extLst>
          </p:cNvPr>
          <p:cNvCxnSpPr/>
          <p:nvPr/>
        </p:nvCxnSpPr>
        <p:spPr>
          <a:xfrm>
            <a:off x="6929467" y="4636055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5A8EDD5-89FA-E146-8538-5176A9C5D304}"/>
              </a:ext>
            </a:extLst>
          </p:cNvPr>
          <p:cNvCxnSpPr/>
          <p:nvPr/>
        </p:nvCxnSpPr>
        <p:spPr>
          <a:xfrm>
            <a:off x="6929467" y="5172525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0FF71FD-8CBE-554C-8760-32A606DEA643}"/>
              </a:ext>
            </a:extLst>
          </p:cNvPr>
          <p:cNvCxnSpPr/>
          <p:nvPr/>
        </p:nvCxnSpPr>
        <p:spPr>
          <a:xfrm>
            <a:off x="6929467" y="5709608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ooter Placeholder 2">
            <a:extLst>
              <a:ext uri="{FF2B5EF4-FFF2-40B4-BE49-F238E27FC236}">
                <a16:creationId xmlns:a16="http://schemas.microsoft.com/office/drawing/2014/main" id="{3B3C64C0-8E07-2746-B65D-46EF2D20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505077"/>
            <a:ext cx="4114800" cy="365125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http://www.ars.usda.gov/nutrientdata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6081F04-2387-444B-AA69-AB39C377869A}"/>
              </a:ext>
            </a:extLst>
          </p:cNvPr>
          <p:cNvCxnSpPr>
            <a:cxnSpLocks/>
          </p:cNvCxnSpPr>
          <p:nvPr/>
        </p:nvCxnSpPr>
        <p:spPr>
          <a:xfrm>
            <a:off x="2957755" y="851410"/>
            <a:ext cx="5828893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80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sitting, small, bowl&#10;&#10;Description automatically generated">
            <a:extLst>
              <a:ext uri="{FF2B5EF4-FFF2-40B4-BE49-F238E27FC236}">
                <a16:creationId xmlns:a16="http://schemas.microsoft.com/office/drawing/2014/main" id="{1042F0BC-AD09-E340-8729-5EDCE27BA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37"/>
            <a:ext cx="514350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7235E77-3512-D846-AB24-88A876E8D95A}"/>
              </a:ext>
            </a:extLst>
          </p:cNvPr>
          <p:cNvSpPr txBox="1"/>
          <p:nvPr/>
        </p:nvSpPr>
        <p:spPr>
          <a:xfrm>
            <a:off x="9166913" y="156545"/>
            <a:ext cx="2374368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b="1">
                <a:solidFill>
                  <a:srgbClr val="036E3D"/>
                </a:solidFill>
                <a:latin typeface="Century Gothic" panose="020B0502020202020204" pitchFamily="34" charset="0"/>
              </a:rPr>
              <a:t>Vitamin 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B88872-3122-EE4F-8B8B-7CEF43C85438}"/>
              </a:ext>
            </a:extLst>
          </p:cNvPr>
          <p:cNvSpPr/>
          <p:nvPr/>
        </p:nvSpPr>
        <p:spPr>
          <a:xfrm flipH="1" flipV="1">
            <a:off x="5081758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5B608E-D0F9-9344-AB3C-E04AFFFE77B3}"/>
              </a:ext>
            </a:extLst>
          </p:cNvPr>
          <p:cNvSpPr txBox="1"/>
          <p:nvPr/>
        </p:nvSpPr>
        <p:spPr>
          <a:xfrm>
            <a:off x="6096000" y="1410261"/>
            <a:ext cx="595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Vitamin D deficiency can have a negative impact on immune health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5EB9CE-1240-5945-9B4E-E13BF344E214}"/>
              </a:ext>
            </a:extLst>
          </p:cNvPr>
          <p:cNvSpPr txBox="1"/>
          <p:nvPr/>
        </p:nvSpPr>
        <p:spPr>
          <a:xfrm>
            <a:off x="6139068" y="2404500"/>
            <a:ext cx="587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Moderate to strong evidence that adequate levels of vitamin D supports the immune health of athletes</a:t>
            </a:r>
            <a:endParaRPr lang="en-US" sz="2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E94B1B-26F1-FA44-B385-A1047C21B7B1}"/>
              </a:ext>
            </a:extLst>
          </p:cNvPr>
          <p:cNvSpPr txBox="1"/>
          <p:nvPr/>
        </p:nvSpPr>
        <p:spPr>
          <a:xfrm>
            <a:off x="6139067" y="3708103"/>
            <a:ext cx="5792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Decreased inflammatory cytokines, preserved epithelial function, increased antimicrobial peptides</a:t>
            </a:r>
          </a:p>
        </p:txBody>
      </p:sp>
      <p:pic>
        <p:nvPicPr>
          <p:cNvPr id="35" name="Graphic 34" descr="Sun">
            <a:extLst>
              <a:ext uri="{FF2B5EF4-FFF2-40B4-BE49-F238E27FC236}">
                <a16:creationId xmlns:a16="http://schemas.microsoft.com/office/drawing/2014/main" id="{C9A1575F-EAB5-6344-AB38-0A1693961F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5012" y="1549025"/>
            <a:ext cx="376082" cy="376082"/>
          </a:xfrm>
          <a:prstGeom prst="rect">
            <a:avLst/>
          </a:prstGeom>
        </p:spPr>
      </p:pic>
      <p:pic>
        <p:nvPicPr>
          <p:cNvPr id="37" name="Graphic 36" descr="Sun">
            <a:extLst>
              <a:ext uri="{FF2B5EF4-FFF2-40B4-BE49-F238E27FC236}">
                <a16:creationId xmlns:a16="http://schemas.microsoft.com/office/drawing/2014/main" id="{23EA9368-75F7-9E43-8377-6AFDA845CF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5012" y="2543980"/>
            <a:ext cx="376082" cy="376082"/>
          </a:xfrm>
          <a:prstGeom prst="rect">
            <a:avLst/>
          </a:prstGeom>
        </p:spPr>
      </p:pic>
      <p:pic>
        <p:nvPicPr>
          <p:cNvPr id="38" name="Graphic 37" descr="Sun">
            <a:extLst>
              <a:ext uri="{FF2B5EF4-FFF2-40B4-BE49-F238E27FC236}">
                <a16:creationId xmlns:a16="http://schemas.microsoft.com/office/drawing/2014/main" id="{F9D1759E-FBEC-1A46-A230-1869E9C2C6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5012" y="3815388"/>
            <a:ext cx="376082" cy="376082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C4B9DC1-A69A-4C62-BFF7-7FD6EB99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799" y="6489530"/>
            <a:ext cx="9601200" cy="368460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Walsh, NP.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Sports Med. 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2019;49(2):S153–S168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A9593D-12E5-3B43-8A5B-2FFA29DC34E1}"/>
              </a:ext>
            </a:extLst>
          </p:cNvPr>
          <p:cNvCxnSpPr>
            <a:cxnSpLocks/>
          </p:cNvCxnSpPr>
          <p:nvPr/>
        </p:nvCxnSpPr>
        <p:spPr>
          <a:xfrm>
            <a:off x="9312166" y="802876"/>
            <a:ext cx="212308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722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, sitting, small, bowl&#10;&#10;Description automatically generated">
            <a:extLst>
              <a:ext uri="{FF2B5EF4-FFF2-40B4-BE49-F238E27FC236}">
                <a16:creationId xmlns:a16="http://schemas.microsoft.com/office/drawing/2014/main" id="{387C0EC3-36EF-8B4C-BEB9-3E7CE6084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45" y="0"/>
            <a:ext cx="514350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7235E77-3512-D846-AB24-88A876E8D95A}"/>
              </a:ext>
            </a:extLst>
          </p:cNvPr>
          <p:cNvSpPr txBox="1"/>
          <p:nvPr/>
        </p:nvSpPr>
        <p:spPr>
          <a:xfrm>
            <a:off x="5574465" y="90274"/>
            <a:ext cx="6269665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b="1">
                <a:solidFill>
                  <a:srgbClr val="036E3D"/>
                </a:solidFill>
                <a:latin typeface="Century Gothic" panose="020B0502020202020204" pitchFamily="34" charset="0"/>
              </a:rPr>
              <a:t>Vitamin D Supplementation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B88872-3122-EE4F-8B8B-7CEF43C85438}"/>
              </a:ext>
            </a:extLst>
          </p:cNvPr>
          <p:cNvSpPr/>
          <p:nvPr/>
        </p:nvSpPr>
        <p:spPr>
          <a:xfrm flipH="1" flipV="1">
            <a:off x="5081758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Sun">
            <a:extLst>
              <a:ext uri="{FF2B5EF4-FFF2-40B4-BE49-F238E27FC236}">
                <a16:creationId xmlns:a16="http://schemas.microsoft.com/office/drawing/2014/main" id="{C9A1575F-EAB5-6344-AB38-0A1693961F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8336" y="1118986"/>
            <a:ext cx="376082" cy="3760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E68B46-545A-6740-8840-69A6E411649E}"/>
              </a:ext>
            </a:extLst>
          </p:cNvPr>
          <p:cNvSpPr/>
          <p:nvPr/>
        </p:nvSpPr>
        <p:spPr>
          <a:xfrm>
            <a:off x="5912395" y="1066488"/>
            <a:ext cx="6752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Vitamin D3 supplement 87% more effective than prescription vitamin D2</a:t>
            </a:r>
          </a:p>
        </p:txBody>
      </p:sp>
      <p:pic>
        <p:nvPicPr>
          <p:cNvPr id="17" name="Graphic 16" descr="Sun">
            <a:extLst>
              <a:ext uri="{FF2B5EF4-FFF2-40B4-BE49-F238E27FC236}">
                <a16:creationId xmlns:a16="http://schemas.microsoft.com/office/drawing/2014/main" id="{F2E61EB8-6877-614F-A6BA-C63DDF7FF8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8336" y="1982491"/>
            <a:ext cx="376082" cy="376082"/>
          </a:xfrm>
          <a:prstGeom prst="rect">
            <a:avLst/>
          </a:prstGeom>
        </p:spPr>
      </p:pic>
      <p:pic>
        <p:nvPicPr>
          <p:cNvPr id="18" name="Graphic 17" descr="Sun">
            <a:extLst>
              <a:ext uri="{FF2B5EF4-FFF2-40B4-BE49-F238E27FC236}">
                <a16:creationId xmlns:a16="http://schemas.microsoft.com/office/drawing/2014/main" id="{9192E6F7-6CD5-604A-A0A1-D2B813E8F5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8336" y="2865023"/>
            <a:ext cx="376082" cy="376082"/>
          </a:xfrm>
          <a:prstGeom prst="rect">
            <a:avLst/>
          </a:prstGeom>
        </p:spPr>
      </p:pic>
      <p:pic>
        <p:nvPicPr>
          <p:cNvPr id="19" name="Graphic 18" descr="Sun">
            <a:extLst>
              <a:ext uri="{FF2B5EF4-FFF2-40B4-BE49-F238E27FC236}">
                <a16:creationId xmlns:a16="http://schemas.microsoft.com/office/drawing/2014/main" id="{84327019-94CC-C544-89F2-11FA5C06EB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8336" y="3730584"/>
            <a:ext cx="376082" cy="376082"/>
          </a:xfrm>
          <a:prstGeom prst="rect">
            <a:avLst/>
          </a:prstGeom>
        </p:spPr>
      </p:pic>
      <p:pic>
        <p:nvPicPr>
          <p:cNvPr id="21" name="Graphic 20" descr="Sun">
            <a:extLst>
              <a:ext uri="{FF2B5EF4-FFF2-40B4-BE49-F238E27FC236}">
                <a16:creationId xmlns:a16="http://schemas.microsoft.com/office/drawing/2014/main" id="{5048B56E-69B9-C848-A0EC-269B3EDA00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8336" y="4800442"/>
            <a:ext cx="376082" cy="37608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1438126-2CEC-904A-A95E-750C4498EA2F}"/>
              </a:ext>
            </a:extLst>
          </p:cNvPr>
          <p:cNvSpPr/>
          <p:nvPr/>
        </p:nvSpPr>
        <p:spPr>
          <a:xfrm>
            <a:off x="5912395" y="4742247"/>
            <a:ext cx="6130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Consider 10,000 IU/day for the first week then 5000 IU/day to maintain blood level between 40-60 ng/ml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D7F85-2931-5E45-A955-B8761C2C18B1}"/>
              </a:ext>
            </a:extLst>
          </p:cNvPr>
          <p:cNvSpPr txBox="1"/>
          <p:nvPr/>
        </p:nvSpPr>
        <p:spPr>
          <a:xfrm>
            <a:off x="5912395" y="1940773"/>
            <a:ext cx="578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Food is a  generally a poor source but better absorbed in a meal with moderate fat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DD7B6-113C-A149-B0ED-AE7DD84492BF}"/>
              </a:ext>
            </a:extLst>
          </p:cNvPr>
          <p:cNvSpPr txBox="1"/>
          <p:nvPr/>
        </p:nvSpPr>
        <p:spPr>
          <a:xfrm>
            <a:off x="5912395" y="2785832"/>
            <a:ext cx="6283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No adverse effects of vitamin D supplementation reported for daily doses &lt;10,000 IU/d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7835E-41C6-704C-BBAF-ED722A76CC06}"/>
              </a:ext>
            </a:extLst>
          </p:cNvPr>
          <p:cNvSpPr txBox="1"/>
          <p:nvPr/>
        </p:nvSpPr>
        <p:spPr>
          <a:xfrm>
            <a:off x="5912395" y="3640631"/>
            <a:ext cx="6283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Mega doses (70,000 IU/week) have been found to increase </a:t>
            </a:r>
            <a:r>
              <a:rPr lang="en-US" sz="2000" u="sng">
                <a:latin typeface="Century Gothic" panose="020B0502020202020204" pitchFamily="34" charset="0"/>
              </a:rPr>
              <a:t>status</a:t>
            </a:r>
            <a:r>
              <a:rPr lang="en-US" sz="2000">
                <a:latin typeface="Century Gothic" panose="020B0502020202020204" pitchFamily="34" charset="0"/>
              </a:rPr>
              <a:t> in athletes, but </a:t>
            </a:r>
            <a:r>
              <a:rPr lang="en-US" sz="2000" u="sng">
                <a:latin typeface="Century Gothic" panose="020B0502020202020204" pitchFamily="34" charset="0"/>
              </a:rPr>
              <a:t>inhibit</a:t>
            </a:r>
            <a:r>
              <a:rPr lang="en-US" sz="2000">
                <a:latin typeface="Century Gothic" panose="020B0502020202020204" pitchFamily="34" charset="0"/>
              </a:rPr>
              <a:t> activity of the active form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2803194D-FA22-4E15-A3F0-16A32C65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89" y="6353413"/>
            <a:ext cx="11920812" cy="764558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Grant WB, Lahore H, McDonnell SL, et. al.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Nutrients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 2020;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12(4):988-1012 </a:t>
            </a:r>
          </a:p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Owens DJ.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Med Sci Sports </a:t>
            </a:r>
            <a:r>
              <a:rPr lang="en-US" sz="1050" i="1" err="1">
                <a:solidFill>
                  <a:schemeClr val="bg1"/>
                </a:solidFill>
                <a:latin typeface="Century Gothic" panose="020B0502020202020204" pitchFamily="34" charset="0"/>
              </a:rPr>
              <a:t>Exerc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. 2017;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49:349-356.</a:t>
            </a:r>
          </a:p>
          <a:p>
            <a:pPr algn="r"/>
            <a:endParaRPr lang="en-US" sz="105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0FE0A7-B161-4A4C-838B-A9CEAF728863}"/>
              </a:ext>
            </a:extLst>
          </p:cNvPr>
          <p:cNvCxnSpPr>
            <a:cxnSpLocks/>
          </p:cNvCxnSpPr>
          <p:nvPr/>
        </p:nvCxnSpPr>
        <p:spPr>
          <a:xfrm>
            <a:off x="5618106" y="751205"/>
            <a:ext cx="6078863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176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7CF2D0-5065-3049-B276-6B5165678D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76105"/>
              </p:ext>
            </p:extLst>
          </p:nvPr>
        </p:nvGraphicFramePr>
        <p:xfrm>
          <a:off x="386447" y="126123"/>
          <a:ext cx="8841636" cy="617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D0896CCF-5AB4-3D44-9811-B682F1E59D02}"/>
              </a:ext>
            </a:extLst>
          </p:cNvPr>
          <p:cNvSpPr txBox="1">
            <a:spLocks/>
          </p:cNvSpPr>
          <p:nvPr/>
        </p:nvSpPr>
        <p:spPr>
          <a:xfrm>
            <a:off x="6096000" y="2961861"/>
            <a:ext cx="586037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entury Gothic" panose="020B0502020202020204" pitchFamily="34" charset="0"/>
              </a:rPr>
              <a:t>Vitamin D Status of Athletes</a:t>
            </a:r>
          </a:p>
          <a:p>
            <a:r>
              <a:rPr lang="en-US" sz="3200" dirty="0">
                <a:latin typeface="Century Gothic" panose="020B0502020202020204" pitchFamily="34" charset="0"/>
              </a:rPr>
              <a:t>Many would require supplementation to reach </a:t>
            </a:r>
          </a:p>
          <a:p>
            <a:r>
              <a:rPr lang="en-US" sz="3200" dirty="0">
                <a:latin typeface="Century Gothic" panose="020B0502020202020204" pitchFamily="34" charset="0"/>
              </a:rPr>
              <a:t>40-60 ng/ml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83A47-A923-4CDA-A7FF-BD86A0FBB259}"/>
              </a:ext>
            </a:extLst>
          </p:cNvPr>
          <p:cNvSpPr txBox="1"/>
          <p:nvPr/>
        </p:nvSpPr>
        <p:spPr>
          <a:xfrm>
            <a:off x="1302599" y="6472451"/>
            <a:ext cx="108894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Larson-Meyer, E.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Sports Science 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Exchange. 2015;28(148):1-6</a:t>
            </a:r>
          </a:p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Graph used with permission from author</a:t>
            </a:r>
          </a:p>
        </p:txBody>
      </p:sp>
    </p:spTree>
    <p:extLst>
      <p:ext uri="{BB962C8B-B14F-4D97-AF65-F5344CB8AC3E}">
        <p14:creationId xmlns:p14="http://schemas.microsoft.com/office/powerpoint/2010/main" val="3349786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food on a table&#10;&#10;Description automatically generated">
            <a:extLst>
              <a:ext uri="{FF2B5EF4-FFF2-40B4-BE49-F238E27FC236}">
                <a16:creationId xmlns:a16="http://schemas.microsoft.com/office/drawing/2014/main" id="{E4135A82-AA48-2449-B867-49844F338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02" y="-2214"/>
            <a:ext cx="513080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7235E77-3512-D846-AB24-88A876E8D95A}"/>
              </a:ext>
            </a:extLst>
          </p:cNvPr>
          <p:cNvSpPr txBox="1"/>
          <p:nvPr/>
        </p:nvSpPr>
        <p:spPr>
          <a:xfrm>
            <a:off x="5640605" y="74170"/>
            <a:ext cx="6021200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b="1" dirty="0">
                <a:solidFill>
                  <a:srgbClr val="036E3D"/>
                </a:solidFill>
                <a:latin typeface="Century Gothic" panose="020B0502020202020204" pitchFamily="34" charset="0"/>
              </a:rPr>
              <a:t>Food Sources of Vitamin 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B88872-3122-EE4F-8B8B-7CEF43C85438}"/>
              </a:ext>
            </a:extLst>
          </p:cNvPr>
          <p:cNvSpPr/>
          <p:nvPr/>
        </p:nvSpPr>
        <p:spPr>
          <a:xfrm flipH="1" flipV="1">
            <a:off x="5081758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2DDF6-D268-8D4E-A7FF-B8ED85D678A8}"/>
              </a:ext>
            </a:extLst>
          </p:cNvPr>
          <p:cNvSpPr txBox="1"/>
          <p:nvPr/>
        </p:nvSpPr>
        <p:spPr>
          <a:xfrm>
            <a:off x="5578715" y="1280906"/>
            <a:ext cx="32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Sockeye salmon (canned)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4D7B93-5AE9-3746-B121-33CC6F545278}"/>
              </a:ext>
            </a:extLst>
          </p:cNvPr>
          <p:cNvSpPr txBox="1"/>
          <p:nvPr/>
        </p:nvSpPr>
        <p:spPr>
          <a:xfrm>
            <a:off x="6035697" y="1817376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Rainbow Trout, farmed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E6274B-0283-8D4D-918C-C30514F8A326}"/>
              </a:ext>
            </a:extLst>
          </p:cNvPr>
          <p:cNvSpPr txBox="1"/>
          <p:nvPr/>
        </p:nvSpPr>
        <p:spPr>
          <a:xfrm>
            <a:off x="6040947" y="2353846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Pink Salmon, canned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B783A-C30A-C64D-8B13-89EB67131C3C}"/>
              </a:ext>
            </a:extLst>
          </p:cNvPr>
          <p:cNvSpPr txBox="1"/>
          <p:nvPr/>
        </p:nvSpPr>
        <p:spPr>
          <a:xfrm>
            <a:off x="5578715" y="2890316"/>
            <a:ext cx="32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Sockeye salmon (cooked)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059624-D66F-1741-8C3F-D9E7D11F4BA3}"/>
              </a:ext>
            </a:extLst>
          </p:cNvPr>
          <p:cNvSpPr txBox="1"/>
          <p:nvPr/>
        </p:nvSpPr>
        <p:spPr>
          <a:xfrm>
            <a:off x="5143500" y="3426786"/>
            <a:ext cx="365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Portobello Mushrooms (exposed to UV light, grilled)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620CA5-6F0A-9F49-8A16-29F8ADDDE3F8}"/>
              </a:ext>
            </a:extLst>
          </p:cNvPr>
          <p:cNvSpPr txBox="1"/>
          <p:nvPr/>
        </p:nvSpPr>
        <p:spPr>
          <a:xfrm>
            <a:off x="6321287" y="4141810"/>
            <a:ext cx="246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Tuna (light, in oil)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09BA80-C820-AE44-AF6B-DC519CDEA0C6}"/>
              </a:ext>
            </a:extLst>
          </p:cNvPr>
          <p:cNvSpPr txBox="1"/>
          <p:nvPr/>
        </p:nvSpPr>
        <p:spPr>
          <a:xfrm>
            <a:off x="6030447" y="4678280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Whole Milk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74C001-F462-584C-B551-25B3504FB7F0}"/>
              </a:ext>
            </a:extLst>
          </p:cNvPr>
          <p:cNvSpPr txBox="1"/>
          <p:nvPr/>
        </p:nvSpPr>
        <p:spPr>
          <a:xfrm>
            <a:off x="6030447" y="5214750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Tilapia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B69EC5-A9F5-ED4B-A2A6-FE1F86450B7E}"/>
              </a:ext>
            </a:extLst>
          </p:cNvPr>
          <p:cNvSpPr txBox="1"/>
          <p:nvPr/>
        </p:nvSpPr>
        <p:spPr>
          <a:xfrm>
            <a:off x="6030447" y="5751217"/>
            <a:ext cx="27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Century Gothic" panose="020B0502020202020204" pitchFamily="34" charset="0"/>
              </a:rPr>
              <a:t>2%, 1%, Nonfat Milk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E0B1E5-0DBF-414B-80D5-E6C09D433E89}"/>
              </a:ext>
            </a:extLst>
          </p:cNvPr>
          <p:cNvSpPr txBox="1"/>
          <p:nvPr/>
        </p:nvSpPr>
        <p:spPr>
          <a:xfrm>
            <a:off x="9131479" y="1280906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3 oz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F591D4-B23C-2847-9D21-61CFEAA6BEBF}"/>
              </a:ext>
            </a:extLst>
          </p:cNvPr>
          <p:cNvSpPr txBox="1"/>
          <p:nvPr/>
        </p:nvSpPr>
        <p:spPr>
          <a:xfrm>
            <a:off x="9192430" y="1817376"/>
            <a:ext cx="83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3 oz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563512-C520-DD40-9261-6CA2181C00B8}"/>
              </a:ext>
            </a:extLst>
          </p:cNvPr>
          <p:cNvSpPr txBox="1"/>
          <p:nvPr/>
        </p:nvSpPr>
        <p:spPr>
          <a:xfrm>
            <a:off x="9131479" y="2353846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3 oz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8113BF-5CBC-F84B-8B10-A1FDB01240D5}"/>
              </a:ext>
            </a:extLst>
          </p:cNvPr>
          <p:cNvSpPr txBox="1"/>
          <p:nvPr/>
        </p:nvSpPr>
        <p:spPr>
          <a:xfrm>
            <a:off x="9197680" y="2890316"/>
            <a:ext cx="83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3 oz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D22C19-D745-1D40-8D31-678AE4F2FA65}"/>
              </a:ext>
            </a:extLst>
          </p:cNvPr>
          <p:cNvSpPr txBox="1"/>
          <p:nvPr/>
        </p:nvSpPr>
        <p:spPr>
          <a:xfrm>
            <a:off x="9131479" y="3426786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1/2 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569F75-A50F-E944-8E45-AF8959D8AFA4}"/>
              </a:ext>
            </a:extLst>
          </p:cNvPr>
          <p:cNvSpPr txBox="1"/>
          <p:nvPr/>
        </p:nvSpPr>
        <p:spPr>
          <a:xfrm>
            <a:off x="9126229" y="4141810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3 oz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84C9EA-68A4-FC4E-8B70-DF59D4D62907}"/>
              </a:ext>
            </a:extLst>
          </p:cNvPr>
          <p:cNvSpPr txBox="1"/>
          <p:nvPr/>
        </p:nvSpPr>
        <p:spPr>
          <a:xfrm>
            <a:off x="9120979" y="4678280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8 oz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71D322-5796-F44A-A7A4-794A5985785E}"/>
              </a:ext>
            </a:extLst>
          </p:cNvPr>
          <p:cNvSpPr txBox="1"/>
          <p:nvPr/>
        </p:nvSpPr>
        <p:spPr>
          <a:xfrm>
            <a:off x="9120979" y="5214750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3 oz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E5DDD7-0632-534E-9091-5EB87ED80D15}"/>
              </a:ext>
            </a:extLst>
          </p:cNvPr>
          <p:cNvSpPr txBox="1"/>
          <p:nvPr/>
        </p:nvSpPr>
        <p:spPr>
          <a:xfrm>
            <a:off x="9120979" y="5751217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8 oz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2F58DF-94C7-4245-848F-DB921805F9F8}"/>
              </a:ext>
            </a:extLst>
          </p:cNvPr>
          <p:cNvSpPr txBox="1"/>
          <p:nvPr/>
        </p:nvSpPr>
        <p:spPr>
          <a:xfrm>
            <a:off x="10487078" y="1280906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716 IU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BF5E51-D237-B94B-8540-DDFE963E03A8}"/>
              </a:ext>
            </a:extLst>
          </p:cNvPr>
          <p:cNvSpPr txBox="1"/>
          <p:nvPr/>
        </p:nvSpPr>
        <p:spPr>
          <a:xfrm>
            <a:off x="10481828" y="1817376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648 IU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7912A1-C99A-A943-B871-8F48D23DB657}"/>
              </a:ext>
            </a:extLst>
          </p:cNvPr>
          <p:cNvSpPr txBox="1"/>
          <p:nvPr/>
        </p:nvSpPr>
        <p:spPr>
          <a:xfrm>
            <a:off x="10487078" y="2353846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492 IU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35358D-4CF8-B94A-A29C-09B80B28CFCF}"/>
              </a:ext>
            </a:extLst>
          </p:cNvPr>
          <p:cNvSpPr txBox="1"/>
          <p:nvPr/>
        </p:nvSpPr>
        <p:spPr>
          <a:xfrm>
            <a:off x="10487078" y="2890316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444 IU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DC8876-EC74-9446-AAB1-5E0E12ABF155}"/>
              </a:ext>
            </a:extLst>
          </p:cNvPr>
          <p:cNvSpPr txBox="1"/>
          <p:nvPr/>
        </p:nvSpPr>
        <p:spPr>
          <a:xfrm>
            <a:off x="10487078" y="3426786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316 IU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99F975-30ED-6140-9CF3-CA3973F547A7}"/>
              </a:ext>
            </a:extLst>
          </p:cNvPr>
          <p:cNvSpPr txBox="1"/>
          <p:nvPr/>
        </p:nvSpPr>
        <p:spPr>
          <a:xfrm>
            <a:off x="10481828" y="4141810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228 IU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5223B6-105A-D043-BF88-910DDD94B8B5}"/>
              </a:ext>
            </a:extLst>
          </p:cNvPr>
          <p:cNvSpPr txBox="1"/>
          <p:nvPr/>
        </p:nvSpPr>
        <p:spPr>
          <a:xfrm>
            <a:off x="10476578" y="4678280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128 IU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D4F9F7-F955-F74B-B466-86A7A09FA349}"/>
              </a:ext>
            </a:extLst>
          </p:cNvPr>
          <p:cNvSpPr txBox="1"/>
          <p:nvPr/>
        </p:nvSpPr>
        <p:spPr>
          <a:xfrm>
            <a:off x="10476578" y="5214750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124 IU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37336D-7942-0048-BD7B-B1EF3DA4752D}"/>
              </a:ext>
            </a:extLst>
          </p:cNvPr>
          <p:cNvSpPr txBox="1"/>
          <p:nvPr/>
        </p:nvSpPr>
        <p:spPr>
          <a:xfrm>
            <a:off x="10476578" y="5751217"/>
            <a:ext cx="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116 IU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17F75B-D4B9-5A4F-ADF0-456F48B2FC34}"/>
              </a:ext>
            </a:extLst>
          </p:cNvPr>
          <p:cNvCxnSpPr/>
          <p:nvPr/>
        </p:nvCxnSpPr>
        <p:spPr>
          <a:xfrm>
            <a:off x="8793453" y="1465572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D020DF4-90EB-8E48-A704-7C1324154EDF}"/>
              </a:ext>
            </a:extLst>
          </p:cNvPr>
          <p:cNvCxnSpPr/>
          <p:nvPr/>
        </p:nvCxnSpPr>
        <p:spPr>
          <a:xfrm>
            <a:off x="8793453" y="2002042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D5B075B-ADD8-2347-8829-F12FF351E74D}"/>
              </a:ext>
            </a:extLst>
          </p:cNvPr>
          <p:cNvCxnSpPr/>
          <p:nvPr/>
        </p:nvCxnSpPr>
        <p:spPr>
          <a:xfrm>
            <a:off x="8793453" y="2528853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659B250-16D7-784D-85E1-C87E04A7B5BB}"/>
              </a:ext>
            </a:extLst>
          </p:cNvPr>
          <p:cNvCxnSpPr/>
          <p:nvPr/>
        </p:nvCxnSpPr>
        <p:spPr>
          <a:xfrm>
            <a:off x="8793453" y="3065323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E521214-3C94-6840-87A5-82CB6BB2E841}"/>
              </a:ext>
            </a:extLst>
          </p:cNvPr>
          <p:cNvCxnSpPr/>
          <p:nvPr/>
        </p:nvCxnSpPr>
        <p:spPr>
          <a:xfrm>
            <a:off x="8793453" y="3612068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33B10F-F3C8-1149-A8CB-D4C556DADCC0}"/>
              </a:ext>
            </a:extLst>
          </p:cNvPr>
          <p:cNvCxnSpPr/>
          <p:nvPr/>
        </p:nvCxnSpPr>
        <p:spPr>
          <a:xfrm>
            <a:off x="8788203" y="4339873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02CE84D-61DF-A84E-85FB-508FC65B7D7F}"/>
              </a:ext>
            </a:extLst>
          </p:cNvPr>
          <p:cNvCxnSpPr/>
          <p:nvPr/>
        </p:nvCxnSpPr>
        <p:spPr>
          <a:xfrm>
            <a:off x="8788203" y="4862946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46C7971-5782-7A4F-90C8-1B35BB2C32E7}"/>
              </a:ext>
            </a:extLst>
          </p:cNvPr>
          <p:cNvCxnSpPr/>
          <p:nvPr/>
        </p:nvCxnSpPr>
        <p:spPr>
          <a:xfrm>
            <a:off x="8788203" y="5399416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0EF63BB-48CC-2148-87B7-8B032C03D530}"/>
              </a:ext>
            </a:extLst>
          </p:cNvPr>
          <p:cNvCxnSpPr/>
          <p:nvPr/>
        </p:nvCxnSpPr>
        <p:spPr>
          <a:xfrm>
            <a:off x="8788203" y="5936499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D86326B-D8A9-D649-8B29-1C2F3FDCBBF9}"/>
              </a:ext>
            </a:extLst>
          </p:cNvPr>
          <p:cNvCxnSpPr/>
          <p:nvPr/>
        </p:nvCxnSpPr>
        <p:spPr>
          <a:xfrm>
            <a:off x="10089311" y="1466188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4BE22C6-65BF-5445-8570-E58A459D1B9B}"/>
              </a:ext>
            </a:extLst>
          </p:cNvPr>
          <p:cNvCxnSpPr/>
          <p:nvPr/>
        </p:nvCxnSpPr>
        <p:spPr>
          <a:xfrm>
            <a:off x="10089311" y="2002658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0D86C1-4922-EF45-A88B-CD6E51E4B100}"/>
              </a:ext>
            </a:extLst>
          </p:cNvPr>
          <p:cNvCxnSpPr/>
          <p:nvPr/>
        </p:nvCxnSpPr>
        <p:spPr>
          <a:xfrm>
            <a:off x="10089311" y="2529469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2F04FD-741F-5245-AF7F-BDC418BA845D}"/>
              </a:ext>
            </a:extLst>
          </p:cNvPr>
          <p:cNvCxnSpPr/>
          <p:nvPr/>
        </p:nvCxnSpPr>
        <p:spPr>
          <a:xfrm>
            <a:off x="10089311" y="3065939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877021C-2157-4D46-99D2-677E8E926C86}"/>
              </a:ext>
            </a:extLst>
          </p:cNvPr>
          <p:cNvCxnSpPr/>
          <p:nvPr/>
        </p:nvCxnSpPr>
        <p:spPr>
          <a:xfrm>
            <a:off x="10089311" y="3612684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DA0E00-1EC8-BE48-AF01-8C96F064AA73}"/>
              </a:ext>
            </a:extLst>
          </p:cNvPr>
          <p:cNvCxnSpPr/>
          <p:nvPr/>
        </p:nvCxnSpPr>
        <p:spPr>
          <a:xfrm>
            <a:off x="10084061" y="4340489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FDC6FCF-3A74-AE43-B05A-857A2A8FAAAF}"/>
              </a:ext>
            </a:extLst>
          </p:cNvPr>
          <p:cNvCxnSpPr/>
          <p:nvPr/>
        </p:nvCxnSpPr>
        <p:spPr>
          <a:xfrm>
            <a:off x="10084061" y="4863562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355B6F5-9FCF-354C-8DB8-9A4454B190EF}"/>
              </a:ext>
            </a:extLst>
          </p:cNvPr>
          <p:cNvCxnSpPr/>
          <p:nvPr/>
        </p:nvCxnSpPr>
        <p:spPr>
          <a:xfrm>
            <a:off x="10084061" y="5400032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D56C41D-9143-3E40-8F38-9DE212523C3B}"/>
              </a:ext>
            </a:extLst>
          </p:cNvPr>
          <p:cNvCxnSpPr/>
          <p:nvPr/>
        </p:nvCxnSpPr>
        <p:spPr>
          <a:xfrm>
            <a:off x="10084061" y="5937115"/>
            <a:ext cx="336135" cy="0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ooter Placeholder 2">
            <a:extLst>
              <a:ext uri="{FF2B5EF4-FFF2-40B4-BE49-F238E27FC236}">
                <a16:creationId xmlns:a16="http://schemas.microsoft.com/office/drawing/2014/main" id="{0BBB0F3C-3708-3346-A757-F6C14E81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7161" y="6459035"/>
            <a:ext cx="4114800" cy="365125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http://www.ars.usda.gov/nutrientdata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B113D0-BDF5-0140-892E-384EC77988FD}"/>
              </a:ext>
            </a:extLst>
          </p:cNvPr>
          <p:cNvCxnSpPr>
            <a:cxnSpLocks/>
          </p:cNvCxnSpPr>
          <p:nvPr/>
        </p:nvCxnSpPr>
        <p:spPr>
          <a:xfrm>
            <a:off x="5738649" y="766632"/>
            <a:ext cx="570101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285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22A63D4A-590D-DF46-B91D-B95113E96C4E}"/>
              </a:ext>
            </a:extLst>
          </p:cNvPr>
          <p:cNvSpPr txBox="1"/>
          <p:nvPr/>
        </p:nvSpPr>
        <p:spPr>
          <a:xfrm>
            <a:off x="5928167" y="751344"/>
            <a:ext cx="4587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Beef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Lamb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Pork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Goat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Fortified cereals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Oysters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White Beans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9767C2-5432-4348-9D6E-31B8DD7900D8}"/>
              </a:ext>
            </a:extLst>
          </p:cNvPr>
          <p:cNvSpPr txBox="1"/>
          <p:nvPr/>
        </p:nvSpPr>
        <p:spPr>
          <a:xfrm>
            <a:off x="6057937" y="3812487"/>
            <a:ext cx="432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36E3D"/>
                </a:solidFill>
                <a:latin typeface="Century Gothic" panose="020B0502020202020204" pitchFamily="34" charset="0"/>
              </a:rPr>
              <a:t>Zinc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544E7-88FA-DA4A-BFFD-3816BF4F899D}"/>
              </a:ext>
            </a:extLst>
          </p:cNvPr>
          <p:cNvSpPr txBox="1"/>
          <p:nvPr/>
        </p:nvSpPr>
        <p:spPr>
          <a:xfrm>
            <a:off x="6057937" y="277422"/>
            <a:ext cx="432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36E3D"/>
                </a:solidFill>
                <a:latin typeface="Century Gothic" panose="020B0502020202020204" pitchFamily="34" charset="0"/>
              </a:rPr>
              <a:t>Iron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5F5722-0B21-CC48-B9B1-7CABE995791D}"/>
              </a:ext>
            </a:extLst>
          </p:cNvPr>
          <p:cNvCxnSpPr>
            <a:cxnSpLocks/>
          </p:cNvCxnSpPr>
          <p:nvPr/>
        </p:nvCxnSpPr>
        <p:spPr>
          <a:xfrm>
            <a:off x="7513933" y="739087"/>
            <a:ext cx="14162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D33CF5-17E1-9D4B-90B6-27D5E6E629D9}"/>
              </a:ext>
            </a:extLst>
          </p:cNvPr>
          <p:cNvSpPr txBox="1"/>
          <p:nvPr/>
        </p:nvSpPr>
        <p:spPr>
          <a:xfrm>
            <a:off x="5928167" y="4277082"/>
            <a:ext cx="4587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entury Gothic" panose="020B0502020202020204" pitchFamily="34" charset="0"/>
              </a:rPr>
              <a:t>Oysters</a:t>
            </a:r>
          </a:p>
          <a:p>
            <a:pPr algn="ctr"/>
            <a:r>
              <a:rPr lang="en-US" sz="2400">
                <a:latin typeface="Century Gothic" panose="020B0502020202020204" pitchFamily="34" charset="0"/>
              </a:rPr>
              <a:t>Baked beans</a:t>
            </a:r>
          </a:p>
          <a:p>
            <a:pPr algn="ctr"/>
            <a:r>
              <a:rPr lang="en-US" sz="2400">
                <a:latin typeface="Century Gothic" panose="020B0502020202020204" pitchFamily="34" charset="0"/>
              </a:rPr>
              <a:t>Beef</a:t>
            </a:r>
          </a:p>
          <a:p>
            <a:pPr algn="ctr"/>
            <a:r>
              <a:rPr lang="en-US" sz="2400">
                <a:latin typeface="Century Gothic" panose="020B0502020202020204" pitchFamily="34" charset="0"/>
              </a:rPr>
              <a:t>Chickpeas</a:t>
            </a:r>
          </a:p>
          <a:p>
            <a:pPr algn="ctr"/>
            <a:r>
              <a:rPr lang="en-US" sz="2400">
                <a:latin typeface="Century Gothic" panose="020B0502020202020204" pitchFamily="34" charset="0"/>
              </a:rPr>
              <a:t>Fortified cereals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13FD93-B91F-1145-B5BC-5A3B0E049B29}"/>
              </a:ext>
            </a:extLst>
          </p:cNvPr>
          <p:cNvCxnSpPr>
            <a:cxnSpLocks/>
          </p:cNvCxnSpPr>
          <p:nvPr/>
        </p:nvCxnSpPr>
        <p:spPr>
          <a:xfrm>
            <a:off x="7513933" y="4289395"/>
            <a:ext cx="14162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8C603E-9597-4A4D-AF28-94D1EBB4E2DF}"/>
              </a:ext>
            </a:extLst>
          </p:cNvPr>
          <p:cNvSpPr/>
          <p:nvPr/>
        </p:nvSpPr>
        <p:spPr>
          <a:xfrm>
            <a:off x="278970" y="3642102"/>
            <a:ext cx="3200400" cy="3200400"/>
          </a:xfrm>
          <a:prstGeom prst="ellipse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0D43E8-7A04-D44A-9D9A-595706141DC3}"/>
              </a:ext>
            </a:extLst>
          </p:cNvPr>
          <p:cNvSpPr txBox="1"/>
          <p:nvPr/>
        </p:nvSpPr>
        <p:spPr>
          <a:xfrm>
            <a:off x="1364839" y="2050013"/>
            <a:ext cx="3088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36E3D"/>
                </a:solidFill>
                <a:latin typeface="Century Gothic" panose="020B0502020202020204" pitchFamily="34" charset="0"/>
              </a:rPr>
              <a:t>MINERALS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Important for Immune Function</a:t>
            </a:r>
          </a:p>
        </p:txBody>
      </p:sp>
    </p:spTree>
    <p:extLst>
      <p:ext uri="{BB962C8B-B14F-4D97-AF65-F5344CB8AC3E}">
        <p14:creationId xmlns:p14="http://schemas.microsoft.com/office/powerpoint/2010/main" val="3859554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x filled with different types of food&#10;&#10;Description automatically generated">
            <a:extLst>
              <a:ext uri="{FF2B5EF4-FFF2-40B4-BE49-F238E27FC236}">
                <a16:creationId xmlns:a16="http://schemas.microsoft.com/office/drawing/2014/main" id="{CC281A42-4EE5-CE41-83A7-E0C78E0698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083" y="872369"/>
            <a:ext cx="4918239" cy="52972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FC942-E914-CE42-8C2E-FDE0A4367772}"/>
              </a:ext>
            </a:extLst>
          </p:cNvPr>
          <p:cNvSpPr txBox="1"/>
          <p:nvPr/>
        </p:nvSpPr>
        <p:spPr>
          <a:xfrm>
            <a:off x="165346" y="1167897"/>
            <a:ext cx="394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No Scientific Support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F1181E-135B-0848-AEB9-CAE9CF2A783D}"/>
              </a:ext>
            </a:extLst>
          </p:cNvPr>
          <p:cNvSpPr txBox="1"/>
          <p:nvPr/>
        </p:nvSpPr>
        <p:spPr>
          <a:xfrm>
            <a:off x="165345" y="3364289"/>
            <a:ext cx="441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entury Gothic" panose="020B0502020202020204" pitchFamily="34" charset="0"/>
              </a:rPr>
              <a:t>Strong Scientific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49ED7-703B-4341-B92D-F41AB2A01181}"/>
              </a:ext>
            </a:extLst>
          </p:cNvPr>
          <p:cNvSpPr txBox="1"/>
          <p:nvPr/>
        </p:nvSpPr>
        <p:spPr>
          <a:xfrm>
            <a:off x="165345" y="1691117"/>
            <a:ext cx="5803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To </a:t>
            </a:r>
            <a:r>
              <a:rPr lang="en-US" sz="2000" b="1" u="sng" dirty="0">
                <a:solidFill>
                  <a:srgbClr val="036E3D"/>
                </a:solidFill>
                <a:latin typeface="Century Gothic" panose="020B0502020202020204" pitchFamily="34" charset="0"/>
              </a:rPr>
              <a:t>prevent</a:t>
            </a:r>
            <a:r>
              <a:rPr lang="en-US" sz="2000" dirty="0">
                <a:latin typeface="Century Gothic" panose="020B0502020202020204" pitchFamily="34" charset="0"/>
              </a:rPr>
              <a:t> URI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Regular high dose zinc supplementation should be avoided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23DAA0-505A-B64A-97FE-4350E833BAB2}"/>
              </a:ext>
            </a:extLst>
          </p:cNvPr>
          <p:cNvSpPr txBox="1"/>
          <p:nvPr/>
        </p:nvSpPr>
        <p:spPr>
          <a:xfrm>
            <a:off x="165345" y="3887509"/>
            <a:ext cx="441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To </a:t>
            </a:r>
            <a:r>
              <a:rPr lang="en-US" sz="2000" b="1" u="sng" dirty="0">
                <a:solidFill>
                  <a:srgbClr val="036E3D"/>
                </a:solidFill>
                <a:latin typeface="Century Gothic" panose="020B0502020202020204" pitchFamily="34" charset="0"/>
              </a:rPr>
              <a:t>treat</a:t>
            </a:r>
            <a:r>
              <a:rPr lang="en-US" sz="2000" dirty="0">
                <a:latin typeface="Century Gothic" panose="020B0502020202020204" pitchFamily="34" charset="0"/>
              </a:rPr>
              <a:t> URI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5DF0C3-0694-FB43-8B50-03FA56B82BFD}"/>
              </a:ext>
            </a:extLst>
          </p:cNvPr>
          <p:cNvSpPr txBox="1"/>
          <p:nvPr/>
        </p:nvSpPr>
        <p:spPr>
          <a:xfrm>
            <a:off x="165345" y="4467396"/>
            <a:ext cx="6579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Zinc lozenges (75 mg elemental zinc/day) may reduce the duration of an URI by 3 days when taken within the first 24 hours of symptoms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09C6DE-D20B-DB4F-A180-A7BFF79747B8}"/>
              </a:ext>
            </a:extLst>
          </p:cNvPr>
          <p:cNvSpPr/>
          <p:nvPr/>
        </p:nvSpPr>
        <p:spPr>
          <a:xfrm>
            <a:off x="165345" y="5680930"/>
            <a:ext cx="6028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Optimal composition of zinc lozenges is yet to be determined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3E5BA-6CC9-481E-820E-D39043F152F9}"/>
              </a:ext>
            </a:extLst>
          </p:cNvPr>
          <p:cNvSpPr txBox="1"/>
          <p:nvPr/>
        </p:nvSpPr>
        <p:spPr>
          <a:xfrm>
            <a:off x="3455198" y="6612382"/>
            <a:ext cx="8736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Walsh NP.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Sports Med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 2019;49(2):S153–S168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E3CEF-6F6A-CC47-837B-5970F8E3DB01}"/>
              </a:ext>
            </a:extLst>
          </p:cNvPr>
          <p:cNvSpPr txBox="1"/>
          <p:nvPr/>
        </p:nvSpPr>
        <p:spPr>
          <a:xfrm>
            <a:off x="172536" y="141796"/>
            <a:ext cx="393248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b="1" dirty="0">
                <a:solidFill>
                  <a:srgbClr val="036E3D"/>
                </a:solidFill>
                <a:latin typeface="Century Gothic" panose="020B0502020202020204" pitchFamily="34" charset="0"/>
              </a:rPr>
              <a:t>A Note on Zinc…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BD48A8-9A59-B74A-95AA-12702E875D3D}"/>
              </a:ext>
            </a:extLst>
          </p:cNvPr>
          <p:cNvCxnSpPr>
            <a:cxnSpLocks/>
          </p:cNvCxnSpPr>
          <p:nvPr/>
        </p:nvCxnSpPr>
        <p:spPr>
          <a:xfrm>
            <a:off x="172536" y="792217"/>
            <a:ext cx="378986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82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OMEGA-3 FATTY ACIDS</a:t>
            </a:r>
          </a:p>
        </p:txBody>
      </p:sp>
    </p:spTree>
    <p:extLst>
      <p:ext uri="{BB962C8B-B14F-4D97-AF65-F5344CB8AC3E}">
        <p14:creationId xmlns:p14="http://schemas.microsoft.com/office/powerpoint/2010/main" val="3677326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251A0AFB-6433-6F4E-BCF0-4C22EFD4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D15F27-A40A-B043-A9BA-46EC637C0612}"/>
              </a:ext>
            </a:extLst>
          </p:cNvPr>
          <p:cNvSpPr/>
          <p:nvPr/>
        </p:nvSpPr>
        <p:spPr>
          <a:xfrm rot="16200000" flipV="1">
            <a:off x="2974073" y="4700312"/>
            <a:ext cx="2004704" cy="137491"/>
          </a:xfrm>
          <a:prstGeom prst="rect">
            <a:avLst/>
          </a:prstGeom>
          <a:solidFill>
            <a:srgbClr val="BAB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DB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28ECB-ED73-6742-879A-F601974ABA61}"/>
              </a:ext>
            </a:extLst>
          </p:cNvPr>
          <p:cNvSpPr txBox="1"/>
          <p:nvPr/>
        </p:nvSpPr>
        <p:spPr>
          <a:xfrm>
            <a:off x="87795" y="3693896"/>
            <a:ext cx="3553129" cy="20621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>
                <a:solidFill>
                  <a:srgbClr val="036E3D"/>
                </a:solidFill>
                <a:latin typeface="Century Gothic" panose="020B0502020202020204" pitchFamily="34" charset="0"/>
              </a:rPr>
              <a:t>Direct Immune Support from</a:t>
            </a:r>
          </a:p>
          <a:p>
            <a:pPr algn="r"/>
            <a:r>
              <a:rPr lang="en-US" sz="3200" b="1">
                <a:solidFill>
                  <a:srgbClr val="036E3D"/>
                </a:solidFill>
                <a:latin typeface="Century Gothic" panose="020B0502020202020204" pitchFamily="34" charset="0"/>
              </a:rPr>
              <a:t>Omega-3 Fatty Acids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6A273-1C06-4841-9088-9D38D243C705}"/>
              </a:ext>
            </a:extLst>
          </p:cNvPr>
          <p:cNvSpPr txBox="1"/>
          <p:nvPr/>
        </p:nvSpPr>
        <p:spPr>
          <a:xfrm>
            <a:off x="4311926" y="3804824"/>
            <a:ext cx="7384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Century Gothic" panose="020B0502020202020204" pitchFamily="34" charset="0"/>
              </a:rPr>
              <a:t>Evidence for a direct role on immune function is not strong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CA56-7225-0F40-9138-7AFEB123AC2F}"/>
              </a:ext>
            </a:extLst>
          </p:cNvPr>
          <p:cNvSpPr txBox="1"/>
          <p:nvPr/>
        </p:nvSpPr>
        <p:spPr>
          <a:xfrm>
            <a:off x="4311925" y="4476715"/>
            <a:ext cx="766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entury Gothic" panose="020B0502020202020204" pitchFamily="34" charset="0"/>
              </a:rPr>
              <a:t>May</a:t>
            </a:r>
            <a:r>
              <a:rPr lang="en-US" sz="2000">
                <a:latin typeface="Century Gothic" panose="020B0502020202020204" pitchFamily="34" charset="0"/>
              </a:rPr>
              <a:t> play a role in the membrane integrity of lymphocytes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B024F3-C4D9-8E48-9559-A0D8498178CE}"/>
              </a:ext>
            </a:extLst>
          </p:cNvPr>
          <p:cNvSpPr txBox="1"/>
          <p:nvPr/>
        </p:nvSpPr>
        <p:spPr>
          <a:xfrm>
            <a:off x="4311926" y="4735428"/>
            <a:ext cx="738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entury Gothic" panose="020B0502020202020204" pitchFamily="34" charset="0"/>
              </a:rPr>
              <a:t>May</a:t>
            </a:r>
            <a:r>
              <a:rPr lang="en-US" sz="2000">
                <a:latin typeface="Century Gothic" panose="020B0502020202020204" pitchFamily="34" charset="0"/>
              </a:rPr>
              <a:t> help maintain integrity of the intestinal barrier, rather than direct effect on immune response</a:t>
            </a:r>
          </a:p>
          <a:p>
            <a:r>
              <a:rPr lang="en-US" sz="2000">
                <a:latin typeface="Century Gothic" panose="020B0502020202020204" pitchFamily="34" charset="0"/>
              </a:rPr>
              <a:t>Athletes do not consume adequate amounts of omega 3</a:t>
            </a:r>
          </a:p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F411D-468E-4706-B838-0F57C19BF714}"/>
              </a:ext>
            </a:extLst>
          </p:cNvPr>
          <p:cNvSpPr txBox="1"/>
          <p:nvPr/>
        </p:nvSpPr>
        <p:spPr>
          <a:xfrm>
            <a:off x="1408780" y="6472451"/>
            <a:ext cx="10783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Walsh NP.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Sports Med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 2019;49(2):S153–S168  </a:t>
            </a:r>
          </a:p>
          <a:p>
            <a:pPr algn="r"/>
            <a:r>
              <a:rPr lang="en-US" sz="1050" err="1">
                <a:solidFill>
                  <a:schemeClr val="bg1"/>
                </a:solidFill>
                <a:latin typeface="Century Gothic" panose="020B0502020202020204" pitchFamily="34" charset="0"/>
              </a:rPr>
              <a:t>Constantini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 L ,Molinari R, </a:t>
            </a:r>
            <a:r>
              <a:rPr lang="en-US" sz="1050" err="1">
                <a:solidFill>
                  <a:schemeClr val="bg1"/>
                </a:solidFill>
                <a:latin typeface="Century Gothic" panose="020B0502020202020204" pitchFamily="34" charset="0"/>
              </a:rPr>
              <a:t>Farinon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 B, et. al.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International Journal of Molecular Science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 2017;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18:2645-2663 </a:t>
            </a:r>
          </a:p>
        </p:txBody>
      </p:sp>
    </p:spTree>
    <p:extLst>
      <p:ext uri="{BB962C8B-B14F-4D97-AF65-F5344CB8AC3E}">
        <p14:creationId xmlns:p14="http://schemas.microsoft.com/office/powerpoint/2010/main" val="3367342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3186A5-ECEF-0241-A1A9-DB95AFF18C9C}"/>
              </a:ext>
            </a:extLst>
          </p:cNvPr>
          <p:cNvSpPr/>
          <p:nvPr/>
        </p:nvSpPr>
        <p:spPr>
          <a:xfrm>
            <a:off x="288235" y="745435"/>
            <a:ext cx="874643" cy="24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E1FC82-C561-9547-953F-E4768D20488E}"/>
              </a:ext>
            </a:extLst>
          </p:cNvPr>
          <p:cNvSpPr/>
          <p:nvPr/>
        </p:nvSpPr>
        <p:spPr>
          <a:xfrm>
            <a:off x="371094" y="2277208"/>
            <a:ext cx="3501659" cy="274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C0E64B-7A66-204E-8556-B77F6E0E26EC}"/>
              </a:ext>
            </a:extLst>
          </p:cNvPr>
          <p:cNvSpPr txBox="1"/>
          <p:nvPr/>
        </p:nvSpPr>
        <p:spPr>
          <a:xfrm>
            <a:off x="288235" y="1287109"/>
            <a:ext cx="5108923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36E3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LIFESTYLE CONSIDERATIONS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3E87D-841B-0747-BAC7-8F0D7037CA34}"/>
              </a:ext>
            </a:extLst>
          </p:cNvPr>
          <p:cNvSpPr txBox="1"/>
          <p:nvPr/>
        </p:nvSpPr>
        <p:spPr>
          <a:xfrm>
            <a:off x="1896919" y="3043033"/>
            <a:ext cx="1891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Sleep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Alcohol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AE3472-5285-1446-B099-DD4FE58EDBD8}"/>
              </a:ext>
            </a:extLst>
          </p:cNvPr>
          <p:cNvCxnSpPr>
            <a:cxnSpLocks/>
          </p:cNvCxnSpPr>
          <p:nvPr/>
        </p:nvCxnSpPr>
        <p:spPr>
          <a:xfrm>
            <a:off x="451946" y="2737749"/>
            <a:ext cx="472965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hand holding a clock&#10;&#10;Description automatically generated">
            <a:extLst>
              <a:ext uri="{FF2B5EF4-FFF2-40B4-BE49-F238E27FC236}">
                <a16:creationId xmlns:a16="http://schemas.microsoft.com/office/drawing/2014/main" id="{D0C7C5D0-076B-7446-9D1E-B7D89FEED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29686"/>
            <a:ext cx="5437986" cy="43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DCA973-127E-6D4F-8A43-A0B633C93F3D}"/>
              </a:ext>
            </a:extLst>
          </p:cNvPr>
          <p:cNvSpPr txBox="1"/>
          <p:nvPr/>
        </p:nvSpPr>
        <p:spPr>
          <a:xfrm>
            <a:off x="0" y="309568"/>
            <a:ext cx="1219200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400" b="1">
                <a:solidFill>
                  <a:srgbClr val="036E3D"/>
                </a:solidFill>
                <a:latin typeface="Century Gothic" panose="020B0502020202020204" pitchFamily="34" charset="0"/>
              </a:rPr>
              <a:t>IMMUNE SYSTEM: Support vs Boost</a:t>
            </a:r>
            <a:endParaRPr lang="en-US" sz="4400" b="1" u="sng">
              <a:solidFill>
                <a:srgbClr val="036E3D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E760-4668-2047-897C-02A91C01446F}"/>
              </a:ext>
            </a:extLst>
          </p:cNvPr>
          <p:cNvSpPr txBox="1"/>
          <p:nvPr/>
        </p:nvSpPr>
        <p:spPr>
          <a:xfrm>
            <a:off x="1607355" y="1804783"/>
            <a:ext cx="322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entury Gothic" panose="020B0502020202020204" pitchFamily="34" charset="0"/>
              </a:rPr>
              <a:t>Physiological Support of Immunity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B170C-C42B-F142-A8AF-38A31C623F1C}"/>
              </a:ext>
            </a:extLst>
          </p:cNvPr>
          <p:cNvSpPr txBox="1"/>
          <p:nvPr/>
        </p:nvSpPr>
        <p:spPr>
          <a:xfrm>
            <a:off x="7784311" y="180478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entury Gothic" panose="020B0502020202020204" pitchFamily="34" charset="0"/>
              </a:rPr>
              <a:t>Immune Boosting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FB3EF-9EFD-B947-9F1C-402879748E70}"/>
              </a:ext>
            </a:extLst>
          </p:cNvPr>
          <p:cNvSpPr txBox="1"/>
          <p:nvPr/>
        </p:nvSpPr>
        <p:spPr>
          <a:xfrm>
            <a:off x="1504960" y="2788122"/>
            <a:ext cx="353377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Dietary strategies</a:t>
            </a:r>
          </a:p>
          <a:p>
            <a:pPr algn="ctr"/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Energy &amp; protein</a:t>
            </a:r>
          </a:p>
          <a:p>
            <a:pPr algn="ctr"/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Vitamins &amp; minerals from food</a:t>
            </a:r>
          </a:p>
          <a:p>
            <a:pPr algn="ctr"/>
            <a:endParaRPr lang="en-US">
              <a:latin typeface="Century Gothic" panose="020B0502020202020204" pitchFamily="34" charset="0"/>
            </a:endParaRPr>
          </a:p>
          <a:p>
            <a:pPr algn="ctr"/>
            <a:r>
              <a:rPr lang="en-US" sz="2000">
                <a:latin typeface="Century Gothic" panose="020B0502020202020204" pitchFamily="34" charset="0"/>
              </a:rPr>
              <a:t>Adequate sleep</a:t>
            </a:r>
          </a:p>
          <a:p>
            <a:pPr algn="ctr"/>
            <a:r>
              <a:rPr lang="en-US" sz="2000">
                <a:latin typeface="Century Gothic" panose="020B0502020202020204" pitchFamily="34" charset="0"/>
              </a:rPr>
              <a:t>Limit alcohol</a:t>
            </a:r>
          </a:p>
          <a:p>
            <a:pPr algn="ctr"/>
            <a:r>
              <a:rPr lang="en-US" sz="2000">
                <a:latin typeface="Century Gothic" panose="020B0502020202020204" pitchFamily="34" charset="0"/>
              </a:rPr>
              <a:t>Strategic supplementation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5E88E-1CC0-8E48-8918-21D6D8F0460F}"/>
              </a:ext>
            </a:extLst>
          </p:cNvPr>
          <p:cNvSpPr txBox="1"/>
          <p:nvPr/>
        </p:nvSpPr>
        <p:spPr>
          <a:xfrm>
            <a:off x="7010410" y="2773689"/>
            <a:ext cx="36052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A marketing term for supplements</a:t>
            </a:r>
          </a:p>
          <a:p>
            <a:pPr algn="ctr"/>
            <a:endParaRPr lang="en-US" sz="2000">
              <a:latin typeface="Century Gothic" panose="020B0502020202020204" pitchFamily="34" charset="0"/>
            </a:endParaRPr>
          </a:p>
          <a:p>
            <a:pPr algn="ctr"/>
            <a:r>
              <a:rPr lang="en-US" sz="2000">
                <a:latin typeface="Century Gothic" panose="020B0502020202020204" pitchFamily="34" charset="0"/>
              </a:rPr>
              <a:t>The immune system can only be “boosted” if there is a nutrient deficiency or lifestyle alternation leading to immunosuppression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FB0838-E38E-1C40-9C29-40F8E8CFCAE5}"/>
              </a:ext>
            </a:extLst>
          </p:cNvPr>
          <p:cNvGrpSpPr/>
          <p:nvPr/>
        </p:nvGrpSpPr>
        <p:grpSpPr>
          <a:xfrm>
            <a:off x="5562610" y="3103500"/>
            <a:ext cx="1066800" cy="914400"/>
            <a:chOff x="5334001" y="2760600"/>
            <a:chExt cx="1066800" cy="914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7A528A-BE78-AC47-9DE9-9FEB8211BBF9}"/>
                </a:ext>
              </a:extLst>
            </p:cNvPr>
            <p:cNvSpPr/>
            <p:nvPr/>
          </p:nvSpPr>
          <p:spPr>
            <a:xfrm>
              <a:off x="5410201" y="2760600"/>
              <a:ext cx="914400" cy="914400"/>
            </a:xfrm>
            <a:prstGeom prst="ellipse">
              <a:avLst/>
            </a:prstGeom>
            <a:solidFill>
              <a:srgbClr val="036E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D26379-F9CF-C343-8E42-1D7436986640}"/>
                </a:ext>
              </a:extLst>
            </p:cNvPr>
            <p:cNvSpPr txBox="1"/>
            <p:nvPr/>
          </p:nvSpPr>
          <p:spPr>
            <a:xfrm>
              <a:off x="5334001" y="2863857"/>
              <a:ext cx="106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vs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17A5A0-9ECE-044C-A3B5-31D9948F0244}"/>
              </a:ext>
            </a:extLst>
          </p:cNvPr>
          <p:cNvCxnSpPr>
            <a:stCxn id="6" idx="0"/>
          </p:cNvCxnSpPr>
          <p:nvPr/>
        </p:nvCxnSpPr>
        <p:spPr>
          <a:xfrm flipV="1">
            <a:off x="6096010" y="2047875"/>
            <a:ext cx="0" cy="1055625"/>
          </a:xfrm>
          <a:prstGeom prst="line">
            <a:avLst/>
          </a:prstGeom>
          <a:ln w="38100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7A5AD5-375B-EF4F-8125-C5F0AB928AD1}"/>
              </a:ext>
            </a:extLst>
          </p:cNvPr>
          <p:cNvCxnSpPr/>
          <p:nvPr/>
        </p:nvCxnSpPr>
        <p:spPr>
          <a:xfrm flipV="1">
            <a:off x="6096010" y="4017900"/>
            <a:ext cx="0" cy="1055625"/>
          </a:xfrm>
          <a:prstGeom prst="line">
            <a:avLst/>
          </a:prstGeom>
          <a:ln w="38100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ED740B-D71E-2040-85E1-840AF65BFBCE}"/>
              </a:ext>
            </a:extLst>
          </p:cNvPr>
          <p:cNvCxnSpPr>
            <a:cxnSpLocks/>
          </p:cNvCxnSpPr>
          <p:nvPr/>
        </p:nvCxnSpPr>
        <p:spPr>
          <a:xfrm flipV="1">
            <a:off x="1607355" y="1079009"/>
            <a:ext cx="9008258" cy="105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031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3186A5-ECEF-0241-A1A9-DB95AFF18C9C}"/>
              </a:ext>
            </a:extLst>
          </p:cNvPr>
          <p:cNvSpPr/>
          <p:nvPr/>
        </p:nvSpPr>
        <p:spPr>
          <a:xfrm>
            <a:off x="288235" y="745435"/>
            <a:ext cx="874643" cy="24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E1FC82-C561-9547-953F-E4768D20488E}"/>
              </a:ext>
            </a:extLst>
          </p:cNvPr>
          <p:cNvSpPr/>
          <p:nvPr/>
        </p:nvSpPr>
        <p:spPr>
          <a:xfrm>
            <a:off x="371094" y="2277208"/>
            <a:ext cx="3501659" cy="274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C0E64B-7A66-204E-8556-B77F6E0E26EC}"/>
              </a:ext>
            </a:extLst>
          </p:cNvPr>
          <p:cNvSpPr txBox="1"/>
          <p:nvPr/>
        </p:nvSpPr>
        <p:spPr>
          <a:xfrm>
            <a:off x="151037" y="270082"/>
            <a:ext cx="5246949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200" b="1">
                <a:solidFill>
                  <a:srgbClr val="036E3D"/>
                </a:solidFill>
                <a:latin typeface="Century Gothic" panose="020B0502020202020204" pitchFamily="34" charset="0"/>
              </a:rPr>
              <a:t>Sleep &amp; Immune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9A0EC-26AA-A44F-82BE-7A332AEF976A}"/>
              </a:ext>
            </a:extLst>
          </p:cNvPr>
          <p:cNvSpPr txBox="1"/>
          <p:nvPr/>
        </p:nvSpPr>
        <p:spPr>
          <a:xfrm>
            <a:off x="644447" y="1247368"/>
            <a:ext cx="992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Cross talk between the immune system and sleep patterning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28A3E-B72F-9B41-9B05-49476553383A}"/>
              </a:ext>
            </a:extLst>
          </p:cNvPr>
          <p:cNvSpPr txBox="1"/>
          <p:nvPr/>
        </p:nvSpPr>
        <p:spPr>
          <a:xfrm>
            <a:off x="644446" y="2053962"/>
            <a:ext cx="957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Fever, sickness and the mediators involved can alter patterns of sleep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8F48F-4477-DF4F-9C22-F370CABC15E6}"/>
              </a:ext>
            </a:extLst>
          </p:cNvPr>
          <p:cNvSpPr txBox="1"/>
          <p:nvPr/>
        </p:nvSpPr>
        <p:spPr>
          <a:xfrm>
            <a:off x="644446" y="2860556"/>
            <a:ext cx="1046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Athletes who are ill report an increase in sleepiness and fatigue that may be caused by inflammation. Restoration of energy in part is driven by a decrease in inflammation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B774E-045E-944E-B179-5D5883E6AA79}"/>
              </a:ext>
            </a:extLst>
          </p:cNvPr>
          <p:cNvSpPr txBox="1"/>
          <p:nvPr/>
        </p:nvSpPr>
        <p:spPr>
          <a:xfrm>
            <a:off x="644447" y="4221148"/>
            <a:ext cx="9883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Conversely, sleep deprivation has been shown in most studies, but not all, to have a negative impact on immune 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CBFB5-87A3-9145-93C1-EA65C64B295E}"/>
              </a:ext>
            </a:extLst>
          </p:cNvPr>
          <p:cNvSpPr txBox="1"/>
          <p:nvPr/>
        </p:nvSpPr>
        <p:spPr>
          <a:xfrm>
            <a:off x="644446" y="5304742"/>
            <a:ext cx="98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Sleep deprivation can reduce the effectiveness of vaccines indicating some suppression of the immune response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2D17DE-ECF5-964F-B7CA-4C7CEC6A5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49" y="1215848"/>
            <a:ext cx="383127" cy="4874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E3079B-43EF-DF4F-B410-877FD6F86B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49" y="2026120"/>
            <a:ext cx="383127" cy="4874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61B46C-9F73-9942-95E6-E4725EDF36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49" y="2860556"/>
            <a:ext cx="383127" cy="4874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DF0E51-1139-BA4E-BA4B-157E3FC773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49" y="4203038"/>
            <a:ext cx="383127" cy="4874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338E95-9A4B-C645-8AA3-52153AE74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964" y="5264200"/>
            <a:ext cx="383127" cy="487404"/>
          </a:xfrm>
          <a:prstGeom prst="rect">
            <a:avLst/>
          </a:prstGeom>
        </p:spPr>
      </p:pic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66DE0D0B-349B-434C-B372-32C6B277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5399" y="6606859"/>
            <a:ext cx="9756601" cy="305253"/>
          </a:xfrm>
        </p:spPr>
        <p:txBody>
          <a:bodyPr/>
          <a:lstStyle/>
          <a:p>
            <a:pPr algn="r"/>
            <a:r>
              <a:rPr lang="en-US" sz="1050" err="1">
                <a:solidFill>
                  <a:schemeClr val="bg1"/>
                </a:solidFill>
                <a:latin typeface="Century Gothic" panose="020B0502020202020204" pitchFamily="34" charset="0"/>
              </a:rPr>
              <a:t>Besedovsky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 L, Lange T, Haack M.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Physio Review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 2019;99(3):1325-1380</a:t>
            </a:r>
          </a:p>
          <a:p>
            <a:pPr algn="r"/>
            <a:endParaRPr lang="en-US" sz="105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7BCC64-470B-CB46-9932-E3464502BC85}"/>
              </a:ext>
            </a:extLst>
          </p:cNvPr>
          <p:cNvCxnSpPr>
            <a:cxnSpLocks/>
          </p:cNvCxnSpPr>
          <p:nvPr/>
        </p:nvCxnSpPr>
        <p:spPr>
          <a:xfrm flipV="1">
            <a:off x="258964" y="854857"/>
            <a:ext cx="4954167" cy="2511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46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white shirt&#10;&#10;Description automatically generated">
            <a:extLst>
              <a:ext uri="{FF2B5EF4-FFF2-40B4-BE49-F238E27FC236}">
                <a16:creationId xmlns:a16="http://schemas.microsoft.com/office/drawing/2014/main" id="{AC7E6D81-E81E-0444-94BD-877F7F2D57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665" y="-12691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ADC97-64C3-0A44-A732-371B7258CF23}"/>
              </a:ext>
            </a:extLst>
          </p:cNvPr>
          <p:cNvSpPr/>
          <p:nvPr/>
        </p:nvSpPr>
        <p:spPr>
          <a:xfrm>
            <a:off x="308113" y="318052"/>
            <a:ext cx="983974" cy="397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0310F4-4695-314B-8597-3838171FABDF}"/>
              </a:ext>
            </a:extLst>
          </p:cNvPr>
          <p:cNvSpPr/>
          <p:nvPr/>
        </p:nvSpPr>
        <p:spPr>
          <a:xfrm>
            <a:off x="322183" y="2055407"/>
            <a:ext cx="5099065" cy="397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D24E1B-8BA2-054D-A800-251C0F1F4F36}"/>
              </a:ext>
            </a:extLst>
          </p:cNvPr>
          <p:cNvSpPr txBox="1"/>
          <p:nvPr/>
        </p:nvSpPr>
        <p:spPr>
          <a:xfrm>
            <a:off x="125931" y="194748"/>
            <a:ext cx="5264583" cy="95410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800" b="1">
                <a:solidFill>
                  <a:srgbClr val="036E3D"/>
                </a:solidFill>
                <a:latin typeface="Century Gothic" panose="020B0502020202020204" pitchFamily="34" charset="0"/>
              </a:rPr>
              <a:t>Consequences of Short Sleep</a:t>
            </a:r>
          </a:p>
          <a:p>
            <a:r>
              <a:rPr lang="en-US" sz="2800" b="1">
                <a:solidFill>
                  <a:srgbClr val="036E3D"/>
                </a:solidFill>
                <a:latin typeface="Century Gothic" panose="020B0502020202020204" pitchFamily="34" charset="0"/>
              </a:rPr>
              <a:t>and 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351DB-097F-8649-A940-A7D748595589}"/>
              </a:ext>
            </a:extLst>
          </p:cNvPr>
          <p:cNvSpPr txBox="1"/>
          <p:nvPr/>
        </p:nvSpPr>
        <p:spPr>
          <a:xfrm>
            <a:off x="173643" y="1508747"/>
            <a:ext cx="4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Disruptions in immune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699EB-68B7-A341-AE1E-542B63B5C096}"/>
              </a:ext>
            </a:extLst>
          </p:cNvPr>
          <p:cNvSpPr txBox="1"/>
          <p:nvPr/>
        </p:nvSpPr>
        <p:spPr>
          <a:xfrm>
            <a:off x="173643" y="2077271"/>
            <a:ext cx="416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Short sleep (&lt; 7 hours) reduces natural killer cells by 30%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612A9-8208-D244-A254-F434C5728498}"/>
              </a:ext>
            </a:extLst>
          </p:cNvPr>
          <p:cNvSpPr txBox="1"/>
          <p:nvPr/>
        </p:nvSpPr>
        <p:spPr>
          <a:xfrm>
            <a:off x="173643" y="2953571"/>
            <a:ext cx="540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Increasing sleep duration to 8-10 hours restores white blood cell levels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BA1DE2-3D0E-804D-8C55-385A7FE06D6D}"/>
              </a:ext>
            </a:extLst>
          </p:cNvPr>
          <p:cNvSpPr txBox="1"/>
          <p:nvPr/>
        </p:nvSpPr>
        <p:spPr>
          <a:xfrm>
            <a:off x="173643" y="3829871"/>
            <a:ext cx="5169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Napping 30 minutes after sleep deprivation can also restore white blood cell levels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C70C8-0F20-9843-A59F-BEE9B2B06CA0}"/>
              </a:ext>
            </a:extLst>
          </p:cNvPr>
          <p:cNvSpPr txBox="1"/>
          <p:nvPr/>
        </p:nvSpPr>
        <p:spPr>
          <a:xfrm>
            <a:off x="173643" y="5013947"/>
            <a:ext cx="5357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Salivary cortisol, a marker of stress, is also reduced after a nap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6F89348D-5E1D-4F80-ABE2-65CA9D65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820" y="6518464"/>
            <a:ext cx="8636002" cy="400110"/>
          </a:xfrm>
        </p:spPr>
        <p:txBody>
          <a:bodyPr/>
          <a:lstStyle/>
          <a:p>
            <a:pPr algn="r"/>
            <a:r>
              <a:rPr lang="en-US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Halson</a:t>
            </a:r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S. </a:t>
            </a:r>
            <a:r>
              <a:rPr lang="en-US" sz="1050" i="1" dirty="0">
                <a:solidFill>
                  <a:schemeClr val="bg1"/>
                </a:solidFill>
                <a:latin typeface="Century Gothic" panose="020B0502020202020204" pitchFamily="34" charset="0"/>
              </a:rPr>
              <a:t>Sports Med</a:t>
            </a:r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. 2014;44(2):S13-S23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C60BCF-21C2-C247-BCF0-FC45C656F7C2}"/>
              </a:ext>
            </a:extLst>
          </p:cNvPr>
          <p:cNvCxnSpPr>
            <a:cxnSpLocks/>
          </p:cNvCxnSpPr>
          <p:nvPr/>
        </p:nvCxnSpPr>
        <p:spPr>
          <a:xfrm>
            <a:off x="173643" y="1148855"/>
            <a:ext cx="226475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44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grass, outdoor, sport&#10;&#10;Description automatically generated">
            <a:extLst>
              <a:ext uri="{FF2B5EF4-FFF2-40B4-BE49-F238E27FC236}">
                <a16:creationId xmlns:a16="http://schemas.microsoft.com/office/drawing/2014/main" id="{2AE514D9-AF0E-554B-AF54-E995D59FF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9" y="-7300"/>
            <a:ext cx="58166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EA28D-BCBD-AF4D-B609-18B0D1494421}"/>
              </a:ext>
            </a:extLst>
          </p:cNvPr>
          <p:cNvSpPr/>
          <p:nvPr/>
        </p:nvSpPr>
        <p:spPr>
          <a:xfrm>
            <a:off x="7709647" y="475129"/>
            <a:ext cx="1228165" cy="55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1354D6-4552-FF41-B507-38D65EA0B015}"/>
              </a:ext>
            </a:extLst>
          </p:cNvPr>
          <p:cNvSpPr/>
          <p:nvPr/>
        </p:nvSpPr>
        <p:spPr>
          <a:xfrm>
            <a:off x="7709647" y="4287302"/>
            <a:ext cx="4186518" cy="55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8C1968-A787-254A-B1A0-A7B61177AB30}"/>
              </a:ext>
            </a:extLst>
          </p:cNvPr>
          <p:cNvSpPr txBox="1"/>
          <p:nvPr/>
        </p:nvSpPr>
        <p:spPr>
          <a:xfrm>
            <a:off x="6094450" y="101889"/>
            <a:ext cx="5673348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200" b="1">
                <a:solidFill>
                  <a:srgbClr val="036E3D"/>
                </a:solidFill>
                <a:latin typeface="Century Gothic" panose="020B0502020202020204" pitchFamily="34" charset="0"/>
              </a:rPr>
              <a:t>Alcohol &amp; Immune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2C978-408B-ED4E-926E-AF1A376A7124}"/>
              </a:ext>
            </a:extLst>
          </p:cNvPr>
          <p:cNvSpPr txBox="1"/>
          <p:nvPr/>
        </p:nvSpPr>
        <p:spPr>
          <a:xfrm>
            <a:off x="6347661" y="1183692"/>
            <a:ext cx="5814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Studies of college student athletes consistently reveal that students  involved in sports not only drink alcohol more often than non athletes, they are more likely to drink to excess.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5C393-8E2F-9840-8F3D-CCD53473C605}"/>
              </a:ext>
            </a:extLst>
          </p:cNvPr>
          <p:cNvSpPr/>
          <p:nvPr/>
        </p:nvSpPr>
        <p:spPr>
          <a:xfrm>
            <a:off x="6347661" y="2999257"/>
            <a:ext cx="5814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Alcohol alters the normal and desirable response of the immune system to infection via altering white blood cell function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4BE65F-CE23-9940-9AD2-491FA5EE791B}"/>
              </a:ext>
            </a:extLst>
          </p:cNvPr>
          <p:cNvSpPr/>
          <p:nvPr/>
        </p:nvSpPr>
        <p:spPr>
          <a:xfrm>
            <a:off x="6347661" y="4852219"/>
            <a:ext cx="5673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Decrease in anabolic hormones may alter protein synthesis, post-exercise recovery and healing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5EE65-156E-8E46-8CE9-7C8D2D78F97C}"/>
              </a:ext>
            </a:extLst>
          </p:cNvPr>
          <p:cNvSpPr/>
          <p:nvPr/>
        </p:nvSpPr>
        <p:spPr>
          <a:xfrm>
            <a:off x="6347661" y="4164233"/>
            <a:ext cx="5928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Increased susceptibility to illness and infection </a:t>
            </a:r>
          </a:p>
        </p:txBody>
      </p:sp>
      <p:pic>
        <p:nvPicPr>
          <p:cNvPr id="13" name="Graphic 12" descr="Beer">
            <a:extLst>
              <a:ext uri="{FF2B5EF4-FFF2-40B4-BE49-F238E27FC236}">
                <a16:creationId xmlns:a16="http://schemas.microsoft.com/office/drawing/2014/main" id="{3F63D62A-4838-3F41-ADC2-F06C2D35FF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9406" y="1251057"/>
            <a:ext cx="457200" cy="457200"/>
          </a:xfrm>
          <a:prstGeom prst="rect">
            <a:avLst/>
          </a:prstGeom>
        </p:spPr>
      </p:pic>
      <p:pic>
        <p:nvPicPr>
          <p:cNvPr id="26" name="Graphic 25" descr="Beer">
            <a:extLst>
              <a:ext uri="{FF2B5EF4-FFF2-40B4-BE49-F238E27FC236}">
                <a16:creationId xmlns:a16="http://schemas.microsoft.com/office/drawing/2014/main" id="{C515748C-46FF-F441-87B0-04259F1017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9406" y="3049888"/>
            <a:ext cx="457200" cy="457200"/>
          </a:xfrm>
          <a:prstGeom prst="rect">
            <a:avLst/>
          </a:prstGeom>
        </p:spPr>
      </p:pic>
      <p:pic>
        <p:nvPicPr>
          <p:cNvPr id="28" name="Graphic 27" descr="Beer">
            <a:extLst>
              <a:ext uri="{FF2B5EF4-FFF2-40B4-BE49-F238E27FC236}">
                <a16:creationId xmlns:a16="http://schemas.microsoft.com/office/drawing/2014/main" id="{AED696DD-63D3-6244-B7D3-6CAC4CEB07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9406" y="4135688"/>
            <a:ext cx="457200" cy="457200"/>
          </a:xfrm>
          <a:prstGeom prst="rect">
            <a:avLst/>
          </a:prstGeom>
        </p:spPr>
      </p:pic>
      <p:pic>
        <p:nvPicPr>
          <p:cNvPr id="30" name="Graphic 29" descr="Beer">
            <a:extLst>
              <a:ext uri="{FF2B5EF4-FFF2-40B4-BE49-F238E27FC236}">
                <a16:creationId xmlns:a16="http://schemas.microsoft.com/office/drawing/2014/main" id="{5128B86C-270B-D943-9436-6D6EC2BFA0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9406" y="4909691"/>
            <a:ext cx="457200" cy="457200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F1EE7D04-499A-4EBB-9ADF-4B12B174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50591"/>
            <a:ext cx="8026400" cy="400109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Barnes M.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J Sports Med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 2014;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44:909-919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BD636E-C96F-EE4B-9C8F-C85D0F8BE25D}"/>
              </a:ext>
            </a:extLst>
          </p:cNvPr>
          <p:cNvCxnSpPr>
            <a:cxnSpLocks/>
          </p:cNvCxnSpPr>
          <p:nvPr/>
        </p:nvCxnSpPr>
        <p:spPr>
          <a:xfrm>
            <a:off x="6180083" y="781856"/>
            <a:ext cx="546537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607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2728448"/>
            <a:ext cx="4341523" cy="849858"/>
          </a:xfrm>
        </p:spPr>
        <p:txBody>
          <a:bodyPr/>
          <a:lstStyle/>
          <a:p>
            <a:r>
              <a:rPr lang="en-US" sz="3200"/>
              <a:t>PRACTICAL RECOMMENDATIONS REGARDING FOOD AND IMMUNE HEALTH</a:t>
            </a:r>
          </a:p>
        </p:txBody>
      </p:sp>
    </p:spTree>
    <p:extLst>
      <p:ext uri="{BB962C8B-B14F-4D97-AF65-F5344CB8AC3E}">
        <p14:creationId xmlns:p14="http://schemas.microsoft.com/office/powerpoint/2010/main" val="3990475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24AFCA-DFB6-C84B-9605-15DB9AED4C95}"/>
              </a:ext>
            </a:extLst>
          </p:cNvPr>
          <p:cNvSpPr/>
          <p:nvPr/>
        </p:nvSpPr>
        <p:spPr>
          <a:xfrm>
            <a:off x="3888639" y="1829706"/>
            <a:ext cx="4114800" cy="41148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BD278D00-631F-7841-8D06-92D04375F488}"/>
              </a:ext>
            </a:extLst>
          </p:cNvPr>
          <p:cNvSpPr/>
          <p:nvPr/>
        </p:nvSpPr>
        <p:spPr>
          <a:xfrm>
            <a:off x="3888639" y="1829706"/>
            <a:ext cx="4114800" cy="4114800"/>
          </a:xfrm>
          <a:prstGeom prst="pie">
            <a:avLst>
              <a:gd name="adj1" fmla="val 0"/>
              <a:gd name="adj2" fmla="val 5440681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id="{54D23B29-EE93-A74F-B496-1EA1FEDD8BF7}"/>
              </a:ext>
            </a:extLst>
          </p:cNvPr>
          <p:cNvSpPr/>
          <p:nvPr/>
        </p:nvSpPr>
        <p:spPr>
          <a:xfrm flipV="1">
            <a:off x="3888639" y="1819723"/>
            <a:ext cx="4114800" cy="4219064"/>
          </a:xfrm>
          <a:prstGeom prst="pie">
            <a:avLst>
              <a:gd name="adj1" fmla="val 0"/>
              <a:gd name="adj2" fmla="val 5439146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D54685-6622-454B-8B7E-BD0DD96E790F}"/>
              </a:ext>
            </a:extLst>
          </p:cNvPr>
          <p:cNvSpPr/>
          <p:nvPr/>
        </p:nvSpPr>
        <p:spPr>
          <a:xfrm>
            <a:off x="979921" y="2498094"/>
            <a:ext cx="31406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1/2 of the plate should contain a wide variety of fruits and vegetables. </a:t>
            </a:r>
          </a:p>
          <a:p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Fiber and prebiotics for gut and immune health.</a:t>
            </a:r>
          </a:p>
          <a:p>
            <a:r>
              <a:rPr lang="en-US">
                <a:latin typeface="Century Gothic" panose="020B0502020202020204" pitchFamily="34" charset="0"/>
              </a:rPr>
              <a:t> </a:t>
            </a:r>
          </a:p>
          <a:p>
            <a:r>
              <a:rPr lang="en-US">
                <a:latin typeface="Century Gothic" panose="020B0502020202020204" pitchFamily="34" charset="0"/>
              </a:rPr>
              <a:t>Polyphenols and colors to reduce inflammation and promote good health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8DBE6-0A89-F24A-A0FA-F4C85886C8E9}"/>
              </a:ext>
            </a:extLst>
          </p:cNvPr>
          <p:cNvSpPr/>
          <p:nvPr/>
        </p:nvSpPr>
        <p:spPr>
          <a:xfrm>
            <a:off x="8003439" y="1745689"/>
            <a:ext cx="3953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1/4 of the plate should contain whole grains and/or complex carbohydrates such as potatoes, sweet potatoes, brown rice, whole wheat or higher fiber pasta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7BCF0-0C4E-0D40-8602-7ECAD1C62DE6}"/>
              </a:ext>
            </a:extLst>
          </p:cNvPr>
          <p:cNvSpPr/>
          <p:nvPr/>
        </p:nvSpPr>
        <p:spPr>
          <a:xfrm>
            <a:off x="8394379" y="4886752"/>
            <a:ext cx="3332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1/3 to 1/4 of the plate should be a lean protein to include eggs, fish, chicken, beef, tofu, tempeh or beans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F16ADC-E04D-C448-8D7D-130A73FF797A}"/>
              </a:ext>
            </a:extLst>
          </p:cNvPr>
          <p:cNvSpPr/>
          <p:nvPr/>
        </p:nvSpPr>
        <p:spPr>
          <a:xfrm>
            <a:off x="2908791" y="186745"/>
            <a:ext cx="6627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Always practice handwashing and infection control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C541E5-DD21-5046-BF0F-5609A38D5D62}"/>
              </a:ext>
            </a:extLst>
          </p:cNvPr>
          <p:cNvSpPr/>
          <p:nvPr/>
        </p:nvSpPr>
        <p:spPr>
          <a:xfrm>
            <a:off x="2908791" y="688027"/>
            <a:ext cx="7188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A variety of foods is needed to increase nutrient diversity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9DF3474-EE88-DD4A-9E6D-4B677219F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0234" y="196394"/>
            <a:ext cx="335011" cy="39327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68EFAE5-3508-B248-92F0-4E1F9AD08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3780" y="745399"/>
            <a:ext cx="335011" cy="39327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924E2CA-4F45-7245-93B6-C693488FB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910" y="2564878"/>
            <a:ext cx="335011" cy="39327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D441CED-EA6B-B245-8212-0531DCDCE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909" y="3626540"/>
            <a:ext cx="335011" cy="39327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C1F395F-4410-B042-8B59-34F37E6E3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909" y="4493478"/>
            <a:ext cx="335011" cy="39327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52D2560-B4EC-4A4B-8567-B9DAAC391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1403" y="4967142"/>
            <a:ext cx="335011" cy="39327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0B99140-F107-6C48-8AF9-232223B22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2853" y="1796139"/>
            <a:ext cx="335011" cy="3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88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489AA90D-062C-3C41-8E9C-E09C33EAB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07727"/>
              </p:ext>
            </p:extLst>
          </p:nvPr>
        </p:nvGraphicFramePr>
        <p:xfrm>
          <a:off x="162339" y="1117528"/>
          <a:ext cx="11867321" cy="53606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4697">
                  <a:extLst>
                    <a:ext uri="{9D8B030D-6E8A-4147-A177-3AD203B41FA5}">
                      <a16:colId xmlns:a16="http://schemas.microsoft.com/office/drawing/2014/main" val="1345052954"/>
                    </a:ext>
                  </a:extLst>
                </a:gridCol>
                <a:gridCol w="3683648">
                  <a:extLst>
                    <a:ext uri="{9D8B030D-6E8A-4147-A177-3AD203B41FA5}">
                      <a16:colId xmlns:a16="http://schemas.microsoft.com/office/drawing/2014/main" val="4121108178"/>
                    </a:ext>
                  </a:extLst>
                </a:gridCol>
                <a:gridCol w="3365063">
                  <a:extLst>
                    <a:ext uri="{9D8B030D-6E8A-4147-A177-3AD203B41FA5}">
                      <a16:colId xmlns:a16="http://schemas.microsoft.com/office/drawing/2014/main" val="2990504892"/>
                    </a:ext>
                  </a:extLst>
                </a:gridCol>
                <a:gridCol w="3623913">
                  <a:extLst>
                    <a:ext uri="{9D8B030D-6E8A-4147-A177-3AD203B41FA5}">
                      <a16:colId xmlns:a16="http://schemas.microsoft.com/office/drawing/2014/main" val="33574097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Nutrient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Amount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Best food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Mode of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907686"/>
                  </a:ext>
                </a:extLst>
              </a:tr>
              <a:tr h="883578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CHO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40-60% of total calories</a:t>
                      </a:r>
                    </a:p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30-60 g per hour during 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Whole grain, fruit, cereals, oatmeal, yogurt milk</a:t>
                      </a:r>
                    </a:p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During sport- sport drinks- gels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Reduces stress hormones, supports gut microbiome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3478340"/>
                  </a:ext>
                </a:extLst>
              </a:tr>
              <a:tr h="640261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Protein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0.54-0.9 grams per/</a:t>
                      </a:r>
                      <a:r>
                        <a:rPr lang="en-US" sz="1600" err="1">
                          <a:latin typeface="Century Gothic" panose="020B0502020202020204" pitchFamily="34" charset="0"/>
                        </a:rPr>
                        <a:t>lb</a:t>
                      </a:r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Lean meat, dairy, whey protein, beans, peas, nuts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Supports white blood cell formation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916431"/>
                  </a:ext>
                </a:extLst>
              </a:tr>
              <a:tr h="827415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Vitamin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2000 IU per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Sunlight, salmon, trout, mushrooms, fortified cereals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Gene expression, upregulation of B and T lymphocytes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263042"/>
                  </a:ext>
                </a:extLst>
              </a:tr>
              <a:tr h="791560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Vitamin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200 mg for tissue saturation</a:t>
                      </a:r>
                    </a:p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1 gram + during illness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Oranges, peppers, broccoli,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Antioxidant, high concentration in WBC, scavenger of reactive oxygen species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198548"/>
                  </a:ext>
                </a:extLst>
              </a:tr>
              <a:tr h="573937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Zinc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8-11 mg DRI- 75 mg elemental zinc during infection within first 24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Oysters, red meat, breakfast cereal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Anti-oxidant, protein synthesis, DNA,RNA synthesis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153016"/>
                  </a:ext>
                </a:extLst>
              </a:tr>
              <a:tr h="692931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Probiotics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Daily intake- supplemental during 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Yogurt, kimchee, refrigerated pickles, sauerkraut, supplements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Preservation of gut integrity, blocking pathogens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161474"/>
                  </a:ext>
                </a:extLst>
              </a:tr>
              <a:tr h="425527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Omega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500 mg EPA/DHA minimum up to 2 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Cold water fish, nuts, chia,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Primarily anti-inflammatory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5892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2CEBDCA-BDBA-3B41-B424-89FEC5B52A18}"/>
              </a:ext>
            </a:extLst>
          </p:cNvPr>
          <p:cNvSpPr txBox="1"/>
          <p:nvPr/>
        </p:nvSpPr>
        <p:spPr>
          <a:xfrm>
            <a:off x="0" y="32434"/>
            <a:ext cx="1219200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>
                <a:solidFill>
                  <a:srgbClr val="036E3D"/>
                </a:solidFill>
                <a:latin typeface="Century Gothic" panose="020B0502020202020204" pitchFamily="34" charset="0"/>
              </a:rPr>
              <a:t>Nutrients for Immune Health: Summary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C2A13D-121D-1542-A436-B9B059E9684A}"/>
              </a:ext>
            </a:extLst>
          </p:cNvPr>
          <p:cNvCxnSpPr>
            <a:cxnSpLocks/>
          </p:cNvCxnSpPr>
          <p:nvPr/>
        </p:nvCxnSpPr>
        <p:spPr>
          <a:xfrm>
            <a:off x="1807779" y="678765"/>
            <a:ext cx="848184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11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D37E3-1B40-4041-B1B1-104000157287}"/>
              </a:ext>
            </a:extLst>
          </p:cNvPr>
          <p:cNvSpPr txBox="1"/>
          <p:nvPr/>
        </p:nvSpPr>
        <p:spPr>
          <a:xfrm>
            <a:off x="109331" y="267420"/>
            <a:ext cx="717605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>
                <a:solidFill>
                  <a:srgbClr val="036E3D"/>
                </a:solidFill>
                <a:latin typeface="Century Gothic" panose="020B0502020202020204" pitchFamily="34" charset="0"/>
              </a:rPr>
              <a:t>Supplement 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20211-FAF1-394C-9E4C-56A9B8048B8B}"/>
              </a:ext>
            </a:extLst>
          </p:cNvPr>
          <p:cNvSpPr txBox="1"/>
          <p:nvPr/>
        </p:nvSpPr>
        <p:spPr>
          <a:xfrm>
            <a:off x="109331" y="1096093"/>
            <a:ext cx="586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Vitamin C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Needed during active infection at 1 gram/d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Tissue saturation occurs at ~ 200 mg/d and can be done with food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37344D-CD92-B046-A7A8-AF84D90A5487}"/>
              </a:ext>
            </a:extLst>
          </p:cNvPr>
          <p:cNvSpPr/>
          <p:nvPr/>
        </p:nvSpPr>
        <p:spPr>
          <a:xfrm>
            <a:off x="109331" y="2864327"/>
            <a:ext cx="60852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Vitamin D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Ideally blood values would be known, should be between 40-60 ng/ml. 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If the athlete is not supplementing,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consider 10,000 IU for first week, followed by maintenance of 5000 IU/day.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B1E73-2900-B44D-9A94-F26E3AE7033E}"/>
              </a:ext>
            </a:extLst>
          </p:cNvPr>
          <p:cNvSpPr/>
          <p:nvPr/>
        </p:nvSpPr>
        <p:spPr>
          <a:xfrm>
            <a:off x="109331" y="5329667"/>
            <a:ext cx="3860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Century Gothic" panose="020B0502020202020204" pitchFamily="34" charset="0"/>
              </a:rPr>
              <a:t>Omega-3 Fatty Acids</a:t>
            </a:r>
          </a:p>
          <a:p>
            <a:r>
              <a:rPr lang="en-US" sz="2000">
                <a:latin typeface="Century Gothic" panose="020B0502020202020204" pitchFamily="34" charset="0"/>
              </a:rPr>
              <a:t>2 grams of EPA +DHA per day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83FCE8-AA5A-5C4C-9819-AE9108F0D29B}"/>
              </a:ext>
            </a:extLst>
          </p:cNvPr>
          <p:cNvCxnSpPr>
            <a:cxnSpLocks/>
          </p:cNvCxnSpPr>
          <p:nvPr/>
        </p:nvCxnSpPr>
        <p:spPr>
          <a:xfrm>
            <a:off x="189187" y="949373"/>
            <a:ext cx="687376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able, food, banana, sitting&#10;&#10;Description automatically generated">
            <a:extLst>
              <a:ext uri="{FF2B5EF4-FFF2-40B4-BE49-F238E27FC236}">
                <a16:creationId xmlns:a16="http://schemas.microsoft.com/office/drawing/2014/main" id="{CE4EEDB1-1470-B44F-98E0-85B70D5C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724" y="1631327"/>
            <a:ext cx="5334428" cy="48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77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B373-812B-E04E-B05B-73E6C9E5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34" y="958486"/>
            <a:ext cx="10491952" cy="849858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Summary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67CF59-AB98-EA41-8001-C13E7C6E91C1}"/>
              </a:ext>
            </a:extLst>
          </p:cNvPr>
          <p:cNvGrpSpPr/>
          <p:nvPr/>
        </p:nvGrpSpPr>
        <p:grpSpPr>
          <a:xfrm>
            <a:off x="-167640" y="1767324"/>
            <a:ext cx="4937760" cy="1098311"/>
            <a:chOff x="243840" y="1767324"/>
            <a:chExt cx="4937760" cy="10983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9BDA99-246C-9246-8BC1-1F45F7A34B0A}"/>
                </a:ext>
              </a:extLst>
            </p:cNvPr>
            <p:cNvSpPr/>
            <p:nvPr/>
          </p:nvSpPr>
          <p:spPr>
            <a:xfrm>
              <a:off x="520700" y="2078916"/>
              <a:ext cx="4660900" cy="644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103CB03-2D1A-E843-9721-DB3CC6CB0225}"/>
                </a:ext>
              </a:extLst>
            </p:cNvPr>
            <p:cNvGrpSpPr/>
            <p:nvPr/>
          </p:nvGrpSpPr>
          <p:grpSpPr>
            <a:xfrm>
              <a:off x="243840" y="1767324"/>
              <a:ext cx="3523596" cy="1098311"/>
              <a:chOff x="7864175" y="1233079"/>
              <a:chExt cx="3523596" cy="109831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1E49432-3EFA-344F-BC83-4D070AA9B6EE}"/>
                  </a:ext>
                </a:extLst>
              </p:cNvPr>
              <p:cNvGrpSpPr/>
              <p:nvPr/>
            </p:nvGrpSpPr>
            <p:grpSpPr>
              <a:xfrm>
                <a:off x="8077320" y="1233079"/>
                <a:ext cx="3310451" cy="1098311"/>
                <a:chOff x="1431695" y="5268090"/>
                <a:chExt cx="3310451" cy="1098311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A8112E9-B048-6847-AF46-3FD914B7F8FF}"/>
                    </a:ext>
                  </a:extLst>
                </p:cNvPr>
                <p:cNvSpPr/>
                <p:nvPr/>
              </p:nvSpPr>
              <p:spPr>
                <a:xfrm>
                  <a:off x="1431695" y="5473688"/>
                  <a:ext cx="1482124" cy="75345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61C0C39F-04E4-6D48-9585-596168B9F3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8799" y="5268090"/>
                  <a:ext cx="1913347" cy="1098311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313868-F737-DA45-A1EA-36F6DEA27EFF}"/>
                  </a:ext>
                </a:extLst>
              </p:cNvPr>
              <p:cNvSpPr txBox="1"/>
              <p:nvPr/>
            </p:nvSpPr>
            <p:spPr>
              <a:xfrm>
                <a:off x="7864175" y="1552770"/>
                <a:ext cx="18619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/>
                  <a:t>SSE #198</a:t>
                </a:r>
              </a:p>
            </p:txBody>
          </p:sp>
        </p:grpSp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4DB324-34A5-8F40-9C15-6E30CFFA4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185" y="8"/>
            <a:ext cx="8704815" cy="65023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52888D-C663-4507-97ED-0DEC60EF663E}"/>
              </a:ext>
            </a:extLst>
          </p:cNvPr>
          <p:cNvSpPr txBox="1"/>
          <p:nvPr/>
        </p:nvSpPr>
        <p:spPr>
          <a:xfrm>
            <a:off x="7909930" y="6601340"/>
            <a:ext cx="4267199" cy="2539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  <a:cs typeface="Gill Sans Light"/>
              </a:rPr>
              <a:t>Walsh N.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  <a:cs typeface="Gill Sans Light"/>
              </a:rPr>
              <a:t>Sports Science Exchange. 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  <a:cs typeface="Gill Sans Light"/>
              </a:rPr>
              <a:t>2019;29(198):1-7</a:t>
            </a:r>
          </a:p>
        </p:txBody>
      </p:sp>
    </p:spTree>
    <p:extLst>
      <p:ext uri="{BB962C8B-B14F-4D97-AF65-F5344CB8AC3E}">
        <p14:creationId xmlns:p14="http://schemas.microsoft.com/office/powerpoint/2010/main" val="82484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2F547F-1E63-C042-9C80-7E821BA83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70"/>
            <a:ext cx="9683083" cy="64652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03CB03-2D1A-E843-9721-DB3CC6CB0225}"/>
              </a:ext>
            </a:extLst>
          </p:cNvPr>
          <p:cNvGrpSpPr/>
          <p:nvPr/>
        </p:nvGrpSpPr>
        <p:grpSpPr>
          <a:xfrm>
            <a:off x="8161065" y="2316480"/>
            <a:ext cx="3523596" cy="1098311"/>
            <a:chOff x="7864175" y="1233079"/>
            <a:chExt cx="3523596" cy="10983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E49432-3EFA-344F-BC83-4D070AA9B6EE}"/>
                </a:ext>
              </a:extLst>
            </p:cNvPr>
            <p:cNvGrpSpPr/>
            <p:nvPr/>
          </p:nvGrpSpPr>
          <p:grpSpPr>
            <a:xfrm>
              <a:off x="8077320" y="1233079"/>
              <a:ext cx="3310451" cy="1098311"/>
              <a:chOff x="1431695" y="5268090"/>
              <a:chExt cx="3310451" cy="109831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A8112E9-B048-6847-AF46-3FD914B7F8FF}"/>
                  </a:ext>
                </a:extLst>
              </p:cNvPr>
              <p:cNvSpPr/>
              <p:nvPr/>
            </p:nvSpPr>
            <p:spPr>
              <a:xfrm>
                <a:off x="1431695" y="5473688"/>
                <a:ext cx="1482124" cy="75345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1C0C39F-04E4-6D48-9585-596168B9F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8799" y="5268090"/>
                <a:ext cx="1913347" cy="1098311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313868-F737-DA45-A1EA-36F6DEA27EFF}"/>
                </a:ext>
              </a:extLst>
            </p:cNvPr>
            <p:cNvSpPr txBox="1"/>
            <p:nvPr/>
          </p:nvSpPr>
          <p:spPr>
            <a:xfrm>
              <a:off x="7864175" y="1552770"/>
              <a:ext cx="18619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SSE #198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2784CFA-3126-4A8D-AB42-E2D62238EF65}"/>
              </a:ext>
            </a:extLst>
          </p:cNvPr>
          <p:cNvSpPr txBox="1"/>
          <p:nvPr/>
        </p:nvSpPr>
        <p:spPr>
          <a:xfrm>
            <a:off x="7909930" y="6601340"/>
            <a:ext cx="4267199" cy="2539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  <a:cs typeface="Gill Sans Light"/>
              </a:rPr>
              <a:t>Walsh N.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  <a:cs typeface="Gill Sans Light"/>
              </a:rPr>
              <a:t>Sports Science Exchange. 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  <a:cs typeface="Gill Sans Light"/>
              </a:rPr>
              <a:t>2019;29(198):1-7</a:t>
            </a:r>
          </a:p>
        </p:txBody>
      </p:sp>
    </p:spTree>
    <p:extLst>
      <p:ext uri="{BB962C8B-B14F-4D97-AF65-F5344CB8AC3E}">
        <p14:creationId xmlns:p14="http://schemas.microsoft.com/office/powerpoint/2010/main" val="409621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4C4ECB-2A1F-3E45-9673-D4BA63D906ED}"/>
              </a:ext>
            </a:extLst>
          </p:cNvPr>
          <p:cNvSpPr txBox="1"/>
          <p:nvPr/>
        </p:nvSpPr>
        <p:spPr>
          <a:xfrm>
            <a:off x="206578" y="136668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36E3D"/>
                </a:solidFill>
                <a:latin typeface="Century Gothic" panose="020B0502020202020204" pitchFamily="34" charset="0"/>
                <a:ea typeface="+mj-ea"/>
                <a:cs typeface="+mj-cs"/>
              </a:rPr>
              <a:t>Severe Calorie Restriction</a:t>
            </a:r>
          </a:p>
        </p:txBody>
      </p:sp>
      <p:pic>
        <p:nvPicPr>
          <p:cNvPr id="3" name="Picture 2" descr="A picture containing table, indoor, green, sitting&#10;&#10;Description automatically generated">
            <a:extLst>
              <a:ext uri="{FF2B5EF4-FFF2-40B4-BE49-F238E27FC236}">
                <a16:creationId xmlns:a16="http://schemas.microsoft.com/office/drawing/2014/main" id="{E3A551EA-53A5-7B4D-AD25-FE4A78C26A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55794-A0F0-8542-8FE0-9C144CEF7B2E}"/>
              </a:ext>
            </a:extLst>
          </p:cNvPr>
          <p:cNvSpPr txBox="1"/>
          <p:nvPr/>
        </p:nvSpPr>
        <p:spPr>
          <a:xfrm>
            <a:off x="249375" y="2002515"/>
            <a:ext cx="5329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Protein Calorie Malnutrition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Increases risk of infection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54C6A-1D1A-CB4F-ABC2-CD4BC3F430F3}"/>
              </a:ext>
            </a:extLst>
          </p:cNvPr>
          <p:cNvSpPr txBox="1"/>
          <p:nvPr/>
        </p:nvSpPr>
        <p:spPr>
          <a:xfrm>
            <a:off x="191986" y="2833462"/>
            <a:ext cx="5444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Severe Energy Restriction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Increased stress hormones (cortisol)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Impacts immunity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E9FD20A-F1F4-497A-941D-44D8C352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194" y="6548186"/>
            <a:ext cx="11407806" cy="365125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Woodward B. </a:t>
            </a:r>
            <a:r>
              <a:rPr lang="en-US" sz="1050" i="1" err="1">
                <a:solidFill>
                  <a:schemeClr val="bg1"/>
                </a:solidFill>
                <a:latin typeface="Century Gothic" panose="020B0502020202020204" pitchFamily="34" charset="0"/>
              </a:rPr>
              <a:t>Nutr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. Rev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 1998;56:S84-S92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38750-623C-304D-99D5-DB35F6191015}"/>
              </a:ext>
            </a:extLst>
          </p:cNvPr>
          <p:cNvSpPr txBox="1"/>
          <p:nvPr/>
        </p:nvSpPr>
        <p:spPr>
          <a:xfrm>
            <a:off x="191986" y="4079177"/>
            <a:ext cx="6513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Most athletes don’t have a severe restriction                    but may have low energy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Paradoxically, athletes with frank anorexia nervosa do not have immunosuppression unless the condition is severe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71233-D6FA-7141-B8C7-FF32933E93FE}"/>
              </a:ext>
            </a:extLst>
          </p:cNvPr>
          <p:cNvCxnSpPr>
            <a:cxnSpLocks/>
          </p:cNvCxnSpPr>
          <p:nvPr/>
        </p:nvCxnSpPr>
        <p:spPr>
          <a:xfrm>
            <a:off x="249375" y="1671145"/>
            <a:ext cx="288270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F13506D-6E06-B940-BF4D-F89F1FB2E948}"/>
              </a:ext>
            </a:extLst>
          </p:cNvPr>
          <p:cNvSpPr/>
          <p:nvPr/>
        </p:nvSpPr>
        <p:spPr>
          <a:xfrm>
            <a:off x="5746072" y="1613132"/>
            <a:ext cx="822960" cy="822960"/>
          </a:xfrm>
          <a:prstGeom prst="ellipse">
            <a:avLst/>
          </a:prstGeom>
          <a:solidFill>
            <a:srgbClr val="036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D69C908A-CEA5-4C4E-844A-2FCDA71B09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71" y="0"/>
            <a:ext cx="539848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4C4ECB-2A1F-3E45-9673-D4BA63D906ED}"/>
              </a:ext>
            </a:extLst>
          </p:cNvPr>
          <p:cNvSpPr txBox="1"/>
          <p:nvPr/>
        </p:nvSpPr>
        <p:spPr>
          <a:xfrm>
            <a:off x="5601011" y="98626"/>
            <a:ext cx="5872120" cy="107721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200" b="1">
                <a:solidFill>
                  <a:srgbClr val="036E3D"/>
                </a:solidFill>
                <a:latin typeface="Century Gothic" panose="020B0502020202020204" pitchFamily="34" charset="0"/>
              </a:rPr>
              <a:t>Low Energy Availability (LEA)</a:t>
            </a:r>
          </a:p>
          <a:p>
            <a:r>
              <a:rPr lang="en-US" sz="3200" b="1">
                <a:solidFill>
                  <a:srgbClr val="036E3D"/>
                </a:solidFill>
                <a:latin typeface="Century Gothic" panose="020B0502020202020204" pitchFamily="34" charset="0"/>
              </a:rPr>
              <a:t>and Infection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FD98A-303B-D447-9E6E-91A8CCB734CF}"/>
              </a:ext>
            </a:extLst>
          </p:cNvPr>
          <p:cNvSpPr/>
          <p:nvPr/>
        </p:nvSpPr>
        <p:spPr>
          <a:xfrm flipH="1" flipV="1">
            <a:off x="5318707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E1EC5-8459-C943-A8B4-24444B58C266}"/>
              </a:ext>
            </a:extLst>
          </p:cNvPr>
          <p:cNvSpPr txBox="1"/>
          <p:nvPr/>
        </p:nvSpPr>
        <p:spPr>
          <a:xfrm>
            <a:off x="5672180" y="1824557"/>
            <a:ext cx="94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entury Gothic" panose="020B0502020202020204" pitchFamily="34" charset="0"/>
              </a:rPr>
              <a:t>~50%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11516"/>
            <a:ext cx="12192000" cy="355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A9DE42-162A-8646-91B3-D3DFA84D58B2}"/>
              </a:ext>
            </a:extLst>
          </p:cNvPr>
          <p:cNvSpPr/>
          <p:nvPr/>
        </p:nvSpPr>
        <p:spPr>
          <a:xfrm>
            <a:off x="5746072" y="2653692"/>
            <a:ext cx="822960" cy="822960"/>
          </a:xfrm>
          <a:prstGeom prst="ellipse">
            <a:avLst/>
          </a:prstGeom>
          <a:solidFill>
            <a:srgbClr val="036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FA4561-0802-9F4D-AC17-BF68E0C4F2CB}"/>
              </a:ext>
            </a:extLst>
          </p:cNvPr>
          <p:cNvSpPr txBox="1"/>
          <p:nvPr/>
        </p:nvSpPr>
        <p:spPr>
          <a:xfrm>
            <a:off x="5672180" y="2865117"/>
            <a:ext cx="94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entury Gothic" panose="020B0502020202020204" pitchFamily="34" charset="0"/>
              </a:rPr>
              <a:t>~40%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668A03-2030-134A-A3E4-3BBAB54EBB01}"/>
              </a:ext>
            </a:extLst>
          </p:cNvPr>
          <p:cNvSpPr/>
          <p:nvPr/>
        </p:nvSpPr>
        <p:spPr>
          <a:xfrm>
            <a:off x="5746072" y="3683087"/>
            <a:ext cx="822960" cy="822960"/>
          </a:xfrm>
          <a:prstGeom prst="ellipse">
            <a:avLst/>
          </a:prstGeom>
          <a:solidFill>
            <a:srgbClr val="036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4AFCDA-AC82-0B43-BB3B-B98B9FE1AE5D}"/>
              </a:ext>
            </a:extLst>
          </p:cNvPr>
          <p:cNvSpPr txBox="1"/>
          <p:nvPr/>
        </p:nvSpPr>
        <p:spPr>
          <a:xfrm>
            <a:off x="5672180" y="3894512"/>
            <a:ext cx="94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entury Gothic" panose="020B0502020202020204" pitchFamily="34" charset="0"/>
              </a:rPr>
              <a:t>4-8x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53389-4542-544D-9498-6500517C2D52}"/>
              </a:ext>
            </a:extLst>
          </p:cNvPr>
          <p:cNvSpPr txBox="1"/>
          <p:nvPr/>
        </p:nvSpPr>
        <p:spPr>
          <a:xfrm>
            <a:off x="6642924" y="1670669"/>
            <a:ext cx="4708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URI illness reported by athletes during training &amp; competition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338C47-4BE9-3040-B1C4-17F4ECA57FAA}"/>
              </a:ext>
            </a:extLst>
          </p:cNvPr>
          <p:cNvSpPr txBox="1"/>
          <p:nvPr/>
        </p:nvSpPr>
        <p:spPr>
          <a:xfrm>
            <a:off x="6642924" y="2711229"/>
            <a:ext cx="4708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Elite female athletes experiencing LEA (via LEAF-Q)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561C9C-ACDC-E640-A213-D9E1AE9E7B78}"/>
              </a:ext>
            </a:extLst>
          </p:cNvPr>
          <p:cNvSpPr txBox="1"/>
          <p:nvPr/>
        </p:nvSpPr>
        <p:spPr>
          <a:xfrm>
            <a:off x="6642924" y="3894512"/>
            <a:ext cx="5498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Risk of URI in female athletes with LEA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9E9663D-D786-224E-8935-D81F8CCD8B59}"/>
              </a:ext>
            </a:extLst>
          </p:cNvPr>
          <p:cNvSpPr/>
          <p:nvPr/>
        </p:nvSpPr>
        <p:spPr>
          <a:xfrm>
            <a:off x="5807965" y="4867573"/>
            <a:ext cx="699174" cy="403123"/>
          </a:xfrm>
          <a:prstGeom prst="rightArrow">
            <a:avLst/>
          </a:prstGeom>
          <a:noFill/>
          <a:ln w="38100"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493CDA-CF91-B245-8A0A-3E798D5AEFBF}"/>
              </a:ext>
            </a:extLst>
          </p:cNvPr>
          <p:cNvSpPr txBox="1"/>
          <p:nvPr/>
        </p:nvSpPr>
        <p:spPr>
          <a:xfrm>
            <a:off x="6642924" y="4715191"/>
            <a:ext cx="549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Identifying athletes at risk for LEA may be helpful to assess illness risk in team sports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96336EC-49BE-4A4D-918A-F0E55648563B}"/>
              </a:ext>
            </a:extLst>
          </p:cNvPr>
          <p:cNvSpPr/>
          <p:nvPr/>
        </p:nvSpPr>
        <p:spPr>
          <a:xfrm>
            <a:off x="5807965" y="5697587"/>
            <a:ext cx="699174" cy="403123"/>
          </a:xfrm>
          <a:prstGeom prst="rightArrow">
            <a:avLst/>
          </a:prstGeom>
          <a:noFill/>
          <a:ln w="38100"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A6C331-CAF2-3840-8FB2-C8D853335880}"/>
              </a:ext>
            </a:extLst>
          </p:cNvPr>
          <p:cNvSpPr txBox="1"/>
          <p:nvPr/>
        </p:nvSpPr>
        <p:spPr>
          <a:xfrm>
            <a:off x="6642924" y="5545205"/>
            <a:ext cx="549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entury Gothic" panose="020B0502020202020204" pitchFamily="34" charset="0"/>
              </a:rPr>
              <a:t>Restrictive eating, fasting and strict diets may be a risk factor for illness</a:t>
            </a: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7FB56708-4DFB-47DD-8D67-A10D7DC4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0249" y="6545141"/>
            <a:ext cx="10581751" cy="355600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Drew M, et. al.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J. Sci. Med. Sport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 2017;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20:745-750.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1D40E7-2571-4046-B411-F4FBB73BD88A}"/>
              </a:ext>
            </a:extLst>
          </p:cNvPr>
          <p:cNvCxnSpPr>
            <a:cxnSpLocks/>
          </p:cNvCxnSpPr>
          <p:nvPr/>
        </p:nvCxnSpPr>
        <p:spPr>
          <a:xfrm>
            <a:off x="5746072" y="1186355"/>
            <a:ext cx="262016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8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9" y="2728448"/>
            <a:ext cx="4151586" cy="849858"/>
          </a:xfrm>
        </p:spPr>
        <p:txBody>
          <a:bodyPr/>
          <a:lstStyle/>
          <a:p>
            <a:r>
              <a:rPr lang="en-US" sz="3200" dirty="0"/>
              <a:t>CARBOHYDRATE INTAKE IS RELATED TO THE IMMUNE FUNCTION OF AN ATHLETE  </a:t>
            </a:r>
          </a:p>
        </p:txBody>
      </p:sp>
    </p:spTree>
    <p:extLst>
      <p:ext uri="{BB962C8B-B14F-4D97-AF65-F5344CB8AC3E}">
        <p14:creationId xmlns:p14="http://schemas.microsoft.com/office/powerpoint/2010/main" val="308375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7B6810-D1AD-0E4E-9DA9-555DD81F5D6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A89F3E-97D4-534B-8BBE-B86EC7D23052}"/>
              </a:ext>
            </a:extLst>
          </p:cNvPr>
          <p:cNvSpPr/>
          <p:nvPr/>
        </p:nvSpPr>
        <p:spPr>
          <a:xfrm>
            <a:off x="471948" y="2163097"/>
            <a:ext cx="4424517" cy="393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C1DCF4-D6E7-734A-8621-83A54FE82176}"/>
              </a:ext>
            </a:extLst>
          </p:cNvPr>
          <p:cNvSpPr/>
          <p:nvPr/>
        </p:nvSpPr>
        <p:spPr>
          <a:xfrm>
            <a:off x="953730" y="1919081"/>
            <a:ext cx="11074069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Exercising on a low CHO diet (&lt;10% of calories) elevates stress hormones and may cause a fall in white blood cells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Consuming 30-60 grams of CHO </a:t>
            </a:r>
            <a:r>
              <a:rPr lang="en-US" sz="2400" i="1">
                <a:solidFill>
                  <a:prstClr val="black"/>
                </a:solidFill>
                <a:latin typeface="Century Gothic" panose="020B0502020202020204" pitchFamily="34" charset="0"/>
              </a:rPr>
              <a:t>during </a:t>
            </a: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exercise can prevent a decrease in T-lymphocytes  as well as the reduction of stress hormones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7BCF7-62AF-A740-9102-4AE89AC8F450}"/>
              </a:ext>
            </a:extLst>
          </p:cNvPr>
          <p:cNvSpPr txBox="1"/>
          <p:nvPr/>
        </p:nvSpPr>
        <p:spPr>
          <a:xfrm>
            <a:off x="0" y="4562168"/>
            <a:ext cx="12192000" cy="10895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>
                <a:solidFill>
                  <a:prstClr val="black"/>
                </a:solidFill>
                <a:latin typeface="Century Gothic" panose="020B0502020202020204" pitchFamily="34" charset="0"/>
              </a:rPr>
              <a:t>Adequate CHO is essential for proper immune function and levels of stress hormones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7D565-AD88-754A-BF33-2991D641E771}"/>
              </a:ext>
            </a:extLst>
          </p:cNvPr>
          <p:cNvSpPr txBox="1"/>
          <p:nvPr/>
        </p:nvSpPr>
        <p:spPr>
          <a:xfrm>
            <a:off x="265470" y="209583"/>
            <a:ext cx="11582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36E3D"/>
                </a:solidFill>
                <a:latin typeface="Century Gothic" panose="020B0502020202020204" pitchFamily="34" charset="0"/>
              </a:rPr>
              <a:t>Suboptimal CHO may alter the Immune Response to Exercise &amp; Inflammation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B5D2948-5373-234B-88BA-341174D90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909" y="2079541"/>
            <a:ext cx="362904" cy="43202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AE18E54-CA65-0A47-B89A-EB7678ACEC8B}"/>
              </a:ext>
            </a:extLst>
          </p:cNvPr>
          <p:cNvGrpSpPr/>
          <p:nvPr/>
        </p:nvGrpSpPr>
        <p:grpSpPr>
          <a:xfrm>
            <a:off x="388692" y="3239529"/>
            <a:ext cx="235339" cy="593251"/>
            <a:chOff x="5992813" y="4398963"/>
            <a:chExt cx="381000" cy="960438"/>
          </a:xfrm>
          <a:solidFill>
            <a:srgbClr val="036E3D"/>
          </a:solidFill>
        </p:grpSpPr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95DA515-53BD-EA4D-8E37-4F96B7DB9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5" y="4854575"/>
              <a:ext cx="103188" cy="404813"/>
            </a:xfrm>
            <a:custGeom>
              <a:avLst/>
              <a:gdLst>
                <a:gd name="T0" fmla="*/ 65 w 65"/>
                <a:gd name="T1" fmla="*/ 0 h 255"/>
                <a:gd name="T2" fmla="*/ 0 w 65"/>
                <a:gd name="T3" fmla="*/ 0 h 255"/>
                <a:gd name="T4" fmla="*/ 0 w 65"/>
                <a:gd name="T5" fmla="*/ 31 h 255"/>
                <a:gd name="T6" fmla="*/ 34 w 65"/>
                <a:gd name="T7" fmla="*/ 31 h 255"/>
                <a:gd name="T8" fmla="*/ 34 w 65"/>
                <a:gd name="T9" fmla="*/ 112 h 255"/>
                <a:gd name="T10" fmla="*/ 0 w 65"/>
                <a:gd name="T11" fmla="*/ 112 h 255"/>
                <a:gd name="T12" fmla="*/ 0 w 65"/>
                <a:gd name="T13" fmla="*/ 143 h 255"/>
                <a:gd name="T14" fmla="*/ 34 w 65"/>
                <a:gd name="T15" fmla="*/ 143 h 255"/>
                <a:gd name="T16" fmla="*/ 34 w 65"/>
                <a:gd name="T17" fmla="*/ 225 h 255"/>
                <a:gd name="T18" fmla="*/ 0 w 65"/>
                <a:gd name="T19" fmla="*/ 225 h 255"/>
                <a:gd name="T20" fmla="*/ 0 w 65"/>
                <a:gd name="T21" fmla="*/ 255 h 255"/>
                <a:gd name="T22" fmla="*/ 65 w 65"/>
                <a:gd name="T23" fmla="*/ 255 h 255"/>
                <a:gd name="T24" fmla="*/ 65 w 65"/>
                <a:gd name="T2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255">
                  <a:moveTo>
                    <a:pt x="6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4" y="31"/>
                  </a:lnTo>
                  <a:lnTo>
                    <a:pt x="34" y="112"/>
                  </a:lnTo>
                  <a:lnTo>
                    <a:pt x="0" y="112"/>
                  </a:lnTo>
                  <a:lnTo>
                    <a:pt x="0" y="143"/>
                  </a:lnTo>
                  <a:lnTo>
                    <a:pt x="34" y="143"/>
                  </a:lnTo>
                  <a:lnTo>
                    <a:pt x="34" y="225"/>
                  </a:lnTo>
                  <a:lnTo>
                    <a:pt x="0" y="225"/>
                  </a:lnTo>
                  <a:lnTo>
                    <a:pt x="0" y="255"/>
                  </a:lnTo>
                  <a:lnTo>
                    <a:pt x="65" y="255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9D704354-F35B-904D-887E-942767B6D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2813" y="4398963"/>
              <a:ext cx="381000" cy="960438"/>
            </a:xfrm>
            <a:custGeom>
              <a:avLst/>
              <a:gdLst>
                <a:gd name="T0" fmla="*/ 240 w 240"/>
                <a:gd name="T1" fmla="*/ 605 h 605"/>
                <a:gd name="T2" fmla="*/ 239 w 240"/>
                <a:gd name="T3" fmla="*/ 361 h 605"/>
                <a:gd name="T4" fmla="*/ 226 w 240"/>
                <a:gd name="T5" fmla="*/ 320 h 605"/>
                <a:gd name="T6" fmla="*/ 220 w 240"/>
                <a:gd name="T7" fmla="*/ 305 h 605"/>
                <a:gd name="T8" fmla="*/ 217 w 240"/>
                <a:gd name="T9" fmla="*/ 288 h 605"/>
                <a:gd name="T10" fmla="*/ 223 w 240"/>
                <a:gd name="T11" fmla="*/ 265 h 605"/>
                <a:gd name="T12" fmla="*/ 232 w 240"/>
                <a:gd name="T13" fmla="*/ 244 h 605"/>
                <a:gd name="T14" fmla="*/ 240 w 240"/>
                <a:gd name="T15" fmla="*/ 209 h 605"/>
                <a:gd name="T16" fmla="*/ 240 w 240"/>
                <a:gd name="T17" fmla="*/ 161 h 605"/>
                <a:gd name="T18" fmla="*/ 236 w 240"/>
                <a:gd name="T19" fmla="*/ 131 h 605"/>
                <a:gd name="T20" fmla="*/ 212 w 240"/>
                <a:gd name="T21" fmla="*/ 93 h 605"/>
                <a:gd name="T22" fmla="*/ 171 w 240"/>
                <a:gd name="T23" fmla="*/ 69 h 605"/>
                <a:gd name="T24" fmla="*/ 70 w 240"/>
                <a:gd name="T25" fmla="*/ 69 h 605"/>
                <a:gd name="T26" fmla="*/ 41 w 240"/>
                <a:gd name="T27" fmla="*/ 84 h 605"/>
                <a:gd name="T28" fmla="*/ 11 w 240"/>
                <a:gd name="T29" fmla="*/ 118 h 605"/>
                <a:gd name="T30" fmla="*/ 1 w 240"/>
                <a:gd name="T31" fmla="*/ 146 h 605"/>
                <a:gd name="T32" fmla="*/ 0 w 240"/>
                <a:gd name="T33" fmla="*/ 202 h 605"/>
                <a:gd name="T34" fmla="*/ 5 w 240"/>
                <a:gd name="T35" fmla="*/ 231 h 605"/>
                <a:gd name="T36" fmla="*/ 15 w 240"/>
                <a:gd name="T37" fmla="*/ 256 h 605"/>
                <a:gd name="T38" fmla="*/ 23 w 240"/>
                <a:gd name="T39" fmla="*/ 280 h 605"/>
                <a:gd name="T40" fmla="*/ 23 w 240"/>
                <a:gd name="T41" fmla="*/ 297 h 605"/>
                <a:gd name="T42" fmla="*/ 15 w 240"/>
                <a:gd name="T43" fmla="*/ 320 h 605"/>
                <a:gd name="T44" fmla="*/ 5 w 240"/>
                <a:gd name="T45" fmla="*/ 346 h 605"/>
                <a:gd name="T46" fmla="*/ 0 w 240"/>
                <a:gd name="T47" fmla="*/ 375 h 605"/>
                <a:gd name="T48" fmla="*/ 54 w 240"/>
                <a:gd name="T49" fmla="*/ 276 h 605"/>
                <a:gd name="T50" fmla="*/ 42 w 240"/>
                <a:gd name="T51" fmla="*/ 244 h 605"/>
                <a:gd name="T52" fmla="*/ 34 w 240"/>
                <a:gd name="T53" fmla="*/ 224 h 605"/>
                <a:gd name="T54" fmla="*/ 31 w 240"/>
                <a:gd name="T55" fmla="*/ 161 h 605"/>
                <a:gd name="T56" fmla="*/ 33 w 240"/>
                <a:gd name="T57" fmla="*/ 145 h 605"/>
                <a:gd name="T58" fmla="*/ 43 w 240"/>
                <a:gd name="T59" fmla="*/ 124 h 605"/>
                <a:gd name="T60" fmla="*/ 60 w 240"/>
                <a:gd name="T61" fmla="*/ 109 h 605"/>
                <a:gd name="T62" fmla="*/ 80 w 240"/>
                <a:gd name="T63" fmla="*/ 97 h 605"/>
                <a:gd name="T64" fmla="*/ 120 w 240"/>
                <a:gd name="T65" fmla="*/ 90 h 605"/>
                <a:gd name="T66" fmla="*/ 153 w 240"/>
                <a:gd name="T67" fmla="*/ 95 h 605"/>
                <a:gd name="T68" fmla="*/ 175 w 240"/>
                <a:gd name="T69" fmla="*/ 105 h 605"/>
                <a:gd name="T70" fmla="*/ 193 w 240"/>
                <a:gd name="T71" fmla="*/ 119 h 605"/>
                <a:gd name="T72" fmla="*/ 205 w 240"/>
                <a:gd name="T73" fmla="*/ 137 h 605"/>
                <a:gd name="T74" fmla="*/ 210 w 240"/>
                <a:gd name="T75" fmla="*/ 161 h 605"/>
                <a:gd name="T76" fmla="*/ 210 w 240"/>
                <a:gd name="T77" fmla="*/ 213 h 605"/>
                <a:gd name="T78" fmla="*/ 198 w 240"/>
                <a:gd name="T79" fmla="*/ 244 h 605"/>
                <a:gd name="T80" fmla="*/ 190 w 240"/>
                <a:gd name="T81" fmla="*/ 264 h 605"/>
                <a:gd name="T82" fmla="*/ 186 w 240"/>
                <a:gd name="T83" fmla="*/ 288 h 605"/>
                <a:gd name="T84" fmla="*/ 194 w 240"/>
                <a:gd name="T85" fmla="*/ 323 h 605"/>
                <a:gd name="T86" fmla="*/ 203 w 240"/>
                <a:gd name="T87" fmla="*/ 344 h 605"/>
                <a:gd name="T88" fmla="*/ 210 w 240"/>
                <a:gd name="T89" fmla="*/ 375 h 605"/>
                <a:gd name="T90" fmla="*/ 31 w 240"/>
                <a:gd name="T91" fmla="*/ 375 h 605"/>
                <a:gd name="T92" fmla="*/ 34 w 240"/>
                <a:gd name="T93" fmla="*/ 354 h 605"/>
                <a:gd name="T94" fmla="*/ 42 w 240"/>
                <a:gd name="T95" fmla="*/ 333 h 605"/>
                <a:gd name="T96" fmla="*/ 54 w 240"/>
                <a:gd name="T97" fmla="*/ 302 h 605"/>
                <a:gd name="T98" fmla="*/ 101 w 240"/>
                <a:gd name="T99" fmla="*/ 61 h 605"/>
                <a:gd name="T100" fmla="*/ 140 w 240"/>
                <a:gd name="T101" fmla="*/ 61 h 605"/>
                <a:gd name="T102" fmla="*/ 120 w 240"/>
                <a:gd name="T103" fmla="*/ 60 h 605"/>
                <a:gd name="T104" fmla="*/ 101 w 240"/>
                <a:gd name="T105" fmla="*/ 6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" h="605">
                  <a:moveTo>
                    <a:pt x="0" y="375"/>
                  </a:moveTo>
                  <a:lnTo>
                    <a:pt x="0" y="605"/>
                  </a:lnTo>
                  <a:lnTo>
                    <a:pt x="240" y="605"/>
                  </a:lnTo>
                  <a:lnTo>
                    <a:pt x="240" y="375"/>
                  </a:lnTo>
                  <a:lnTo>
                    <a:pt x="240" y="375"/>
                  </a:lnTo>
                  <a:lnTo>
                    <a:pt x="239" y="361"/>
                  </a:lnTo>
                  <a:lnTo>
                    <a:pt x="237" y="348"/>
                  </a:lnTo>
                  <a:lnTo>
                    <a:pt x="232" y="334"/>
                  </a:lnTo>
                  <a:lnTo>
                    <a:pt x="226" y="320"/>
                  </a:lnTo>
                  <a:lnTo>
                    <a:pt x="226" y="320"/>
                  </a:lnTo>
                  <a:lnTo>
                    <a:pt x="223" y="313"/>
                  </a:lnTo>
                  <a:lnTo>
                    <a:pt x="220" y="305"/>
                  </a:lnTo>
                  <a:lnTo>
                    <a:pt x="218" y="297"/>
                  </a:lnTo>
                  <a:lnTo>
                    <a:pt x="217" y="288"/>
                  </a:lnTo>
                  <a:lnTo>
                    <a:pt x="217" y="288"/>
                  </a:lnTo>
                  <a:lnTo>
                    <a:pt x="218" y="280"/>
                  </a:lnTo>
                  <a:lnTo>
                    <a:pt x="220" y="272"/>
                  </a:lnTo>
                  <a:lnTo>
                    <a:pt x="223" y="265"/>
                  </a:lnTo>
                  <a:lnTo>
                    <a:pt x="226" y="256"/>
                  </a:lnTo>
                  <a:lnTo>
                    <a:pt x="226" y="256"/>
                  </a:lnTo>
                  <a:lnTo>
                    <a:pt x="232" y="244"/>
                  </a:lnTo>
                  <a:lnTo>
                    <a:pt x="236" y="232"/>
                  </a:lnTo>
                  <a:lnTo>
                    <a:pt x="239" y="217"/>
                  </a:lnTo>
                  <a:lnTo>
                    <a:pt x="240" y="209"/>
                  </a:lnTo>
                  <a:lnTo>
                    <a:pt x="240" y="202"/>
                  </a:lnTo>
                  <a:lnTo>
                    <a:pt x="240" y="161"/>
                  </a:lnTo>
                  <a:lnTo>
                    <a:pt x="240" y="161"/>
                  </a:lnTo>
                  <a:lnTo>
                    <a:pt x="240" y="154"/>
                  </a:lnTo>
                  <a:lnTo>
                    <a:pt x="239" y="146"/>
                  </a:lnTo>
                  <a:lnTo>
                    <a:pt x="236" y="131"/>
                  </a:lnTo>
                  <a:lnTo>
                    <a:pt x="230" y="118"/>
                  </a:lnTo>
                  <a:lnTo>
                    <a:pt x="222" y="105"/>
                  </a:lnTo>
                  <a:lnTo>
                    <a:pt x="212" y="93"/>
                  </a:lnTo>
                  <a:lnTo>
                    <a:pt x="199" y="84"/>
                  </a:lnTo>
                  <a:lnTo>
                    <a:pt x="186" y="75"/>
                  </a:lnTo>
                  <a:lnTo>
                    <a:pt x="171" y="69"/>
                  </a:lnTo>
                  <a:lnTo>
                    <a:pt x="171" y="0"/>
                  </a:lnTo>
                  <a:lnTo>
                    <a:pt x="70" y="0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55" y="75"/>
                  </a:lnTo>
                  <a:lnTo>
                    <a:pt x="41" y="84"/>
                  </a:lnTo>
                  <a:lnTo>
                    <a:pt x="29" y="93"/>
                  </a:lnTo>
                  <a:lnTo>
                    <a:pt x="19" y="105"/>
                  </a:lnTo>
                  <a:lnTo>
                    <a:pt x="11" y="118"/>
                  </a:lnTo>
                  <a:lnTo>
                    <a:pt x="5" y="131"/>
                  </a:lnTo>
                  <a:lnTo>
                    <a:pt x="2" y="138"/>
                  </a:lnTo>
                  <a:lnTo>
                    <a:pt x="1" y="146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217"/>
                  </a:lnTo>
                  <a:lnTo>
                    <a:pt x="5" y="231"/>
                  </a:lnTo>
                  <a:lnTo>
                    <a:pt x="9" y="244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8" y="265"/>
                  </a:lnTo>
                  <a:lnTo>
                    <a:pt x="21" y="272"/>
                  </a:lnTo>
                  <a:lnTo>
                    <a:pt x="23" y="280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3" y="297"/>
                  </a:lnTo>
                  <a:lnTo>
                    <a:pt x="21" y="305"/>
                  </a:lnTo>
                  <a:lnTo>
                    <a:pt x="18" y="313"/>
                  </a:lnTo>
                  <a:lnTo>
                    <a:pt x="15" y="320"/>
                  </a:lnTo>
                  <a:lnTo>
                    <a:pt x="15" y="320"/>
                  </a:lnTo>
                  <a:lnTo>
                    <a:pt x="9" y="333"/>
                  </a:lnTo>
                  <a:lnTo>
                    <a:pt x="5" y="346"/>
                  </a:lnTo>
                  <a:lnTo>
                    <a:pt x="1" y="360"/>
                  </a:lnTo>
                  <a:lnTo>
                    <a:pt x="0" y="375"/>
                  </a:lnTo>
                  <a:lnTo>
                    <a:pt x="0" y="375"/>
                  </a:lnTo>
                  <a:close/>
                  <a:moveTo>
                    <a:pt x="55" y="288"/>
                  </a:moveTo>
                  <a:lnTo>
                    <a:pt x="55" y="288"/>
                  </a:lnTo>
                  <a:lnTo>
                    <a:pt x="54" y="276"/>
                  </a:lnTo>
                  <a:lnTo>
                    <a:pt x="51" y="264"/>
                  </a:lnTo>
                  <a:lnTo>
                    <a:pt x="47" y="253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38" y="234"/>
                  </a:lnTo>
                  <a:lnTo>
                    <a:pt x="34" y="224"/>
                  </a:lnTo>
                  <a:lnTo>
                    <a:pt x="32" y="213"/>
                  </a:lnTo>
                  <a:lnTo>
                    <a:pt x="31" y="202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31" y="153"/>
                  </a:lnTo>
                  <a:lnTo>
                    <a:pt x="33" y="145"/>
                  </a:lnTo>
                  <a:lnTo>
                    <a:pt x="35" y="137"/>
                  </a:lnTo>
                  <a:lnTo>
                    <a:pt x="39" y="130"/>
                  </a:lnTo>
                  <a:lnTo>
                    <a:pt x="43" y="124"/>
                  </a:lnTo>
                  <a:lnTo>
                    <a:pt x="48" y="119"/>
                  </a:lnTo>
                  <a:lnTo>
                    <a:pt x="54" y="113"/>
                  </a:lnTo>
                  <a:lnTo>
                    <a:pt x="60" y="109"/>
                  </a:lnTo>
                  <a:lnTo>
                    <a:pt x="66" y="105"/>
                  </a:lnTo>
                  <a:lnTo>
                    <a:pt x="73" y="101"/>
                  </a:lnTo>
                  <a:lnTo>
                    <a:pt x="80" y="97"/>
                  </a:lnTo>
                  <a:lnTo>
                    <a:pt x="88" y="95"/>
                  </a:lnTo>
                  <a:lnTo>
                    <a:pt x="104" y="91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37" y="91"/>
                  </a:lnTo>
                  <a:lnTo>
                    <a:pt x="153" y="95"/>
                  </a:lnTo>
                  <a:lnTo>
                    <a:pt x="160" y="97"/>
                  </a:lnTo>
                  <a:lnTo>
                    <a:pt x="168" y="101"/>
                  </a:lnTo>
                  <a:lnTo>
                    <a:pt x="175" y="105"/>
                  </a:lnTo>
                  <a:lnTo>
                    <a:pt x="182" y="109"/>
                  </a:lnTo>
                  <a:lnTo>
                    <a:pt x="188" y="114"/>
                  </a:lnTo>
                  <a:lnTo>
                    <a:pt x="193" y="119"/>
                  </a:lnTo>
                  <a:lnTo>
                    <a:pt x="198" y="124"/>
                  </a:lnTo>
                  <a:lnTo>
                    <a:pt x="202" y="131"/>
                  </a:lnTo>
                  <a:lnTo>
                    <a:pt x="205" y="137"/>
                  </a:lnTo>
                  <a:lnTo>
                    <a:pt x="207" y="145"/>
                  </a:lnTo>
                  <a:lnTo>
                    <a:pt x="210" y="153"/>
                  </a:lnTo>
                  <a:lnTo>
                    <a:pt x="210" y="161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10" y="213"/>
                  </a:lnTo>
                  <a:lnTo>
                    <a:pt x="206" y="224"/>
                  </a:lnTo>
                  <a:lnTo>
                    <a:pt x="203" y="234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4" y="253"/>
                  </a:lnTo>
                  <a:lnTo>
                    <a:pt x="190" y="264"/>
                  </a:lnTo>
                  <a:lnTo>
                    <a:pt x="187" y="276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187" y="302"/>
                  </a:lnTo>
                  <a:lnTo>
                    <a:pt x="190" y="313"/>
                  </a:lnTo>
                  <a:lnTo>
                    <a:pt x="194" y="323"/>
                  </a:lnTo>
                  <a:lnTo>
                    <a:pt x="198" y="333"/>
                  </a:lnTo>
                  <a:lnTo>
                    <a:pt x="198" y="333"/>
                  </a:lnTo>
                  <a:lnTo>
                    <a:pt x="203" y="344"/>
                  </a:lnTo>
                  <a:lnTo>
                    <a:pt x="206" y="354"/>
                  </a:lnTo>
                  <a:lnTo>
                    <a:pt x="210" y="364"/>
                  </a:lnTo>
                  <a:lnTo>
                    <a:pt x="210" y="375"/>
                  </a:lnTo>
                  <a:lnTo>
                    <a:pt x="210" y="574"/>
                  </a:lnTo>
                  <a:lnTo>
                    <a:pt x="31" y="574"/>
                  </a:lnTo>
                  <a:lnTo>
                    <a:pt x="31" y="375"/>
                  </a:lnTo>
                  <a:lnTo>
                    <a:pt x="31" y="375"/>
                  </a:lnTo>
                  <a:lnTo>
                    <a:pt x="32" y="364"/>
                  </a:lnTo>
                  <a:lnTo>
                    <a:pt x="34" y="354"/>
                  </a:lnTo>
                  <a:lnTo>
                    <a:pt x="38" y="344"/>
                  </a:lnTo>
                  <a:lnTo>
                    <a:pt x="42" y="333"/>
                  </a:lnTo>
                  <a:lnTo>
                    <a:pt x="42" y="333"/>
                  </a:lnTo>
                  <a:lnTo>
                    <a:pt x="47" y="323"/>
                  </a:lnTo>
                  <a:lnTo>
                    <a:pt x="51" y="313"/>
                  </a:lnTo>
                  <a:lnTo>
                    <a:pt x="54" y="302"/>
                  </a:lnTo>
                  <a:lnTo>
                    <a:pt x="55" y="288"/>
                  </a:lnTo>
                  <a:lnTo>
                    <a:pt x="55" y="288"/>
                  </a:lnTo>
                  <a:close/>
                  <a:moveTo>
                    <a:pt x="101" y="61"/>
                  </a:moveTo>
                  <a:lnTo>
                    <a:pt x="101" y="31"/>
                  </a:lnTo>
                  <a:lnTo>
                    <a:pt x="140" y="31"/>
                  </a:lnTo>
                  <a:lnTo>
                    <a:pt x="140" y="61"/>
                  </a:lnTo>
                  <a:lnTo>
                    <a:pt x="140" y="61"/>
                  </a:lnTo>
                  <a:lnTo>
                    <a:pt x="131" y="61"/>
                  </a:lnTo>
                  <a:lnTo>
                    <a:pt x="120" y="60"/>
                  </a:lnTo>
                  <a:lnTo>
                    <a:pt x="111" y="61"/>
                  </a:lnTo>
                  <a:lnTo>
                    <a:pt x="101" y="61"/>
                  </a:lnTo>
                  <a:lnTo>
                    <a:pt x="101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5D092A93-60E5-594B-AE20-44FB77C39735}"/>
              </a:ext>
            </a:extLst>
          </p:cNvPr>
          <p:cNvSpPr/>
          <p:nvPr/>
        </p:nvSpPr>
        <p:spPr>
          <a:xfrm>
            <a:off x="137652" y="1919081"/>
            <a:ext cx="737419" cy="752948"/>
          </a:xfrm>
          <a:prstGeom prst="ellipse">
            <a:avLst/>
          </a:prstGeom>
          <a:noFill/>
          <a:ln w="28575"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E017FF-79D9-5E45-802E-9BB1B017FFA7}"/>
              </a:ext>
            </a:extLst>
          </p:cNvPr>
          <p:cNvSpPr/>
          <p:nvPr/>
        </p:nvSpPr>
        <p:spPr>
          <a:xfrm>
            <a:off x="137652" y="3176940"/>
            <a:ext cx="737419" cy="752948"/>
          </a:xfrm>
          <a:prstGeom prst="ellipse">
            <a:avLst/>
          </a:prstGeom>
          <a:noFill/>
          <a:ln w="28575"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DF68-8807-EC41-B2A3-64D3E78F186B}"/>
              </a:ext>
            </a:extLst>
          </p:cNvPr>
          <p:cNvCxnSpPr>
            <a:stCxn id="6" idx="3"/>
            <a:endCxn id="6" idx="7"/>
          </p:cNvCxnSpPr>
          <p:nvPr/>
        </p:nvCxnSpPr>
        <p:spPr>
          <a:xfrm flipV="1">
            <a:off x="245645" y="2029348"/>
            <a:ext cx="521433" cy="532414"/>
          </a:xfrm>
          <a:prstGeom prst="line">
            <a:avLst/>
          </a:prstGeom>
          <a:ln w="28575">
            <a:solidFill>
              <a:srgbClr val="036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79AC5E59-535B-4370-BD2C-71B406A4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382" y="6513514"/>
            <a:ext cx="8306618" cy="365125"/>
          </a:xfrm>
        </p:spPr>
        <p:txBody>
          <a:bodyPr/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/>
              </a:rPr>
              <a:t>Gleeson M, Nieman D, Peterson K. </a:t>
            </a:r>
            <a:r>
              <a:rPr lang="en-US" sz="1050" i="1">
                <a:solidFill>
                  <a:schemeClr val="bg1"/>
                </a:solidFill>
                <a:latin typeface="Century Gothic"/>
              </a:rPr>
              <a:t>J Sports Sci. </a:t>
            </a:r>
            <a:r>
              <a:rPr lang="en-US" sz="1050">
                <a:solidFill>
                  <a:schemeClr val="bg1"/>
                </a:solidFill>
                <a:latin typeface="Century Gothic"/>
              </a:rPr>
              <a:t>2004</a:t>
            </a:r>
            <a:r>
              <a:rPr lang="en-US" sz="1050" i="1">
                <a:solidFill>
                  <a:schemeClr val="bg1"/>
                </a:solidFill>
                <a:latin typeface="Century Gothic"/>
              </a:rPr>
              <a:t>;</a:t>
            </a:r>
            <a:r>
              <a:rPr lang="en-US" sz="1050">
                <a:solidFill>
                  <a:schemeClr val="bg1"/>
                </a:solidFill>
                <a:latin typeface="Century Gothic"/>
              </a:rPr>
              <a:t>22:115-125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76756F-F2A4-C643-B92C-000AAF965197}"/>
              </a:ext>
            </a:extLst>
          </p:cNvPr>
          <p:cNvCxnSpPr>
            <a:cxnSpLocks/>
          </p:cNvCxnSpPr>
          <p:nvPr/>
        </p:nvCxnSpPr>
        <p:spPr>
          <a:xfrm>
            <a:off x="324909" y="1318332"/>
            <a:ext cx="479362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985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625F5395E064F95AAAC5D5C561FD6" ma:contentTypeVersion="12" ma:contentTypeDescription="Create a new document." ma:contentTypeScope="" ma:versionID="ded0b29eff05b416d625c19002f54ad4">
  <xsd:schema xmlns:xsd="http://www.w3.org/2001/XMLSchema" xmlns:xs="http://www.w3.org/2001/XMLSchema" xmlns:p="http://schemas.microsoft.com/office/2006/metadata/properties" xmlns:ns2="362779d7-3833-400e-99fa-cb3bf7a1e029" xmlns:ns3="8b498e9c-4671-4e21-adf0-8930cfdf5bfc" targetNamespace="http://schemas.microsoft.com/office/2006/metadata/properties" ma:root="true" ma:fieldsID="b80ece9eb04813e1f12cb5121a9c435e" ns2:_="" ns3:_="">
    <xsd:import namespace="362779d7-3833-400e-99fa-cb3bf7a1e029"/>
    <xsd:import namespace="8b498e9c-4671-4e21-adf0-8930cfdf5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779d7-3833-400e-99fa-cb3bf7a1e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98e9c-4671-4e21-adf0-8930cfdf5b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310E33-4820-42B2-A19D-3D3CA48EDEDC}">
  <ds:schemaRefs>
    <ds:schemaRef ds:uri="362779d7-3833-400e-99fa-cb3bf7a1e029"/>
    <ds:schemaRef ds:uri="8b498e9c-4671-4e21-adf0-8930cfdf5b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E32D96-8DD8-4673-B365-D3F7D7C88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8EBB08-1601-4B07-857A-880E3F075240}">
  <ds:schemaRefs>
    <ds:schemaRef ds:uri="362779d7-3833-400e-99fa-cb3bf7a1e029"/>
    <ds:schemaRef ds:uri="8b498e9c-4671-4e21-adf0-8930cfdf5b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3597</Words>
  <Application>Microsoft Macintosh PowerPoint</Application>
  <PresentationFormat>Widescreen</PresentationFormat>
  <Paragraphs>501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Gothic</vt:lpstr>
      <vt:lpstr>Wingdings</vt:lpstr>
      <vt:lpstr>1_Office Theme</vt:lpstr>
      <vt:lpstr>NUTRITION AND IMMUNE HEALTH: Considerations for Athletes </vt:lpstr>
      <vt:lpstr>Lecture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CARBOHYDRATE INTAKE IS RELATED TO THE IMMUNE FUNCTION OF AN ATHLETE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VITAMINS AND MINERALS FOR IMMUNE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OMEGA-3 FATTY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 RECOMMENDATIONS REGARDING FOOD AND IMMUNE HEALTH</vt:lpstr>
      <vt:lpstr>PowerPoint Presentation</vt:lpstr>
      <vt:lpstr>PowerPoint Presentation</vt:lpstr>
      <vt:lpstr>PowerPoint Presentation</vt:lpstr>
      <vt:lpstr>Link to Summary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Stein, Kimberly {PEP}</dc:creator>
  <cp:lastModifiedBy>Stein, Kimberly {PEP}</cp:lastModifiedBy>
  <cp:revision>26</cp:revision>
  <dcterms:created xsi:type="dcterms:W3CDTF">2020-05-28T19:29:51Z</dcterms:created>
  <dcterms:modified xsi:type="dcterms:W3CDTF">2020-08-04T22:59:22Z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0x010100430625F5395E064F95AAAC5D5C561FD6</vt:lpwstr>
  </property>
</Properties>
</file>