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32"/>
  </p:handoutMasterIdLst>
  <p:sldIdLst>
    <p:sldId id="271" r:id="rId5"/>
    <p:sldId id="299" r:id="rId6"/>
    <p:sldId id="302" r:id="rId7"/>
    <p:sldId id="303" r:id="rId8"/>
    <p:sldId id="304" r:id="rId9"/>
    <p:sldId id="305" r:id="rId10"/>
    <p:sldId id="301" r:id="rId11"/>
    <p:sldId id="320" r:id="rId12"/>
    <p:sldId id="321" r:id="rId13"/>
    <p:sldId id="293" r:id="rId14"/>
    <p:sldId id="292" r:id="rId15"/>
    <p:sldId id="290" r:id="rId16"/>
    <p:sldId id="294" r:id="rId17"/>
    <p:sldId id="295" r:id="rId18"/>
    <p:sldId id="296" r:id="rId19"/>
    <p:sldId id="308" r:id="rId20"/>
    <p:sldId id="309" r:id="rId21"/>
    <p:sldId id="297" r:id="rId22"/>
    <p:sldId id="298" r:id="rId23"/>
    <p:sldId id="310" r:id="rId24"/>
    <p:sldId id="306" r:id="rId25"/>
    <p:sldId id="311" r:id="rId26"/>
    <p:sldId id="316" r:id="rId27"/>
    <p:sldId id="318" r:id="rId28"/>
    <p:sldId id="313" r:id="rId29"/>
    <p:sldId id="317"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E3D"/>
    <a:srgbClr val="151515"/>
    <a:srgbClr val="0A0A0A"/>
    <a:srgbClr val="1C1C1C"/>
    <a:srgbClr val="BBBDBE"/>
    <a:srgbClr val="07512E"/>
    <a:srgbClr val="BAB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53ED7-1CC3-9C4D-8340-02757C702797}" v="2" dt="2020-08-10T10:57:27.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7"/>
    <p:restoredTop sz="94719"/>
  </p:normalViewPr>
  <p:slideViewPr>
    <p:cSldViewPr snapToGrid="0" snapToObjects="1">
      <p:cViewPr varScale="1">
        <p:scale>
          <a:sx n="121" d="100"/>
          <a:sy n="121" d="100"/>
        </p:scale>
        <p:origin x="376" y="176"/>
      </p:cViewPr>
      <p:guideLst/>
    </p:cSldViewPr>
  </p:slideViewPr>
  <p:notesTextViewPr>
    <p:cViewPr>
      <p:scale>
        <a:sx n="1" d="1"/>
        <a:sy n="1" d="1"/>
      </p:scale>
      <p:origin x="0" y="0"/>
    </p:cViewPr>
  </p:notesTextViewPr>
  <p:notesViewPr>
    <p:cSldViewPr snapToGrid="0" snapToObjects="1">
      <p:cViewPr varScale="1">
        <p:scale>
          <a:sx n="83" d="100"/>
          <a:sy n="83" d="100"/>
        </p:scale>
        <p:origin x="2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in, Kimberly {PEP}" userId="6edb3286-5649-4865-a956-ddb36ec273b9" providerId="ADAL" clId="{28953ED7-1CC3-9C4D-8340-02757C702797}"/>
    <pc:docChg chg="modSld">
      <pc:chgData name="Stein, Kimberly {PEP}" userId="6edb3286-5649-4865-a956-ddb36ec273b9" providerId="ADAL" clId="{28953ED7-1CC3-9C4D-8340-02757C702797}" dt="2020-08-10T10:57:43.486" v="27" actId="20577"/>
      <pc:docMkLst>
        <pc:docMk/>
      </pc:docMkLst>
      <pc:sldChg chg="modSp mod">
        <pc:chgData name="Stein, Kimberly {PEP}" userId="6edb3286-5649-4865-a956-ddb36ec273b9" providerId="ADAL" clId="{28953ED7-1CC3-9C4D-8340-02757C702797}" dt="2020-08-10T10:55:39.307" v="22" actId="14100"/>
        <pc:sldMkLst>
          <pc:docMk/>
          <pc:sldMk cId="793180563" sldId="304"/>
        </pc:sldMkLst>
        <pc:spChg chg="mod">
          <ac:chgData name="Stein, Kimberly {PEP}" userId="6edb3286-5649-4865-a956-ddb36ec273b9" providerId="ADAL" clId="{28953ED7-1CC3-9C4D-8340-02757C702797}" dt="2020-08-10T10:55:39.307" v="22" actId="14100"/>
          <ac:spMkLst>
            <pc:docMk/>
            <pc:sldMk cId="793180563" sldId="304"/>
            <ac:spMk id="5" creationId="{ACCBEFC8-0E4C-0848-9763-0E428C92B91B}"/>
          </ac:spMkLst>
        </pc:spChg>
      </pc:sldChg>
      <pc:sldChg chg="modSp mod">
        <pc:chgData name="Stein, Kimberly {PEP}" userId="6edb3286-5649-4865-a956-ddb36ec273b9" providerId="ADAL" clId="{28953ED7-1CC3-9C4D-8340-02757C702797}" dt="2020-08-10T10:56:50.123" v="24" actId="20577"/>
        <pc:sldMkLst>
          <pc:docMk/>
          <pc:sldMk cId="2390190710" sldId="309"/>
        </pc:sldMkLst>
        <pc:spChg chg="mod">
          <ac:chgData name="Stein, Kimberly {PEP}" userId="6edb3286-5649-4865-a956-ddb36ec273b9" providerId="ADAL" clId="{28953ED7-1CC3-9C4D-8340-02757C702797}" dt="2020-08-10T10:56:50.123" v="24" actId="20577"/>
          <ac:spMkLst>
            <pc:docMk/>
            <pc:sldMk cId="2390190710" sldId="309"/>
            <ac:spMk id="11" creationId="{40D3DB8F-68B4-8A46-98C9-C0FF0BE0503E}"/>
          </ac:spMkLst>
        </pc:spChg>
      </pc:sldChg>
      <pc:sldChg chg="addSp modSp mod">
        <pc:chgData name="Stein, Kimberly {PEP}" userId="6edb3286-5649-4865-a956-ddb36ec273b9" providerId="ADAL" clId="{28953ED7-1CC3-9C4D-8340-02757C702797}" dt="2020-08-10T10:57:43.486" v="27" actId="20577"/>
        <pc:sldMkLst>
          <pc:docMk/>
          <pc:sldMk cId="3608597333" sldId="312"/>
        </pc:sldMkLst>
        <pc:spChg chg="mod">
          <ac:chgData name="Stein, Kimberly {PEP}" userId="6edb3286-5649-4865-a956-ddb36ec273b9" providerId="ADAL" clId="{28953ED7-1CC3-9C4D-8340-02757C702797}" dt="2020-08-10T10:57:43.486" v="27" actId="20577"/>
          <ac:spMkLst>
            <pc:docMk/>
            <pc:sldMk cId="3608597333" sldId="312"/>
            <ac:spMk id="3" creationId="{49FFA638-C4AC-A740-BCFF-5B409DAC646F}"/>
          </ac:spMkLst>
        </pc:spChg>
        <pc:spChg chg="add mod">
          <ac:chgData name="Stein, Kimberly {PEP}" userId="6edb3286-5649-4865-a956-ddb36ec273b9" providerId="ADAL" clId="{28953ED7-1CC3-9C4D-8340-02757C702797}" dt="2020-08-10T10:57:27.883" v="25"/>
          <ac:spMkLst>
            <pc:docMk/>
            <pc:sldMk cId="3608597333" sldId="312"/>
            <ac:spMk id="5" creationId="{43A95909-447B-864B-A6A3-0F1ABBE4CA5A}"/>
          </ac:spMkLst>
        </pc:spChg>
      </pc:sldChg>
      <pc:sldChg chg="modSp">
        <pc:chgData name="Stein, Kimberly {PEP}" userId="6edb3286-5649-4865-a956-ddb36ec273b9" providerId="ADAL" clId="{28953ED7-1CC3-9C4D-8340-02757C702797}" dt="2020-08-10T10:56:14.972" v="23"/>
        <pc:sldMkLst>
          <pc:docMk/>
          <pc:sldMk cId="3252837904" sldId="317"/>
        </pc:sldMkLst>
        <pc:spChg chg="mod">
          <ac:chgData name="Stein, Kimberly {PEP}" userId="6edb3286-5649-4865-a956-ddb36ec273b9" providerId="ADAL" clId="{28953ED7-1CC3-9C4D-8340-02757C702797}" dt="2020-08-10T10:56:14.972" v="23"/>
          <ac:spMkLst>
            <pc:docMk/>
            <pc:sldMk cId="3252837904" sldId="317"/>
            <ac:spMk id="5" creationId="{ACCBEFC8-0E4C-0848-9763-0E428C92B9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7A2734-0A4E-9944-8626-416DAA5BBB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C86DC-D40C-2346-871E-592FA5447A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537477-5561-2E47-89F8-62953E31865D}" type="datetimeFigureOut">
              <a:rPr lang="en-US" smtClean="0"/>
              <a:t>8/10/20</a:t>
            </a:fld>
            <a:endParaRPr lang="en-US"/>
          </a:p>
        </p:txBody>
      </p:sp>
      <p:sp>
        <p:nvSpPr>
          <p:cNvPr id="4" name="Footer Placeholder 3">
            <a:extLst>
              <a:ext uri="{FF2B5EF4-FFF2-40B4-BE49-F238E27FC236}">
                <a16:creationId xmlns:a16="http://schemas.microsoft.com/office/drawing/2014/main" id="{B503891D-744E-6644-BA5C-7C580506BC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411E7-BDB9-B247-91D0-DFDEC8418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187A3F-5C8E-1640-BB6F-2054D2BAF940}" type="slidenum">
              <a:rPr lang="en-US" smtClean="0"/>
              <a:t>‹#›</a:t>
            </a:fld>
            <a:endParaRPr lang="en-US"/>
          </a:p>
        </p:txBody>
      </p:sp>
    </p:spTree>
    <p:extLst>
      <p:ext uri="{BB962C8B-B14F-4D97-AF65-F5344CB8AC3E}">
        <p14:creationId xmlns:p14="http://schemas.microsoft.com/office/powerpoint/2010/main" val="6676343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street, traffic, sign&#10;&#10;Description automatically generated">
            <a:extLst>
              <a:ext uri="{FF2B5EF4-FFF2-40B4-BE49-F238E27FC236}">
                <a16:creationId xmlns:a16="http://schemas.microsoft.com/office/drawing/2014/main" id="{7B9337D8-1893-C248-B4AC-516CED1101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0232" cy="6858000"/>
          </a:xfrm>
          <a:prstGeom prst="rect">
            <a:avLst/>
          </a:prstGeom>
        </p:spPr>
      </p:pic>
      <p:sp>
        <p:nvSpPr>
          <p:cNvPr id="6" name="Rectangle 7">
            <a:extLst>
              <a:ext uri="{FF2B5EF4-FFF2-40B4-BE49-F238E27FC236}">
                <a16:creationId xmlns:a16="http://schemas.microsoft.com/office/drawing/2014/main" id="{64054635-2320-F84A-B2AF-E9B9797547DA}"/>
              </a:ext>
            </a:extLst>
          </p:cNvPr>
          <p:cNvSpPr/>
          <p:nvPr userDrawn="1"/>
        </p:nvSpPr>
        <p:spPr>
          <a:xfrm>
            <a:off x="1" y="2535382"/>
            <a:ext cx="9118599" cy="1537854"/>
          </a:xfrm>
          <a:custGeom>
            <a:avLst/>
            <a:gdLst>
              <a:gd name="connsiteX0" fmla="*/ 0 w 9100457"/>
              <a:gd name="connsiteY0" fmla="*/ 0 h 1537854"/>
              <a:gd name="connsiteX1" fmla="*/ 9100457 w 9100457"/>
              <a:gd name="connsiteY1" fmla="*/ 0 h 1537854"/>
              <a:gd name="connsiteX2" fmla="*/ 9100457 w 9100457"/>
              <a:gd name="connsiteY2" fmla="*/ 1537854 h 1537854"/>
              <a:gd name="connsiteX3" fmla="*/ 0 w 9100457"/>
              <a:gd name="connsiteY3" fmla="*/ 1537854 h 1537854"/>
              <a:gd name="connsiteX4" fmla="*/ 0 w 9100457"/>
              <a:gd name="connsiteY4" fmla="*/ 0 h 1537854"/>
              <a:gd name="connsiteX0" fmla="*/ 0 w 9100457"/>
              <a:gd name="connsiteY0" fmla="*/ 0 h 1537854"/>
              <a:gd name="connsiteX1" fmla="*/ 7946571 w 9100457"/>
              <a:gd name="connsiteY1" fmla="*/ 0 h 1537854"/>
              <a:gd name="connsiteX2" fmla="*/ 9100457 w 9100457"/>
              <a:gd name="connsiteY2" fmla="*/ 1537854 h 1537854"/>
              <a:gd name="connsiteX3" fmla="*/ 0 w 9100457"/>
              <a:gd name="connsiteY3" fmla="*/ 1537854 h 1537854"/>
              <a:gd name="connsiteX4" fmla="*/ 0 w 9100457"/>
              <a:gd name="connsiteY4" fmla="*/ 0 h 1537854"/>
              <a:gd name="connsiteX0" fmla="*/ 0 w 9232348"/>
              <a:gd name="connsiteY0" fmla="*/ 0 h 1559626"/>
              <a:gd name="connsiteX1" fmla="*/ 7946571 w 9232348"/>
              <a:gd name="connsiteY1" fmla="*/ 0 h 1559626"/>
              <a:gd name="connsiteX2" fmla="*/ 9232348 w 9232348"/>
              <a:gd name="connsiteY2" fmla="*/ 1559626 h 1559626"/>
              <a:gd name="connsiteX3" fmla="*/ 0 w 9232348"/>
              <a:gd name="connsiteY3" fmla="*/ 1537854 h 1559626"/>
              <a:gd name="connsiteX4" fmla="*/ 0 w 9232348"/>
              <a:gd name="connsiteY4" fmla="*/ 0 h 1559626"/>
              <a:gd name="connsiteX0" fmla="*/ 0 w 9168234"/>
              <a:gd name="connsiteY0" fmla="*/ 0 h 1537854"/>
              <a:gd name="connsiteX1" fmla="*/ 7946571 w 9168234"/>
              <a:gd name="connsiteY1" fmla="*/ 0 h 1537854"/>
              <a:gd name="connsiteX2" fmla="*/ 9168234 w 9168234"/>
              <a:gd name="connsiteY2" fmla="*/ 1534226 h 1537854"/>
              <a:gd name="connsiteX3" fmla="*/ 0 w 9168234"/>
              <a:gd name="connsiteY3" fmla="*/ 1537854 h 1537854"/>
              <a:gd name="connsiteX4" fmla="*/ 0 w 9168234"/>
              <a:gd name="connsiteY4" fmla="*/ 0 h 1537854"/>
              <a:gd name="connsiteX0" fmla="*/ 0 w 9168234"/>
              <a:gd name="connsiteY0" fmla="*/ 0 h 1537854"/>
              <a:gd name="connsiteX1" fmla="*/ 7985039 w 9168234"/>
              <a:gd name="connsiteY1" fmla="*/ 12700 h 1537854"/>
              <a:gd name="connsiteX2" fmla="*/ 9168234 w 9168234"/>
              <a:gd name="connsiteY2" fmla="*/ 1534226 h 1537854"/>
              <a:gd name="connsiteX3" fmla="*/ 0 w 9168234"/>
              <a:gd name="connsiteY3" fmla="*/ 1537854 h 1537854"/>
              <a:gd name="connsiteX4" fmla="*/ 0 w 9168234"/>
              <a:gd name="connsiteY4" fmla="*/ 0 h 1537854"/>
              <a:gd name="connsiteX0" fmla="*/ 0 w 9206702"/>
              <a:gd name="connsiteY0" fmla="*/ 0 h 1537854"/>
              <a:gd name="connsiteX1" fmla="*/ 7985039 w 9206702"/>
              <a:gd name="connsiteY1" fmla="*/ 12700 h 1537854"/>
              <a:gd name="connsiteX2" fmla="*/ 9206702 w 9206702"/>
              <a:gd name="connsiteY2" fmla="*/ 1534226 h 1537854"/>
              <a:gd name="connsiteX3" fmla="*/ 0 w 9206702"/>
              <a:gd name="connsiteY3" fmla="*/ 1537854 h 1537854"/>
              <a:gd name="connsiteX4" fmla="*/ 0 w 9206702"/>
              <a:gd name="connsiteY4" fmla="*/ 0 h 153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702" h="1537854">
                <a:moveTo>
                  <a:pt x="0" y="0"/>
                </a:moveTo>
                <a:lnTo>
                  <a:pt x="7985039" y="12700"/>
                </a:lnTo>
                <a:lnTo>
                  <a:pt x="9206702" y="1534226"/>
                </a:lnTo>
                <a:lnTo>
                  <a:pt x="0" y="1537854"/>
                </a:lnTo>
                <a:lnTo>
                  <a:pt x="0" y="0"/>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B24AB9-28A4-5545-9CBC-4A67C1581F95}"/>
              </a:ext>
            </a:extLst>
          </p:cNvPr>
          <p:cNvSpPr/>
          <p:nvPr userDrawn="1"/>
        </p:nvSpPr>
        <p:spPr>
          <a:xfrm>
            <a:off x="0" y="5816600"/>
            <a:ext cx="12222506" cy="104140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D5E946A8-4D09-814B-AFBF-93A0CA0618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2179" y="0"/>
            <a:ext cx="3850327" cy="5775491"/>
          </a:xfrm>
          <a:prstGeom prst="rect">
            <a:avLst/>
          </a:prstGeom>
        </p:spPr>
      </p:pic>
      <p:sp>
        <p:nvSpPr>
          <p:cNvPr id="13" name="Title 12">
            <a:extLst>
              <a:ext uri="{FF2B5EF4-FFF2-40B4-BE49-F238E27FC236}">
                <a16:creationId xmlns:a16="http://schemas.microsoft.com/office/drawing/2014/main" id="{02302A00-61B1-9E44-8FE6-1764466D165D}"/>
              </a:ext>
            </a:extLst>
          </p:cNvPr>
          <p:cNvSpPr>
            <a:spLocks noGrp="1"/>
          </p:cNvSpPr>
          <p:nvPr>
            <p:ph type="title" hasCustomPrompt="1"/>
          </p:nvPr>
        </p:nvSpPr>
        <p:spPr>
          <a:xfrm>
            <a:off x="377203" y="2828807"/>
            <a:ext cx="7084954" cy="1039862"/>
          </a:xfrm>
        </p:spPr>
        <p:txBody>
          <a:bodyPr anchor="ctr">
            <a:noAutofit/>
          </a:bodyPr>
          <a:lstStyle>
            <a:lvl1pPr>
              <a:defRPr sz="4800">
                <a:solidFill>
                  <a:schemeClr val="bg1"/>
                </a:solidFill>
              </a:defRPr>
            </a:lvl1pPr>
          </a:lstStyle>
          <a:p>
            <a:r>
              <a:rPr lang="en-US" dirty="0"/>
              <a:t>TITLE ALL CAPS KEEP TO TWO LINES MAX</a:t>
            </a:r>
          </a:p>
        </p:txBody>
      </p:sp>
      <p:sp>
        <p:nvSpPr>
          <p:cNvPr id="14" name="TextBox 13">
            <a:extLst>
              <a:ext uri="{FF2B5EF4-FFF2-40B4-BE49-F238E27FC236}">
                <a16:creationId xmlns:a16="http://schemas.microsoft.com/office/drawing/2014/main" id="{D3D1F166-B7AA-BB49-9978-49326D700DF5}"/>
              </a:ext>
            </a:extLst>
          </p:cNvPr>
          <p:cNvSpPr txBox="1"/>
          <p:nvPr userDrawn="1"/>
        </p:nvSpPr>
        <p:spPr>
          <a:xfrm>
            <a:off x="8070575" y="5966191"/>
            <a:ext cx="3844072" cy="707886"/>
          </a:xfrm>
          <a:prstGeom prst="rect">
            <a:avLst/>
          </a:prstGeom>
          <a:noFill/>
        </p:spPr>
        <p:txBody>
          <a:bodyPr wrap="square" rtlCol="0">
            <a:spAutoFit/>
          </a:bodyPr>
          <a:lstStyle/>
          <a:p>
            <a:pPr algn="just"/>
            <a:r>
              <a:rPr lang="en-US" sz="1000" b="1" i="1" kern="1200" dirty="0">
                <a:solidFill>
                  <a:schemeClr val="bg1"/>
                </a:solidFill>
                <a:latin typeface="+mj-lt"/>
                <a:cs typeface="Avenir Light"/>
              </a:rPr>
              <a:t>Lecture content provided by GSSI, a division of PepsiCo, Inc. Any opinions or scientific interpretations expressed in this presentation are those of the author and do not necessarily reflect the position or policy of PepsiCo, Inc.</a:t>
            </a:r>
            <a:endParaRPr lang="en-US" sz="1000" b="1" i="1" dirty="0">
              <a:solidFill>
                <a:schemeClr val="bg1"/>
              </a:solidFill>
              <a:latin typeface="+mj-lt"/>
              <a:cs typeface="Avenir Light"/>
            </a:endParaRPr>
          </a:p>
        </p:txBody>
      </p:sp>
    </p:spTree>
    <p:extLst>
      <p:ext uri="{BB962C8B-B14F-4D97-AF65-F5344CB8AC3E}">
        <p14:creationId xmlns:p14="http://schemas.microsoft.com/office/powerpoint/2010/main" val="281354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6539-61AD-4B43-83D9-4C5DE9F7482C}"/>
              </a:ext>
            </a:extLst>
          </p:cNvPr>
          <p:cNvSpPr>
            <a:spLocks noGrp="1"/>
          </p:cNvSpPr>
          <p:nvPr>
            <p:ph type="title"/>
          </p:nvPr>
        </p:nvSpPr>
        <p:spPr/>
        <p:txBody>
          <a:bodyPr/>
          <a:lstStyle/>
          <a:p>
            <a:r>
              <a:rPr lang="en-US" dirty="0"/>
              <a:t>Click to edit Master title style</a:t>
            </a:r>
          </a:p>
        </p:txBody>
      </p:sp>
      <p:sp>
        <p:nvSpPr>
          <p:cNvPr id="6" name="Rectangle 5">
            <a:extLst>
              <a:ext uri="{FF2B5EF4-FFF2-40B4-BE49-F238E27FC236}">
                <a16:creationId xmlns:a16="http://schemas.microsoft.com/office/drawing/2014/main" id="{2B8559EC-3226-9F43-B96B-F405F0BF8BAE}"/>
              </a:ext>
            </a:extLst>
          </p:cNvPr>
          <p:cNvSpPr/>
          <p:nvPr userDrawn="1"/>
        </p:nvSpPr>
        <p:spPr>
          <a:xfrm>
            <a:off x="0" y="6502400"/>
            <a:ext cx="12192000" cy="35560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9062FBCC-5BCB-294B-B3AC-265D67F1C7AF}"/>
              </a:ext>
            </a:extLst>
          </p:cNvPr>
          <p:cNvSpPr>
            <a:spLocks noGrp="1"/>
          </p:cNvSpPr>
          <p:nvPr>
            <p:ph type="body" sz="quarter" idx="10"/>
          </p:nvPr>
        </p:nvSpPr>
        <p:spPr>
          <a:xfrm>
            <a:off x="861847" y="1478583"/>
            <a:ext cx="10508569" cy="4546660"/>
          </a:xfrm>
        </p:spPr>
        <p:txBody>
          <a:bodyPr/>
          <a:lstStyle>
            <a:lvl1pPr>
              <a:spcAft>
                <a:spcPts val="500"/>
              </a:spcAft>
              <a:defRPr/>
            </a:lvl1pPr>
            <a:lvl2pPr>
              <a:spcAft>
                <a:spcPts val="500"/>
              </a:spcAft>
              <a:defRPr/>
            </a:lvl2pPr>
            <a:lvl3pPr>
              <a:spcAft>
                <a:spcPts val="500"/>
              </a:spcAft>
              <a:defRPr/>
            </a:lvl3pPr>
            <a:lvl4pPr>
              <a:spcAft>
                <a:spcPts val="500"/>
              </a:spcAft>
              <a:defRPr/>
            </a:lvl4pPr>
            <a:lvl5pPr>
              <a:spcAft>
                <a:spcPts val="5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9322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42D3-EA30-1E41-B612-3252A435A3AF}"/>
              </a:ext>
            </a:extLst>
          </p:cNvPr>
          <p:cNvSpPr>
            <a:spLocks noGrp="1"/>
          </p:cNvSpPr>
          <p:nvPr>
            <p:ph type="title"/>
          </p:nvPr>
        </p:nvSpPr>
        <p:spPr>
          <a:xfrm>
            <a:off x="861848" y="538073"/>
            <a:ext cx="10491952" cy="849858"/>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892FD018-9F31-7943-8BDA-88EE0513DF9C}"/>
              </a:ext>
            </a:extLst>
          </p:cNvPr>
          <p:cNvSpPr>
            <a:spLocks noGrp="1"/>
          </p:cNvSpPr>
          <p:nvPr>
            <p:ph type="body" idx="1"/>
          </p:nvPr>
        </p:nvSpPr>
        <p:spPr>
          <a:xfrm>
            <a:off x="861848" y="1565565"/>
            <a:ext cx="10491952" cy="458562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909031"/>
      </p:ext>
    </p:extLst>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latinLnBrk="0" hangingPunct="1">
        <a:lnSpc>
          <a:spcPct val="80000"/>
        </a:lnSpc>
        <a:spcBef>
          <a:spcPct val="0"/>
        </a:spcBef>
        <a:buNone/>
        <a:defRPr sz="3600" b="1" kern="1200">
          <a:solidFill>
            <a:srgbClr val="036E3D"/>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spcAft>
          <a:spcPts val="500"/>
        </a:spcAft>
        <a:buClr>
          <a:srgbClr val="036E3D"/>
        </a:buClr>
        <a:buFont typeface="Wingdings" pitchFamily="2" charset="2"/>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spcAft>
          <a:spcPts val="500"/>
        </a:spcAft>
        <a:buClr>
          <a:srgbClr val="036E3D"/>
        </a:buClr>
        <a:buFont typeface="Wingdings" pitchFamily="2" charset="2"/>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spcAft>
          <a:spcPts val="500"/>
        </a:spcAft>
        <a:buClr>
          <a:srgbClr val="036E3D"/>
        </a:buClr>
        <a:buFont typeface="Wingdings" pitchFamily="2" charset="2"/>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spcAft>
          <a:spcPts val="500"/>
        </a:spcAft>
        <a:buClr>
          <a:srgbClr val="036E3D"/>
        </a:buClr>
        <a:buFont typeface="Wingdings" pitchFamily="2" charset="2"/>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hyperlink" Target="https://www.gssiweb.org/docs/default-source/education-resources/instructor-resources/communicating-science-to-the-student-population.pdf?sfvrsn=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2259-07E3-B847-99BF-0E42333954CE}"/>
              </a:ext>
            </a:extLst>
          </p:cNvPr>
          <p:cNvSpPr>
            <a:spLocks noGrp="1"/>
          </p:cNvSpPr>
          <p:nvPr>
            <p:ph type="title"/>
          </p:nvPr>
        </p:nvSpPr>
        <p:spPr/>
        <p:txBody>
          <a:bodyPr>
            <a:noAutofit/>
          </a:bodyPr>
          <a:lstStyle/>
          <a:p>
            <a:r>
              <a:rPr lang="en-US" sz="3600" dirty="0"/>
              <a:t>IMPLEMENTING SPORTS NUTRITION SCIENCE</a:t>
            </a:r>
          </a:p>
        </p:txBody>
      </p:sp>
    </p:spTree>
    <p:extLst>
      <p:ext uri="{BB962C8B-B14F-4D97-AF65-F5344CB8AC3E}">
        <p14:creationId xmlns:p14="http://schemas.microsoft.com/office/powerpoint/2010/main" val="31711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73158C1-3C72-A247-8B15-297B81CE6844}"/>
              </a:ext>
            </a:extLst>
          </p:cNvPr>
          <p:cNvSpPr>
            <a:spLocks noGrp="1"/>
          </p:cNvSpPr>
          <p:nvPr>
            <p:ph type="title"/>
          </p:nvPr>
        </p:nvSpPr>
        <p:spPr>
          <a:xfrm>
            <a:off x="235974" y="212807"/>
            <a:ext cx="5475837" cy="849858"/>
          </a:xfrm>
        </p:spPr>
        <p:txBody>
          <a:bodyPr/>
          <a:lstStyle/>
          <a:p>
            <a:r>
              <a:rPr lang="en-US" dirty="0"/>
              <a:t>Let’s be honest…</a:t>
            </a:r>
          </a:p>
        </p:txBody>
      </p:sp>
      <p:sp>
        <p:nvSpPr>
          <p:cNvPr id="5" name="Text Placeholder 3">
            <a:extLst>
              <a:ext uri="{FF2B5EF4-FFF2-40B4-BE49-F238E27FC236}">
                <a16:creationId xmlns:a16="http://schemas.microsoft.com/office/drawing/2014/main" id="{E6140586-22AD-B94E-B479-C0D4E0DB9B86}"/>
              </a:ext>
            </a:extLst>
          </p:cNvPr>
          <p:cNvSpPr>
            <a:spLocks noGrp="1"/>
          </p:cNvSpPr>
          <p:nvPr>
            <p:ph type="body" sz="quarter" idx="10"/>
          </p:nvPr>
        </p:nvSpPr>
        <p:spPr>
          <a:xfrm>
            <a:off x="132943" y="933876"/>
            <a:ext cx="9461818" cy="4125196"/>
          </a:xfrm>
        </p:spPr>
        <p:txBody>
          <a:bodyPr/>
          <a:lstStyle/>
          <a:p>
            <a:pPr marL="342900" indent="-342900">
              <a:buClr>
                <a:srgbClr val="036E3D"/>
              </a:buClr>
              <a:buFont typeface="Wingdings" pitchFamily="2" charset="2"/>
              <a:buChar char="§"/>
            </a:pPr>
            <a:r>
              <a:rPr lang="en-US" dirty="0"/>
              <a:t>Following recommended sports nutrition guidelines based on published research is not always “cool” or exciting to an athlete.</a:t>
            </a:r>
          </a:p>
          <a:p>
            <a:pPr marL="342900" indent="-342900">
              <a:buClr>
                <a:srgbClr val="036E3D"/>
              </a:buClr>
              <a:buFont typeface="Wingdings" pitchFamily="2" charset="2"/>
              <a:buChar char="§"/>
            </a:pPr>
            <a:r>
              <a:rPr lang="en-US" dirty="0"/>
              <a:t>Athletes are often more interested in unusual, unproven supplements or diet patterns followed by their peers or pro athletes.</a:t>
            </a:r>
          </a:p>
          <a:p>
            <a:pPr marL="342900" indent="-342900">
              <a:buClr>
                <a:srgbClr val="036E3D"/>
              </a:buClr>
              <a:buFont typeface="Wingdings" pitchFamily="2" charset="2"/>
              <a:buChar char="§"/>
            </a:pPr>
            <a:r>
              <a:rPr lang="en-US" dirty="0"/>
              <a:t>Practitioner jobs in professional sports are few and sought after.  There is often pressure to find something new and different.</a:t>
            </a:r>
          </a:p>
          <a:p>
            <a:pPr marL="342900" indent="-342900">
              <a:buClr>
                <a:srgbClr val="036E3D"/>
              </a:buClr>
              <a:buFont typeface="Wingdings" pitchFamily="2" charset="2"/>
              <a:buChar char="§"/>
            </a:pPr>
            <a:r>
              <a:rPr lang="en-US" dirty="0"/>
              <a:t>Waiting until something is “proven” by science is often seen as too slow and won’t be “cutting edge” or provide a competitive advantage.</a:t>
            </a:r>
          </a:p>
          <a:p>
            <a:pPr marL="342900" indent="-342900">
              <a:buClr>
                <a:srgbClr val="036E3D"/>
              </a:buClr>
              <a:buFont typeface="Wingdings" pitchFamily="2" charset="2"/>
              <a:buChar char="§"/>
            </a:pPr>
            <a:r>
              <a:rPr lang="en-US" dirty="0"/>
              <a:t>Some athletes are going to do what they want regardless of what you say. Keep in mind that you can’t control everything and that education and reiteration of your foundational nutrition principles will keep your message consistent.</a:t>
            </a:r>
          </a:p>
          <a:p>
            <a:pPr marL="342900" indent="-342900">
              <a:buClr>
                <a:srgbClr val="036E3D"/>
              </a:buClr>
              <a:buFont typeface="Wingdings" pitchFamily="2" charset="2"/>
              <a:buChar char="§"/>
            </a:pPr>
            <a:r>
              <a:rPr lang="en-US" dirty="0"/>
              <a:t>Even though you think you may have the best nutrition plan for an athlete based on the recommendations that are backed by scientific evidence...a plan that an athlete does not follow is just as good as no plan at all.</a:t>
            </a:r>
          </a:p>
        </p:txBody>
      </p:sp>
      <p:cxnSp>
        <p:nvCxnSpPr>
          <p:cNvPr id="6" name="Straight Connector 5">
            <a:extLst>
              <a:ext uri="{FF2B5EF4-FFF2-40B4-BE49-F238E27FC236}">
                <a16:creationId xmlns:a16="http://schemas.microsoft.com/office/drawing/2014/main" id="{CE8AA31F-B905-E948-BB87-8EC3AC8B2731}"/>
              </a:ext>
            </a:extLst>
          </p:cNvPr>
          <p:cNvCxnSpPr/>
          <p:nvPr/>
        </p:nvCxnSpPr>
        <p:spPr>
          <a:xfrm>
            <a:off x="314568" y="766115"/>
            <a:ext cx="373625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drawing of a cartoon character&#10;&#10;Description automatically generated">
            <a:extLst>
              <a:ext uri="{FF2B5EF4-FFF2-40B4-BE49-F238E27FC236}">
                <a16:creationId xmlns:a16="http://schemas.microsoft.com/office/drawing/2014/main" id="{A01E62CE-54DF-E247-8DF9-754EB62A23F4}"/>
              </a:ext>
            </a:extLst>
          </p:cNvPr>
          <p:cNvPicPr>
            <a:picLocks noChangeAspect="1"/>
          </p:cNvPicPr>
          <p:nvPr/>
        </p:nvPicPr>
        <p:blipFill>
          <a:blip r:embed="rId2"/>
          <a:stretch>
            <a:fillRect/>
          </a:stretch>
        </p:blipFill>
        <p:spPr>
          <a:xfrm>
            <a:off x="9789721" y="1968500"/>
            <a:ext cx="2269335" cy="2676652"/>
          </a:xfrm>
          <a:prstGeom prst="rect">
            <a:avLst/>
          </a:prstGeom>
        </p:spPr>
      </p:pic>
    </p:spTree>
    <p:extLst>
      <p:ext uri="{BB962C8B-B14F-4D97-AF65-F5344CB8AC3E}">
        <p14:creationId xmlns:p14="http://schemas.microsoft.com/office/powerpoint/2010/main" val="145817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893C-0FE2-3646-AFBD-ADFC2A72D3B2}"/>
              </a:ext>
            </a:extLst>
          </p:cNvPr>
          <p:cNvSpPr>
            <a:spLocks noGrp="1"/>
          </p:cNvSpPr>
          <p:nvPr>
            <p:ph type="title"/>
          </p:nvPr>
        </p:nvSpPr>
        <p:spPr>
          <a:xfrm>
            <a:off x="850024" y="1747441"/>
            <a:ext cx="10491952" cy="849858"/>
          </a:xfrm>
        </p:spPr>
        <p:txBody>
          <a:bodyPr/>
          <a:lstStyle/>
          <a:p>
            <a:pPr algn="ctr"/>
            <a:r>
              <a:rPr lang="en-US" sz="4400" dirty="0"/>
              <a:t>How can a practitioner balance evidence-based practice with the desire to be “cutting edge”?</a:t>
            </a:r>
          </a:p>
        </p:txBody>
      </p:sp>
    </p:spTree>
    <p:extLst>
      <p:ext uri="{BB962C8B-B14F-4D97-AF65-F5344CB8AC3E}">
        <p14:creationId xmlns:p14="http://schemas.microsoft.com/office/powerpoint/2010/main" val="324266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68F3-C0AB-F74C-A978-63756C29F29D}"/>
              </a:ext>
            </a:extLst>
          </p:cNvPr>
          <p:cNvSpPr>
            <a:spLocks noGrp="1"/>
          </p:cNvSpPr>
          <p:nvPr>
            <p:ph type="title"/>
          </p:nvPr>
        </p:nvSpPr>
        <p:spPr>
          <a:xfrm>
            <a:off x="370235" y="518409"/>
            <a:ext cx="11113842" cy="849858"/>
          </a:xfrm>
        </p:spPr>
        <p:txBody>
          <a:bodyPr/>
          <a:lstStyle/>
          <a:p>
            <a:r>
              <a:rPr lang="en-US" dirty="0"/>
              <a:t>“Issues” with Translating Sports Nutrition Research</a:t>
            </a:r>
          </a:p>
        </p:txBody>
      </p:sp>
      <p:sp>
        <p:nvSpPr>
          <p:cNvPr id="3" name="Text Placeholder 2">
            <a:extLst>
              <a:ext uri="{FF2B5EF4-FFF2-40B4-BE49-F238E27FC236}">
                <a16:creationId xmlns:a16="http://schemas.microsoft.com/office/drawing/2014/main" id="{B489BBE9-AB4E-E646-8B8A-2B893555496E}"/>
              </a:ext>
            </a:extLst>
          </p:cNvPr>
          <p:cNvSpPr>
            <a:spLocks noGrp="1"/>
          </p:cNvSpPr>
          <p:nvPr>
            <p:ph type="body" sz="quarter" idx="10"/>
          </p:nvPr>
        </p:nvSpPr>
        <p:spPr>
          <a:xfrm>
            <a:off x="458725" y="1488415"/>
            <a:ext cx="11113843" cy="4546660"/>
          </a:xfrm>
        </p:spPr>
        <p:txBody>
          <a:bodyPr/>
          <a:lstStyle/>
          <a:p>
            <a:pPr marL="342900" indent="-342900">
              <a:buClr>
                <a:srgbClr val="036E3D"/>
              </a:buClr>
              <a:buFont typeface="Wingdings" pitchFamily="2" charset="2"/>
              <a:buChar char="§"/>
            </a:pPr>
            <a:r>
              <a:rPr lang="en-US" sz="2400" dirty="0"/>
              <a:t>The subject population of a research study varies, so evaluating if an intervention will translate to elite athlete performance is often difficult</a:t>
            </a:r>
          </a:p>
          <a:p>
            <a:pPr marL="1028700" lvl="1" indent="-342900"/>
            <a:r>
              <a:rPr lang="en-US" sz="2000" dirty="0"/>
              <a:t>Elite athletes may not want to experiment on their bodies</a:t>
            </a:r>
          </a:p>
          <a:p>
            <a:pPr marL="1028700" lvl="1" indent="-342900"/>
            <a:r>
              <a:rPr lang="en-US" sz="2000" dirty="0"/>
              <a:t>Coaches may not allow research using their teams</a:t>
            </a:r>
          </a:p>
          <a:p>
            <a:pPr marL="1028700" lvl="1" indent="-342900"/>
            <a:r>
              <a:rPr lang="en-US" sz="2000" dirty="0"/>
              <a:t>“Recreationally active” individuals are more available on a college campus</a:t>
            </a:r>
          </a:p>
          <a:p>
            <a:pPr marL="1028700" lvl="1" indent="-342900"/>
            <a:r>
              <a:rPr lang="en-US" sz="2000" dirty="0"/>
              <a:t>Funding may be for target populations, such as older adults</a:t>
            </a:r>
          </a:p>
          <a:p>
            <a:pPr marL="342900" indent="-342900">
              <a:buClr>
                <a:srgbClr val="036E3D"/>
              </a:buClr>
              <a:buFont typeface="Wingdings" pitchFamily="2" charset="2"/>
              <a:buChar char="§"/>
            </a:pPr>
            <a:r>
              <a:rPr lang="en-US" sz="2400" dirty="0"/>
              <a:t>Sample sizes, especially if elite athletes are tested, are often small.</a:t>
            </a:r>
          </a:p>
          <a:p>
            <a:pPr marL="342900" indent="-342900">
              <a:buClr>
                <a:srgbClr val="036E3D"/>
              </a:buClr>
              <a:buFont typeface="Wingdings" pitchFamily="2" charset="2"/>
              <a:buChar char="§"/>
            </a:pPr>
            <a:r>
              <a:rPr lang="en-US" sz="2400" dirty="0"/>
              <a:t>Many interventions begin with endurance-type activity (running or biking) because it’s easier to control in the lab and has clear performance outcomes.  The definition of “performance” varies among studies on team sports. </a:t>
            </a:r>
            <a:endParaRPr lang="en-US" sz="2400" dirty="0">
              <a:highlight>
                <a:srgbClr val="FFFF00"/>
              </a:highlight>
            </a:endParaRPr>
          </a:p>
        </p:txBody>
      </p:sp>
      <p:cxnSp>
        <p:nvCxnSpPr>
          <p:cNvPr id="6" name="Straight Connector 5">
            <a:extLst>
              <a:ext uri="{FF2B5EF4-FFF2-40B4-BE49-F238E27FC236}">
                <a16:creationId xmlns:a16="http://schemas.microsoft.com/office/drawing/2014/main" id="{535C195E-86CE-524A-9C3C-01E3E395DFAF}"/>
              </a:ext>
            </a:extLst>
          </p:cNvPr>
          <p:cNvCxnSpPr>
            <a:cxnSpLocks/>
          </p:cNvCxnSpPr>
          <p:nvPr/>
        </p:nvCxnSpPr>
        <p:spPr>
          <a:xfrm>
            <a:off x="629265" y="1189703"/>
            <a:ext cx="1073682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419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68F3-C0AB-F74C-A978-63756C29F29D}"/>
              </a:ext>
            </a:extLst>
          </p:cNvPr>
          <p:cNvSpPr>
            <a:spLocks noGrp="1"/>
          </p:cNvSpPr>
          <p:nvPr>
            <p:ph type="title"/>
          </p:nvPr>
        </p:nvSpPr>
        <p:spPr>
          <a:xfrm>
            <a:off x="370235" y="518409"/>
            <a:ext cx="11113842" cy="849858"/>
          </a:xfrm>
        </p:spPr>
        <p:txBody>
          <a:bodyPr/>
          <a:lstStyle/>
          <a:p>
            <a:r>
              <a:rPr lang="en-US" dirty="0"/>
              <a:t>“Issues” with Translating Sports Nutrition Research</a:t>
            </a:r>
          </a:p>
        </p:txBody>
      </p:sp>
      <p:sp>
        <p:nvSpPr>
          <p:cNvPr id="3" name="Text Placeholder 2">
            <a:extLst>
              <a:ext uri="{FF2B5EF4-FFF2-40B4-BE49-F238E27FC236}">
                <a16:creationId xmlns:a16="http://schemas.microsoft.com/office/drawing/2014/main" id="{B489BBE9-AB4E-E646-8B8A-2B893555496E}"/>
              </a:ext>
            </a:extLst>
          </p:cNvPr>
          <p:cNvSpPr>
            <a:spLocks noGrp="1"/>
          </p:cNvSpPr>
          <p:nvPr>
            <p:ph type="body" sz="quarter" idx="10"/>
          </p:nvPr>
        </p:nvSpPr>
        <p:spPr>
          <a:xfrm>
            <a:off x="458725" y="1488415"/>
            <a:ext cx="11113843" cy="4546660"/>
          </a:xfrm>
        </p:spPr>
        <p:txBody>
          <a:bodyPr/>
          <a:lstStyle/>
          <a:p>
            <a:pPr marL="342900" indent="-342900">
              <a:buClr>
                <a:srgbClr val="036E3D"/>
              </a:buClr>
              <a:buFont typeface="Wingdings" pitchFamily="2" charset="2"/>
              <a:buChar char="§"/>
            </a:pPr>
            <a:r>
              <a:rPr lang="en-US" sz="2400" dirty="0"/>
              <a:t>Research in the lab may not translate to the field of play, and field research can be difficult to control.</a:t>
            </a:r>
          </a:p>
          <a:p>
            <a:pPr marL="342900" indent="-342900">
              <a:buClr>
                <a:srgbClr val="036E3D"/>
              </a:buClr>
              <a:buFont typeface="Wingdings" pitchFamily="2" charset="2"/>
              <a:buChar char="§"/>
            </a:pPr>
            <a:r>
              <a:rPr lang="en-US" sz="2400" dirty="0"/>
              <a:t>New ingredients may be studied in isolation, but in the real world consumed as part of a food matrix.</a:t>
            </a:r>
          </a:p>
          <a:p>
            <a:pPr marL="342900" indent="-342900">
              <a:buClr>
                <a:srgbClr val="036E3D"/>
              </a:buClr>
              <a:buFont typeface="Wingdings" pitchFamily="2" charset="2"/>
              <a:buChar char="§"/>
            </a:pPr>
            <a:r>
              <a:rPr lang="en-US" sz="2400" dirty="0"/>
              <a:t>To feel confident in the effectiveness of a nutritional intervention, a body of research must be developed.  Definitive answers do not come from one research study alone.</a:t>
            </a:r>
          </a:p>
          <a:p>
            <a:pPr marL="342900" indent="-342900">
              <a:buClr>
                <a:srgbClr val="036E3D"/>
              </a:buClr>
              <a:buFont typeface="Wingdings" pitchFamily="2" charset="2"/>
              <a:buChar char="§"/>
            </a:pPr>
            <a:r>
              <a:rPr lang="en-US" sz="2400" dirty="0"/>
              <a:t>It takes time to build a body of literature, and athletes or practitioners looking for an “edge” don’t want to wait.</a:t>
            </a:r>
          </a:p>
        </p:txBody>
      </p:sp>
      <p:cxnSp>
        <p:nvCxnSpPr>
          <p:cNvPr id="6" name="Straight Connector 5">
            <a:extLst>
              <a:ext uri="{FF2B5EF4-FFF2-40B4-BE49-F238E27FC236}">
                <a16:creationId xmlns:a16="http://schemas.microsoft.com/office/drawing/2014/main" id="{535C195E-86CE-524A-9C3C-01E3E395DFAF}"/>
              </a:ext>
            </a:extLst>
          </p:cNvPr>
          <p:cNvCxnSpPr>
            <a:cxnSpLocks/>
          </p:cNvCxnSpPr>
          <p:nvPr/>
        </p:nvCxnSpPr>
        <p:spPr>
          <a:xfrm>
            <a:off x="629265" y="1189703"/>
            <a:ext cx="1073682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63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68F3-C0AB-F74C-A978-63756C29F29D}"/>
              </a:ext>
            </a:extLst>
          </p:cNvPr>
          <p:cNvSpPr>
            <a:spLocks noGrp="1"/>
          </p:cNvSpPr>
          <p:nvPr>
            <p:ph type="title"/>
          </p:nvPr>
        </p:nvSpPr>
        <p:spPr>
          <a:xfrm>
            <a:off x="370235" y="518409"/>
            <a:ext cx="7190771" cy="849858"/>
          </a:xfrm>
        </p:spPr>
        <p:txBody>
          <a:bodyPr/>
          <a:lstStyle/>
          <a:p>
            <a:pPr algn="ctr"/>
            <a:r>
              <a:rPr lang="en-US" dirty="0"/>
              <a:t>From Paper to Podium: Evaluation of the Translational Potential of Performance Nutrition Related Research</a:t>
            </a:r>
          </a:p>
        </p:txBody>
      </p:sp>
      <p:cxnSp>
        <p:nvCxnSpPr>
          <p:cNvPr id="6" name="Straight Connector 5">
            <a:extLst>
              <a:ext uri="{FF2B5EF4-FFF2-40B4-BE49-F238E27FC236}">
                <a16:creationId xmlns:a16="http://schemas.microsoft.com/office/drawing/2014/main" id="{535C195E-86CE-524A-9C3C-01E3E395DFAF}"/>
              </a:ext>
            </a:extLst>
          </p:cNvPr>
          <p:cNvCxnSpPr>
            <a:cxnSpLocks/>
          </p:cNvCxnSpPr>
          <p:nvPr/>
        </p:nvCxnSpPr>
        <p:spPr>
          <a:xfrm>
            <a:off x="860186" y="2441569"/>
            <a:ext cx="621086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DC028B9-0343-1E46-971C-B4696661C0A1}"/>
              </a:ext>
            </a:extLst>
          </p:cNvPr>
          <p:cNvGrpSpPr/>
          <p:nvPr/>
        </p:nvGrpSpPr>
        <p:grpSpPr>
          <a:xfrm>
            <a:off x="8312740" y="745116"/>
            <a:ext cx="2905596" cy="985208"/>
            <a:chOff x="7864175" y="1233079"/>
            <a:chExt cx="3523596" cy="1098311"/>
          </a:xfrm>
        </p:grpSpPr>
        <p:grpSp>
          <p:nvGrpSpPr>
            <p:cNvPr id="9" name="Group 8">
              <a:extLst>
                <a:ext uri="{FF2B5EF4-FFF2-40B4-BE49-F238E27FC236}">
                  <a16:creationId xmlns:a16="http://schemas.microsoft.com/office/drawing/2014/main" id="{A33CD286-B402-2945-8478-E0628F63762E}"/>
                </a:ext>
              </a:extLst>
            </p:cNvPr>
            <p:cNvGrpSpPr/>
            <p:nvPr/>
          </p:nvGrpSpPr>
          <p:grpSpPr>
            <a:xfrm>
              <a:off x="8077320" y="1233079"/>
              <a:ext cx="3310451" cy="1098311"/>
              <a:chOff x="1431695" y="5268090"/>
              <a:chExt cx="3310451" cy="1098311"/>
            </a:xfrm>
          </p:grpSpPr>
          <p:sp>
            <p:nvSpPr>
              <p:cNvPr id="11" name="Rectangle 10">
                <a:extLst>
                  <a:ext uri="{FF2B5EF4-FFF2-40B4-BE49-F238E27FC236}">
                    <a16:creationId xmlns:a16="http://schemas.microsoft.com/office/drawing/2014/main" id="{A9FCE88A-08F7-6642-ACD2-0E4358529DAF}"/>
                  </a:ext>
                </a:extLst>
              </p:cNvPr>
              <p:cNvSpPr/>
              <p:nvPr/>
            </p:nvSpPr>
            <p:spPr>
              <a:xfrm>
                <a:off x="1431695" y="5473688"/>
                <a:ext cx="1482124" cy="753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92E00C-BC8B-6846-A1A7-7D580F4B8C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8799" y="5268090"/>
                <a:ext cx="1913347" cy="1098311"/>
              </a:xfrm>
              <a:prstGeom prst="rect">
                <a:avLst/>
              </a:prstGeom>
            </p:spPr>
          </p:pic>
        </p:grpSp>
        <p:sp>
          <p:nvSpPr>
            <p:cNvPr id="10" name="TextBox 9">
              <a:extLst>
                <a:ext uri="{FF2B5EF4-FFF2-40B4-BE49-F238E27FC236}">
                  <a16:creationId xmlns:a16="http://schemas.microsoft.com/office/drawing/2014/main" id="{18C1C635-6918-804B-B61F-D054C4407163}"/>
                </a:ext>
              </a:extLst>
            </p:cNvPr>
            <p:cNvSpPr txBox="1"/>
            <p:nvPr/>
          </p:nvSpPr>
          <p:spPr>
            <a:xfrm>
              <a:off x="7864175" y="1552770"/>
              <a:ext cx="1861924" cy="461665"/>
            </a:xfrm>
            <a:prstGeom prst="rect">
              <a:avLst/>
            </a:prstGeom>
            <a:noFill/>
            <a:ln>
              <a:noFill/>
            </a:ln>
          </p:spPr>
          <p:txBody>
            <a:bodyPr wrap="square" rtlCol="0">
              <a:spAutoFit/>
            </a:bodyPr>
            <a:lstStyle/>
            <a:p>
              <a:pPr algn="ctr"/>
              <a:r>
                <a:rPr lang="en-US" sz="2000" b="1" dirty="0"/>
                <a:t>SSE #197</a:t>
              </a:r>
            </a:p>
          </p:txBody>
        </p:sp>
      </p:grpSp>
      <p:sp>
        <p:nvSpPr>
          <p:cNvPr id="13" name="TextBox 12">
            <a:extLst>
              <a:ext uri="{FF2B5EF4-FFF2-40B4-BE49-F238E27FC236}">
                <a16:creationId xmlns:a16="http://schemas.microsoft.com/office/drawing/2014/main" id="{B109E42A-8F8A-9246-B474-9A6BFF3A38DC}"/>
              </a:ext>
            </a:extLst>
          </p:cNvPr>
          <p:cNvSpPr txBox="1"/>
          <p:nvPr/>
        </p:nvSpPr>
        <p:spPr>
          <a:xfrm>
            <a:off x="5402179" y="6583465"/>
            <a:ext cx="6668782" cy="246217"/>
          </a:xfrm>
          <a:prstGeom prst="rect">
            <a:avLst/>
          </a:prstGeom>
          <a:noFill/>
        </p:spPr>
        <p:txBody>
          <a:bodyPr wrap="square" lIns="91435" tIns="45718" rIns="91435" bIns="45718" rtlCol="0">
            <a:spAutoFit/>
          </a:bodyPr>
          <a:lstStyle/>
          <a:p>
            <a:pPr algn="r"/>
            <a:r>
              <a:rPr lang="en-US" sz="1000" dirty="0">
                <a:solidFill>
                  <a:schemeClr val="bg1"/>
                </a:solidFill>
                <a:latin typeface="Century Gothic"/>
                <a:cs typeface="Gill Sans Light"/>
              </a:rPr>
              <a:t>Close, G, Kasper, A and Morton, J. </a:t>
            </a:r>
            <a:r>
              <a:rPr lang="en-US" sz="1000" i="1" dirty="0">
                <a:solidFill>
                  <a:schemeClr val="bg1"/>
                </a:solidFill>
                <a:latin typeface="Century Gothic"/>
                <a:cs typeface="Gill Sans Light"/>
              </a:rPr>
              <a:t>Sports Science Exchange. </a:t>
            </a:r>
            <a:r>
              <a:rPr lang="en-US" sz="1000" dirty="0">
                <a:solidFill>
                  <a:schemeClr val="bg1"/>
                </a:solidFill>
                <a:latin typeface="Century Gothic"/>
                <a:cs typeface="Gill Sans Light"/>
              </a:rPr>
              <a:t>2019;29(197):1-6</a:t>
            </a:r>
          </a:p>
        </p:txBody>
      </p:sp>
      <p:sp>
        <p:nvSpPr>
          <p:cNvPr id="14" name="TextBox 13">
            <a:extLst>
              <a:ext uri="{FF2B5EF4-FFF2-40B4-BE49-F238E27FC236}">
                <a16:creationId xmlns:a16="http://schemas.microsoft.com/office/drawing/2014/main" id="{4BC197DD-753A-894E-9A69-DE358624DEC5}"/>
              </a:ext>
            </a:extLst>
          </p:cNvPr>
          <p:cNvSpPr txBox="1"/>
          <p:nvPr/>
        </p:nvSpPr>
        <p:spPr>
          <a:xfrm>
            <a:off x="659446" y="3072464"/>
            <a:ext cx="10696073" cy="1569660"/>
          </a:xfrm>
          <a:prstGeom prst="rect">
            <a:avLst/>
          </a:prstGeom>
          <a:noFill/>
        </p:spPr>
        <p:txBody>
          <a:bodyPr wrap="square" rtlCol="0">
            <a:spAutoFit/>
          </a:bodyPr>
          <a:lstStyle/>
          <a:p>
            <a:pPr algn="ctr"/>
            <a:r>
              <a:rPr lang="en-US" sz="2400" dirty="0"/>
              <a:t>Graeme Close, Andreas Kasper and James Morton, researchers and practitioners at Liverpool John </a:t>
            </a:r>
            <a:r>
              <a:rPr lang="en-US" sz="2400" dirty="0" err="1"/>
              <a:t>Moores</a:t>
            </a:r>
            <a:r>
              <a:rPr lang="en-US" sz="2400" dirty="0"/>
              <a:t> University, developed a framework to critically evaluate performance nutrition-related research papers: the </a:t>
            </a:r>
            <a:r>
              <a:rPr lang="en-US" sz="2400" b="1" dirty="0"/>
              <a:t>Paper to Podium Matrix</a:t>
            </a:r>
          </a:p>
        </p:txBody>
      </p:sp>
    </p:spTree>
    <p:extLst>
      <p:ext uri="{BB962C8B-B14F-4D97-AF65-F5344CB8AC3E}">
        <p14:creationId xmlns:p14="http://schemas.microsoft.com/office/powerpoint/2010/main" val="209955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FF0BA0E-2D9C-8D40-B29A-B90538DF31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370" y="0"/>
            <a:ext cx="6228000" cy="6858000"/>
          </a:xfrm>
          <a:prstGeom prst="rect">
            <a:avLst/>
          </a:prstGeom>
        </p:spPr>
      </p:pic>
      <p:sp>
        <p:nvSpPr>
          <p:cNvPr id="11" name="TextBox 10">
            <a:extLst>
              <a:ext uri="{FF2B5EF4-FFF2-40B4-BE49-F238E27FC236}">
                <a16:creationId xmlns:a16="http://schemas.microsoft.com/office/drawing/2014/main" id="{E3C11E03-80AD-804E-AFFF-24888ABAAEAD}"/>
              </a:ext>
            </a:extLst>
          </p:cNvPr>
          <p:cNvSpPr txBox="1"/>
          <p:nvPr/>
        </p:nvSpPr>
        <p:spPr>
          <a:xfrm>
            <a:off x="5402179" y="6583465"/>
            <a:ext cx="6668782" cy="246217"/>
          </a:xfrm>
          <a:prstGeom prst="rect">
            <a:avLst/>
          </a:prstGeom>
          <a:noFill/>
        </p:spPr>
        <p:txBody>
          <a:bodyPr wrap="square" lIns="91435" tIns="45718" rIns="91435" bIns="45718" rtlCol="0">
            <a:spAutoFit/>
          </a:bodyPr>
          <a:lstStyle/>
          <a:p>
            <a:pPr algn="r"/>
            <a:r>
              <a:rPr lang="en-US" sz="1000" dirty="0">
                <a:solidFill>
                  <a:schemeClr val="bg1"/>
                </a:solidFill>
                <a:latin typeface="Century Gothic"/>
                <a:cs typeface="Gill Sans Light"/>
              </a:rPr>
              <a:t>Close, G, Kasper, A and Morton, J. </a:t>
            </a:r>
            <a:r>
              <a:rPr lang="en-US" sz="1000" i="1" dirty="0">
                <a:solidFill>
                  <a:schemeClr val="bg1"/>
                </a:solidFill>
                <a:latin typeface="Century Gothic"/>
                <a:cs typeface="Gill Sans Light"/>
              </a:rPr>
              <a:t>Sports Science Exchange. </a:t>
            </a:r>
            <a:r>
              <a:rPr lang="en-US" sz="1000" dirty="0">
                <a:solidFill>
                  <a:schemeClr val="bg1"/>
                </a:solidFill>
                <a:latin typeface="Century Gothic"/>
                <a:cs typeface="Gill Sans Light"/>
              </a:rPr>
              <a:t>2019;29(197):1-6</a:t>
            </a:r>
          </a:p>
        </p:txBody>
      </p:sp>
      <p:sp>
        <p:nvSpPr>
          <p:cNvPr id="13" name="Title 1">
            <a:extLst>
              <a:ext uri="{FF2B5EF4-FFF2-40B4-BE49-F238E27FC236}">
                <a16:creationId xmlns:a16="http://schemas.microsoft.com/office/drawing/2014/main" id="{C109D392-4918-B940-9F69-ECA197E6F689}"/>
              </a:ext>
            </a:extLst>
          </p:cNvPr>
          <p:cNvSpPr>
            <a:spLocks noGrp="1"/>
          </p:cNvSpPr>
          <p:nvPr>
            <p:ph type="title"/>
          </p:nvPr>
        </p:nvSpPr>
        <p:spPr>
          <a:xfrm>
            <a:off x="6502546" y="218606"/>
            <a:ext cx="5484239" cy="849858"/>
          </a:xfrm>
        </p:spPr>
        <p:txBody>
          <a:bodyPr/>
          <a:lstStyle/>
          <a:p>
            <a:pPr algn="ctr"/>
            <a:r>
              <a:rPr lang="en-US" dirty="0"/>
              <a:t>Paper to Podium Matrix</a:t>
            </a:r>
          </a:p>
        </p:txBody>
      </p:sp>
      <p:cxnSp>
        <p:nvCxnSpPr>
          <p:cNvPr id="14" name="Straight Connector 13">
            <a:extLst>
              <a:ext uri="{FF2B5EF4-FFF2-40B4-BE49-F238E27FC236}">
                <a16:creationId xmlns:a16="http://schemas.microsoft.com/office/drawing/2014/main" id="{061A0AA9-10AB-2F4C-8CE1-7A9571BC521D}"/>
              </a:ext>
            </a:extLst>
          </p:cNvPr>
          <p:cNvCxnSpPr>
            <a:cxnSpLocks/>
          </p:cNvCxnSpPr>
          <p:nvPr/>
        </p:nvCxnSpPr>
        <p:spPr>
          <a:xfrm>
            <a:off x="6670898" y="822631"/>
            <a:ext cx="5147535"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514CEC-6E54-B149-83BE-F766985B9078}"/>
              </a:ext>
            </a:extLst>
          </p:cNvPr>
          <p:cNvSpPr txBox="1"/>
          <p:nvPr/>
        </p:nvSpPr>
        <p:spPr>
          <a:xfrm>
            <a:off x="6586722" y="1068464"/>
            <a:ext cx="5605278" cy="2246769"/>
          </a:xfrm>
          <a:prstGeom prst="rect">
            <a:avLst/>
          </a:prstGeom>
          <a:noFill/>
        </p:spPr>
        <p:txBody>
          <a:bodyPr wrap="square" rtlCol="0">
            <a:spAutoFit/>
          </a:bodyPr>
          <a:lstStyle/>
          <a:p>
            <a:r>
              <a:rPr lang="en-US" sz="2000" dirty="0"/>
              <a:t>The first step in translating research to practice should be a critique of the translational potential of the existing scientific evidence</a:t>
            </a:r>
          </a:p>
          <a:p>
            <a:endParaRPr lang="en-US" sz="2000" dirty="0"/>
          </a:p>
          <a:p>
            <a:r>
              <a:rPr lang="en-US" sz="2000" dirty="0"/>
              <a:t>The matrix includes an evaluation and scoring of:</a:t>
            </a:r>
          </a:p>
        </p:txBody>
      </p:sp>
      <p:sp>
        <p:nvSpPr>
          <p:cNvPr id="17" name="TextBox 16">
            <a:extLst>
              <a:ext uri="{FF2B5EF4-FFF2-40B4-BE49-F238E27FC236}">
                <a16:creationId xmlns:a16="http://schemas.microsoft.com/office/drawing/2014/main" id="{44FE67B3-26B7-9E4D-BB97-44D7A599C239}"/>
              </a:ext>
            </a:extLst>
          </p:cNvPr>
          <p:cNvSpPr txBox="1"/>
          <p:nvPr/>
        </p:nvSpPr>
        <p:spPr>
          <a:xfrm>
            <a:off x="6586722" y="3674976"/>
            <a:ext cx="3101564" cy="1631216"/>
          </a:xfrm>
          <a:prstGeom prst="rect">
            <a:avLst/>
          </a:prstGeom>
          <a:noFill/>
        </p:spPr>
        <p:txBody>
          <a:bodyPr wrap="square" rtlCol="0">
            <a:spAutoFit/>
          </a:bodyPr>
          <a:lstStyle/>
          <a:p>
            <a:pPr marL="342900" indent="-342900">
              <a:buClr>
                <a:srgbClr val="036E3D"/>
              </a:buClr>
              <a:buFont typeface="Wingdings" pitchFamily="2" charset="2"/>
              <a:buChar char="§"/>
            </a:pPr>
            <a:r>
              <a:rPr lang="en-US" sz="2000" dirty="0"/>
              <a:t>Context</a:t>
            </a:r>
          </a:p>
          <a:p>
            <a:pPr marL="342900" indent="-342900">
              <a:buClr>
                <a:srgbClr val="036E3D"/>
              </a:buClr>
              <a:buFont typeface="Wingdings" pitchFamily="2" charset="2"/>
              <a:buChar char="§"/>
            </a:pPr>
            <a:r>
              <a:rPr lang="en-US" sz="2000" dirty="0"/>
              <a:t>Participants</a:t>
            </a:r>
          </a:p>
          <a:p>
            <a:pPr marL="342900" indent="-342900">
              <a:buClr>
                <a:srgbClr val="036E3D"/>
              </a:buClr>
              <a:buFont typeface="Wingdings" pitchFamily="2" charset="2"/>
              <a:buChar char="§"/>
            </a:pPr>
            <a:r>
              <a:rPr lang="en-US" sz="2000" dirty="0"/>
              <a:t>Research Design</a:t>
            </a:r>
          </a:p>
          <a:p>
            <a:pPr marL="342900" indent="-342900">
              <a:buClr>
                <a:srgbClr val="036E3D"/>
              </a:buClr>
              <a:buFont typeface="Wingdings" pitchFamily="2" charset="2"/>
              <a:buChar char="§"/>
            </a:pPr>
            <a:r>
              <a:rPr lang="en-US" sz="2000" dirty="0"/>
              <a:t>Control</a:t>
            </a:r>
          </a:p>
          <a:p>
            <a:pPr marL="342900" indent="-342900">
              <a:buClr>
                <a:srgbClr val="036E3D"/>
              </a:buClr>
              <a:buFont typeface="Wingdings" pitchFamily="2" charset="2"/>
              <a:buChar char="§"/>
            </a:pPr>
            <a:r>
              <a:rPr lang="en-US" sz="2000" dirty="0"/>
              <a:t>Validity &amp; Reliability</a:t>
            </a:r>
          </a:p>
        </p:txBody>
      </p:sp>
      <p:sp>
        <p:nvSpPr>
          <p:cNvPr id="19" name="TextBox 18">
            <a:extLst>
              <a:ext uri="{FF2B5EF4-FFF2-40B4-BE49-F238E27FC236}">
                <a16:creationId xmlns:a16="http://schemas.microsoft.com/office/drawing/2014/main" id="{D822D206-07B3-E945-AA81-80B8597F6EF5}"/>
              </a:ext>
            </a:extLst>
          </p:cNvPr>
          <p:cNvSpPr txBox="1"/>
          <p:nvPr/>
        </p:nvSpPr>
        <p:spPr>
          <a:xfrm>
            <a:off x="9641889" y="3625909"/>
            <a:ext cx="2429072" cy="1323439"/>
          </a:xfrm>
          <a:prstGeom prst="rect">
            <a:avLst/>
          </a:prstGeom>
          <a:noFill/>
        </p:spPr>
        <p:txBody>
          <a:bodyPr wrap="square" rtlCol="0">
            <a:spAutoFit/>
          </a:bodyPr>
          <a:lstStyle/>
          <a:p>
            <a:pPr marL="342900" indent="-342900">
              <a:buClr>
                <a:srgbClr val="036E3D"/>
              </a:buClr>
              <a:buFont typeface="Wingdings" pitchFamily="2" charset="2"/>
              <a:buChar char="§"/>
            </a:pPr>
            <a:r>
              <a:rPr lang="en-US" sz="2000" dirty="0"/>
              <a:t>Data Analytics</a:t>
            </a:r>
          </a:p>
          <a:p>
            <a:pPr marL="342900" indent="-342900">
              <a:buClr>
                <a:srgbClr val="036E3D"/>
              </a:buClr>
              <a:buFont typeface="Wingdings" pitchFamily="2" charset="2"/>
              <a:buChar char="§"/>
            </a:pPr>
            <a:r>
              <a:rPr lang="en-US" sz="2000" dirty="0"/>
              <a:t>Application</a:t>
            </a:r>
          </a:p>
          <a:p>
            <a:pPr marL="342900" indent="-342900">
              <a:buClr>
                <a:srgbClr val="036E3D"/>
              </a:buClr>
              <a:buFont typeface="Wingdings" pitchFamily="2" charset="2"/>
              <a:buChar char="§"/>
            </a:pPr>
            <a:r>
              <a:rPr lang="en-US" sz="2000" dirty="0"/>
              <a:t>Risk/Reward</a:t>
            </a:r>
          </a:p>
          <a:p>
            <a:pPr marL="342900" indent="-342900">
              <a:buClr>
                <a:srgbClr val="036E3D"/>
              </a:buClr>
              <a:buFont typeface="Wingdings" pitchFamily="2" charset="2"/>
              <a:buChar char="§"/>
            </a:pPr>
            <a:r>
              <a:rPr lang="en-US" sz="2000" dirty="0"/>
              <a:t>Timing</a:t>
            </a:r>
          </a:p>
        </p:txBody>
      </p:sp>
    </p:spTree>
    <p:extLst>
      <p:ext uri="{BB962C8B-B14F-4D97-AF65-F5344CB8AC3E}">
        <p14:creationId xmlns:p14="http://schemas.microsoft.com/office/powerpoint/2010/main" val="1302219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3D48-9185-6B40-978B-4034AF4CFAF5}"/>
              </a:ext>
            </a:extLst>
          </p:cNvPr>
          <p:cNvSpPr>
            <a:spLocks noGrp="1"/>
          </p:cNvSpPr>
          <p:nvPr>
            <p:ph type="title"/>
          </p:nvPr>
        </p:nvSpPr>
        <p:spPr>
          <a:xfrm>
            <a:off x="226848" y="127318"/>
            <a:ext cx="11469852" cy="849858"/>
          </a:xfrm>
        </p:spPr>
        <p:txBody>
          <a:bodyPr/>
          <a:lstStyle/>
          <a:p>
            <a:r>
              <a:rPr lang="en-US" sz="2400" dirty="0"/>
              <a:t>Example 1: </a:t>
            </a:r>
            <a:r>
              <a:rPr lang="en-US" sz="2400" b="0" dirty="0"/>
              <a:t>Carbohydrate mouth rinse and caffeine improves high-intensity interval running capacity when carbohydrate restricted (Kasper et al. 2015)</a:t>
            </a:r>
            <a:endParaRPr lang="en-US" sz="2400" dirty="0"/>
          </a:p>
        </p:txBody>
      </p:sp>
      <p:sp>
        <p:nvSpPr>
          <p:cNvPr id="4" name="TextBox 3">
            <a:extLst>
              <a:ext uri="{FF2B5EF4-FFF2-40B4-BE49-F238E27FC236}">
                <a16:creationId xmlns:a16="http://schemas.microsoft.com/office/drawing/2014/main" id="{B03C5C93-8370-C943-8E8F-880923D375AB}"/>
              </a:ext>
            </a:extLst>
          </p:cNvPr>
          <p:cNvSpPr txBox="1"/>
          <p:nvPr/>
        </p:nvSpPr>
        <p:spPr>
          <a:xfrm>
            <a:off x="258598" y="973629"/>
            <a:ext cx="3289300" cy="369332"/>
          </a:xfrm>
          <a:prstGeom prst="rect">
            <a:avLst/>
          </a:prstGeom>
          <a:noFill/>
        </p:spPr>
        <p:txBody>
          <a:bodyPr wrap="square" rtlCol="0">
            <a:spAutoFit/>
          </a:bodyPr>
          <a:lstStyle/>
          <a:p>
            <a:r>
              <a:rPr lang="en-US" b="1" dirty="0"/>
              <a:t>Research Context (+1)</a:t>
            </a:r>
          </a:p>
        </p:txBody>
      </p:sp>
      <p:sp>
        <p:nvSpPr>
          <p:cNvPr id="5" name="TextBox 4">
            <a:extLst>
              <a:ext uri="{FF2B5EF4-FFF2-40B4-BE49-F238E27FC236}">
                <a16:creationId xmlns:a16="http://schemas.microsoft.com/office/drawing/2014/main" id="{2EF0DFE9-B797-DD47-8946-127E2BE6EC1E}"/>
              </a:ext>
            </a:extLst>
          </p:cNvPr>
          <p:cNvSpPr txBox="1"/>
          <p:nvPr/>
        </p:nvSpPr>
        <p:spPr>
          <a:xfrm>
            <a:off x="226848" y="1874772"/>
            <a:ext cx="3289300" cy="369332"/>
          </a:xfrm>
          <a:prstGeom prst="rect">
            <a:avLst/>
          </a:prstGeom>
          <a:noFill/>
        </p:spPr>
        <p:txBody>
          <a:bodyPr wrap="square" rtlCol="0">
            <a:spAutoFit/>
          </a:bodyPr>
          <a:lstStyle/>
          <a:p>
            <a:r>
              <a:rPr lang="en-US" b="1" dirty="0"/>
              <a:t>Research Participants (+1)</a:t>
            </a:r>
          </a:p>
        </p:txBody>
      </p:sp>
      <p:sp>
        <p:nvSpPr>
          <p:cNvPr id="6" name="TextBox 5">
            <a:extLst>
              <a:ext uri="{FF2B5EF4-FFF2-40B4-BE49-F238E27FC236}">
                <a16:creationId xmlns:a16="http://schemas.microsoft.com/office/drawing/2014/main" id="{D61D59C9-F8BB-5B4C-90A2-46B48D9587F6}"/>
              </a:ext>
            </a:extLst>
          </p:cNvPr>
          <p:cNvSpPr txBox="1"/>
          <p:nvPr/>
        </p:nvSpPr>
        <p:spPr>
          <a:xfrm>
            <a:off x="226848" y="2772368"/>
            <a:ext cx="3289300" cy="369332"/>
          </a:xfrm>
          <a:prstGeom prst="rect">
            <a:avLst/>
          </a:prstGeom>
          <a:noFill/>
        </p:spPr>
        <p:txBody>
          <a:bodyPr wrap="square" rtlCol="0">
            <a:spAutoFit/>
          </a:bodyPr>
          <a:lstStyle/>
          <a:p>
            <a:r>
              <a:rPr lang="en-US" b="1" dirty="0"/>
              <a:t>Research Design (+1)</a:t>
            </a:r>
          </a:p>
        </p:txBody>
      </p:sp>
      <p:sp>
        <p:nvSpPr>
          <p:cNvPr id="7" name="TextBox 6">
            <a:extLst>
              <a:ext uri="{FF2B5EF4-FFF2-40B4-BE49-F238E27FC236}">
                <a16:creationId xmlns:a16="http://schemas.microsoft.com/office/drawing/2014/main" id="{7AF35B54-2D76-6F45-BF20-E7A6F19F026A}"/>
              </a:ext>
            </a:extLst>
          </p:cNvPr>
          <p:cNvSpPr txBox="1"/>
          <p:nvPr/>
        </p:nvSpPr>
        <p:spPr>
          <a:xfrm>
            <a:off x="3919044" y="977176"/>
            <a:ext cx="3746500" cy="369332"/>
          </a:xfrm>
          <a:prstGeom prst="rect">
            <a:avLst/>
          </a:prstGeom>
          <a:noFill/>
        </p:spPr>
        <p:txBody>
          <a:bodyPr wrap="square" rtlCol="0">
            <a:spAutoFit/>
          </a:bodyPr>
          <a:lstStyle/>
          <a:p>
            <a:r>
              <a:rPr lang="en-US" b="1" dirty="0"/>
              <a:t>Dietary &amp; Exercise Controls (+1)</a:t>
            </a:r>
          </a:p>
        </p:txBody>
      </p:sp>
      <p:sp>
        <p:nvSpPr>
          <p:cNvPr id="8" name="TextBox 7">
            <a:extLst>
              <a:ext uri="{FF2B5EF4-FFF2-40B4-BE49-F238E27FC236}">
                <a16:creationId xmlns:a16="http://schemas.microsoft.com/office/drawing/2014/main" id="{83A9B0B3-9A39-784F-9713-F1A6C688061A}"/>
              </a:ext>
            </a:extLst>
          </p:cNvPr>
          <p:cNvSpPr txBox="1"/>
          <p:nvPr/>
        </p:nvSpPr>
        <p:spPr>
          <a:xfrm>
            <a:off x="258598" y="1267294"/>
            <a:ext cx="2730500" cy="584775"/>
          </a:xfrm>
          <a:prstGeom prst="rect">
            <a:avLst/>
          </a:prstGeom>
          <a:noFill/>
        </p:spPr>
        <p:txBody>
          <a:bodyPr wrap="square" rtlCol="0">
            <a:spAutoFit/>
          </a:bodyPr>
          <a:lstStyle/>
          <a:p>
            <a:r>
              <a:rPr lang="en-US" sz="1600" dirty="0"/>
              <a:t>Human participants but no mechanisms tested</a:t>
            </a:r>
          </a:p>
        </p:txBody>
      </p:sp>
      <p:sp>
        <p:nvSpPr>
          <p:cNvPr id="9" name="TextBox 8">
            <a:extLst>
              <a:ext uri="{FF2B5EF4-FFF2-40B4-BE49-F238E27FC236}">
                <a16:creationId xmlns:a16="http://schemas.microsoft.com/office/drawing/2014/main" id="{9ACC3194-35AA-3C42-A5A8-C94C023635DC}"/>
              </a:ext>
            </a:extLst>
          </p:cNvPr>
          <p:cNvSpPr txBox="1"/>
          <p:nvPr/>
        </p:nvSpPr>
        <p:spPr>
          <a:xfrm>
            <a:off x="226848" y="2172866"/>
            <a:ext cx="2730500" cy="584775"/>
          </a:xfrm>
          <a:prstGeom prst="rect">
            <a:avLst/>
          </a:prstGeom>
          <a:noFill/>
        </p:spPr>
        <p:txBody>
          <a:bodyPr wrap="square" rtlCol="0">
            <a:spAutoFit/>
          </a:bodyPr>
          <a:lstStyle/>
          <a:p>
            <a:r>
              <a:rPr lang="en-US" sz="1600" dirty="0"/>
              <a:t>Recreationally active and appropriate age</a:t>
            </a:r>
          </a:p>
        </p:txBody>
      </p:sp>
      <p:sp>
        <p:nvSpPr>
          <p:cNvPr id="11" name="TextBox 10">
            <a:extLst>
              <a:ext uri="{FF2B5EF4-FFF2-40B4-BE49-F238E27FC236}">
                <a16:creationId xmlns:a16="http://schemas.microsoft.com/office/drawing/2014/main" id="{40D3DB8F-68B4-8A46-98C9-C0FF0BE0503E}"/>
              </a:ext>
            </a:extLst>
          </p:cNvPr>
          <p:cNvSpPr txBox="1"/>
          <p:nvPr/>
        </p:nvSpPr>
        <p:spPr>
          <a:xfrm>
            <a:off x="226848" y="3083174"/>
            <a:ext cx="3105150" cy="1569660"/>
          </a:xfrm>
          <a:prstGeom prst="rect">
            <a:avLst/>
          </a:prstGeom>
          <a:noFill/>
        </p:spPr>
        <p:txBody>
          <a:bodyPr wrap="square" rtlCol="0">
            <a:spAutoFit/>
          </a:bodyPr>
          <a:lstStyle/>
          <a:p>
            <a:r>
              <a:rPr lang="en-US" sz="1600" dirty="0"/>
              <a:t>Randomized, repeated measures double-blind study. Sample size commensurate with previous studies but no sample size calculations provided</a:t>
            </a:r>
          </a:p>
        </p:txBody>
      </p:sp>
      <p:sp>
        <p:nvSpPr>
          <p:cNvPr id="12" name="TextBox 11">
            <a:extLst>
              <a:ext uri="{FF2B5EF4-FFF2-40B4-BE49-F238E27FC236}">
                <a16:creationId xmlns:a16="http://schemas.microsoft.com/office/drawing/2014/main" id="{72338DF4-2F91-2B4D-BD81-422D2C0C0D41}"/>
              </a:ext>
            </a:extLst>
          </p:cNvPr>
          <p:cNvSpPr txBox="1"/>
          <p:nvPr/>
        </p:nvSpPr>
        <p:spPr>
          <a:xfrm>
            <a:off x="3919044" y="1270841"/>
            <a:ext cx="3517900" cy="2062103"/>
          </a:xfrm>
          <a:prstGeom prst="rect">
            <a:avLst/>
          </a:prstGeom>
          <a:noFill/>
        </p:spPr>
        <p:txBody>
          <a:bodyPr wrap="square" rtlCol="0">
            <a:spAutoFit/>
          </a:bodyPr>
          <a:lstStyle/>
          <a:p>
            <a:r>
              <a:rPr lang="en-US" sz="1600" dirty="0"/>
              <a:t>Caffeine was restricted for 24–48 h and protein provided prior to sleep low but could be considered limited application to real-world scenario given that true glycogen depletion training protocols are unlikely to be performed prior to bed</a:t>
            </a:r>
          </a:p>
        </p:txBody>
      </p:sp>
      <p:sp>
        <p:nvSpPr>
          <p:cNvPr id="13" name="TextBox 12">
            <a:extLst>
              <a:ext uri="{FF2B5EF4-FFF2-40B4-BE49-F238E27FC236}">
                <a16:creationId xmlns:a16="http://schemas.microsoft.com/office/drawing/2014/main" id="{B0FC136C-EB5D-7F4D-90DE-27C9090BEF4F}"/>
              </a:ext>
            </a:extLst>
          </p:cNvPr>
          <p:cNvSpPr txBox="1"/>
          <p:nvPr/>
        </p:nvSpPr>
        <p:spPr>
          <a:xfrm>
            <a:off x="3919044" y="3411784"/>
            <a:ext cx="3746500" cy="369332"/>
          </a:xfrm>
          <a:prstGeom prst="rect">
            <a:avLst/>
          </a:prstGeom>
          <a:noFill/>
        </p:spPr>
        <p:txBody>
          <a:bodyPr wrap="square" rtlCol="0">
            <a:spAutoFit/>
          </a:bodyPr>
          <a:lstStyle/>
          <a:p>
            <a:r>
              <a:rPr lang="en-US" b="1" dirty="0"/>
              <a:t>Validity &amp; Reliability (+1)</a:t>
            </a:r>
          </a:p>
        </p:txBody>
      </p:sp>
      <p:sp>
        <p:nvSpPr>
          <p:cNvPr id="14" name="TextBox 13">
            <a:extLst>
              <a:ext uri="{FF2B5EF4-FFF2-40B4-BE49-F238E27FC236}">
                <a16:creationId xmlns:a16="http://schemas.microsoft.com/office/drawing/2014/main" id="{E8F332EF-F88E-274E-8375-A9DCDC0C1C74}"/>
              </a:ext>
            </a:extLst>
          </p:cNvPr>
          <p:cNvSpPr txBox="1"/>
          <p:nvPr/>
        </p:nvSpPr>
        <p:spPr>
          <a:xfrm>
            <a:off x="3919044" y="3718188"/>
            <a:ext cx="3632200" cy="1323439"/>
          </a:xfrm>
          <a:prstGeom prst="rect">
            <a:avLst/>
          </a:prstGeom>
          <a:noFill/>
        </p:spPr>
        <p:txBody>
          <a:bodyPr wrap="square" rtlCol="0">
            <a:spAutoFit/>
          </a:bodyPr>
          <a:lstStyle/>
          <a:p>
            <a:r>
              <a:rPr lang="en-US" sz="1600" dirty="0"/>
              <a:t>Familiarization trial cited and reference to reliability statistics. Exercise trial was a laboratory- based protocol consisting of exercise on a motorized treadmill</a:t>
            </a:r>
          </a:p>
        </p:txBody>
      </p:sp>
      <p:sp>
        <p:nvSpPr>
          <p:cNvPr id="15" name="TextBox 14">
            <a:extLst>
              <a:ext uri="{FF2B5EF4-FFF2-40B4-BE49-F238E27FC236}">
                <a16:creationId xmlns:a16="http://schemas.microsoft.com/office/drawing/2014/main" id="{6F4434A3-F954-2D41-AE56-F84C419325E8}"/>
              </a:ext>
            </a:extLst>
          </p:cNvPr>
          <p:cNvSpPr txBox="1"/>
          <p:nvPr/>
        </p:nvSpPr>
        <p:spPr>
          <a:xfrm>
            <a:off x="7942098" y="973629"/>
            <a:ext cx="3746500" cy="369332"/>
          </a:xfrm>
          <a:prstGeom prst="rect">
            <a:avLst/>
          </a:prstGeom>
          <a:noFill/>
        </p:spPr>
        <p:txBody>
          <a:bodyPr wrap="square" rtlCol="0">
            <a:spAutoFit/>
          </a:bodyPr>
          <a:lstStyle/>
          <a:p>
            <a:r>
              <a:rPr lang="en-US" b="1" dirty="0"/>
              <a:t>Data Analytics (+1)</a:t>
            </a:r>
          </a:p>
        </p:txBody>
      </p:sp>
      <p:sp>
        <p:nvSpPr>
          <p:cNvPr id="17" name="TextBox 16">
            <a:extLst>
              <a:ext uri="{FF2B5EF4-FFF2-40B4-BE49-F238E27FC236}">
                <a16:creationId xmlns:a16="http://schemas.microsoft.com/office/drawing/2014/main" id="{A5B6E363-545A-6A45-87F4-658B02964A9A}"/>
              </a:ext>
            </a:extLst>
          </p:cNvPr>
          <p:cNvSpPr txBox="1"/>
          <p:nvPr/>
        </p:nvSpPr>
        <p:spPr>
          <a:xfrm>
            <a:off x="7942098" y="1267294"/>
            <a:ext cx="3848100" cy="830997"/>
          </a:xfrm>
          <a:prstGeom prst="rect">
            <a:avLst/>
          </a:prstGeom>
          <a:noFill/>
        </p:spPr>
        <p:txBody>
          <a:bodyPr wrap="square" rtlCol="0">
            <a:spAutoFit/>
          </a:bodyPr>
          <a:lstStyle/>
          <a:p>
            <a:r>
              <a:rPr lang="en-US" sz="1600" dirty="0"/>
              <a:t>Analytics reported and individual responses plotted although effect sizes not reported</a:t>
            </a:r>
          </a:p>
        </p:txBody>
      </p:sp>
      <p:sp>
        <p:nvSpPr>
          <p:cNvPr id="18" name="TextBox 17">
            <a:extLst>
              <a:ext uri="{FF2B5EF4-FFF2-40B4-BE49-F238E27FC236}">
                <a16:creationId xmlns:a16="http://schemas.microsoft.com/office/drawing/2014/main" id="{C0E915A0-1E6C-514C-B8A0-983DC607D7D7}"/>
              </a:ext>
            </a:extLst>
          </p:cNvPr>
          <p:cNvSpPr txBox="1"/>
          <p:nvPr/>
        </p:nvSpPr>
        <p:spPr>
          <a:xfrm>
            <a:off x="226848" y="4672808"/>
            <a:ext cx="3746500" cy="369332"/>
          </a:xfrm>
          <a:prstGeom prst="rect">
            <a:avLst/>
          </a:prstGeom>
          <a:noFill/>
        </p:spPr>
        <p:txBody>
          <a:bodyPr wrap="square" rtlCol="0">
            <a:spAutoFit/>
          </a:bodyPr>
          <a:lstStyle/>
          <a:p>
            <a:r>
              <a:rPr lang="en-US" b="1" dirty="0"/>
              <a:t>Feasibility of Application (+1)</a:t>
            </a:r>
          </a:p>
        </p:txBody>
      </p:sp>
      <p:sp>
        <p:nvSpPr>
          <p:cNvPr id="19" name="TextBox 18">
            <a:extLst>
              <a:ext uri="{FF2B5EF4-FFF2-40B4-BE49-F238E27FC236}">
                <a16:creationId xmlns:a16="http://schemas.microsoft.com/office/drawing/2014/main" id="{C9A656FB-FC24-A944-9C33-5A164A29255B}"/>
              </a:ext>
            </a:extLst>
          </p:cNvPr>
          <p:cNvSpPr txBox="1"/>
          <p:nvPr/>
        </p:nvSpPr>
        <p:spPr>
          <a:xfrm>
            <a:off x="226848" y="4971307"/>
            <a:ext cx="3556000" cy="584775"/>
          </a:xfrm>
          <a:prstGeom prst="rect">
            <a:avLst/>
          </a:prstGeom>
          <a:noFill/>
        </p:spPr>
        <p:txBody>
          <a:bodyPr wrap="square" rtlCol="0">
            <a:spAutoFit/>
          </a:bodyPr>
          <a:lstStyle/>
          <a:p>
            <a:r>
              <a:rPr lang="en-US" sz="1600" dirty="0"/>
              <a:t>Cheap to implement and good chance of compliance</a:t>
            </a:r>
          </a:p>
        </p:txBody>
      </p:sp>
      <p:sp>
        <p:nvSpPr>
          <p:cNvPr id="20" name="TextBox 19">
            <a:extLst>
              <a:ext uri="{FF2B5EF4-FFF2-40B4-BE49-F238E27FC236}">
                <a16:creationId xmlns:a16="http://schemas.microsoft.com/office/drawing/2014/main" id="{F16AA4C3-639D-1343-8CDB-A36C01C3239A}"/>
              </a:ext>
            </a:extLst>
          </p:cNvPr>
          <p:cNvSpPr txBox="1"/>
          <p:nvPr/>
        </p:nvSpPr>
        <p:spPr>
          <a:xfrm>
            <a:off x="7942098" y="2172866"/>
            <a:ext cx="3746500" cy="369332"/>
          </a:xfrm>
          <a:prstGeom prst="rect">
            <a:avLst/>
          </a:prstGeom>
          <a:noFill/>
        </p:spPr>
        <p:txBody>
          <a:bodyPr wrap="square" rtlCol="0">
            <a:spAutoFit/>
          </a:bodyPr>
          <a:lstStyle/>
          <a:p>
            <a:r>
              <a:rPr lang="en-US" b="1" dirty="0"/>
              <a:t>Risk/Reward (+1)</a:t>
            </a:r>
          </a:p>
        </p:txBody>
      </p:sp>
      <p:sp>
        <p:nvSpPr>
          <p:cNvPr id="21" name="TextBox 20">
            <a:extLst>
              <a:ext uri="{FF2B5EF4-FFF2-40B4-BE49-F238E27FC236}">
                <a16:creationId xmlns:a16="http://schemas.microsoft.com/office/drawing/2014/main" id="{E12CB017-111C-D542-B92F-E5146CA07A0B}"/>
              </a:ext>
            </a:extLst>
          </p:cNvPr>
          <p:cNvSpPr txBox="1"/>
          <p:nvPr/>
        </p:nvSpPr>
        <p:spPr>
          <a:xfrm>
            <a:off x="7942098" y="2471365"/>
            <a:ext cx="3556000" cy="1323439"/>
          </a:xfrm>
          <a:prstGeom prst="rect">
            <a:avLst/>
          </a:prstGeom>
          <a:noFill/>
        </p:spPr>
        <p:txBody>
          <a:bodyPr wrap="square" rtlCol="0">
            <a:spAutoFit/>
          </a:bodyPr>
          <a:lstStyle/>
          <a:p>
            <a:r>
              <a:rPr lang="en-US" sz="1600" dirty="0"/>
              <a:t>Minimal risk of anti-doping violation and sufficient safety data available although optimal dose of CHO mouth rinse unknown</a:t>
            </a:r>
          </a:p>
        </p:txBody>
      </p:sp>
      <p:sp>
        <p:nvSpPr>
          <p:cNvPr id="22" name="TextBox 21">
            <a:extLst>
              <a:ext uri="{FF2B5EF4-FFF2-40B4-BE49-F238E27FC236}">
                <a16:creationId xmlns:a16="http://schemas.microsoft.com/office/drawing/2014/main" id="{5E3E3453-DC96-BC49-8F7A-E9229B530DFB}"/>
              </a:ext>
            </a:extLst>
          </p:cNvPr>
          <p:cNvSpPr txBox="1"/>
          <p:nvPr/>
        </p:nvSpPr>
        <p:spPr>
          <a:xfrm>
            <a:off x="7942098" y="3811448"/>
            <a:ext cx="3746500" cy="369332"/>
          </a:xfrm>
          <a:prstGeom prst="rect">
            <a:avLst/>
          </a:prstGeom>
          <a:noFill/>
        </p:spPr>
        <p:txBody>
          <a:bodyPr wrap="square" rtlCol="0">
            <a:spAutoFit/>
          </a:bodyPr>
          <a:lstStyle/>
          <a:p>
            <a:r>
              <a:rPr lang="en-US" b="1" dirty="0"/>
              <a:t>Timing of Intervention (+2)</a:t>
            </a:r>
          </a:p>
        </p:txBody>
      </p:sp>
      <p:sp>
        <p:nvSpPr>
          <p:cNvPr id="23" name="TextBox 22">
            <a:extLst>
              <a:ext uri="{FF2B5EF4-FFF2-40B4-BE49-F238E27FC236}">
                <a16:creationId xmlns:a16="http://schemas.microsoft.com/office/drawing/2014/main" id="{BBFB095F-4180-124A-9953-4A62F3E3CEAE}"/>
              </a:ext>
            </a:extLst>
          </p:cNvPr>
          <p:cNvSpPr txBox="1"/>
          <p:nvPr/>
        </p:nvSpPr>
        <p:spPr>
          <a:xfrm>
            <a:off x="7942098" y="4057683"/>
            <a:ext cx="4023054" cy="1323439"/>
          </a:xfrm>
          <a:prstGeom prst="rect">
            <a:avLst/>
          </a:prstGeom>
          <a:noFill/>
        </p:spPr>
        <p:txBody>
          <a:bodyPr wrap="square" rtlCol="0">
            <a:spAutoFit/>
          </a:bodyPr>
          <a:lstStyle/>
          <a:p>
            <a:r>
              <a:rPr lang="en-US" sz="1600" dirty="0"/>
              <a:t>Age-appropriate and time available for dosing is considered optimal to be effective and time from major competition is sufficient to warrant testing the new strategy.</a:t>
            </a:r>
          </a:p>
        </p:txBody>
      </p:sp>
      <p:sp>
        <p:nvSpPr>
          <p:cNvPr id="24" name="TextBox 23">
            <a:extLst>
              <a:ext uri="{FF2B5EF4-FFF2-40B4-BE49-F238E27FC236}">
                <a16:creationId xmlns:a16="http://schemas.microsoft.com/office/drawing/2014/main" id="{23F74479-FC0E-9F4A-82EC-50531D6902B0}"/>
              </a:ext>
            </a:extLst>
          </p:cNvPr>
          <p:cNvSpPr txBox="1"/>
          <p:nvPr/>
        </p:nvSpPr>
        <p:spPr>
          <a:xfrm>
            <a:off x="4038602" y="5587159"/>
            <a:ext cx="5397498" cy="707886"/>
          </a:xfrm>
          <a:prstGeom prst="rect">
            <a:avLst/>
          </a:prstGeom>
          <a:solidFill>
            <a:srgbClr val="036E3D"/>
          </a:solidFill>
          <a:ln>
            <a:solidFill>
              <a:srgbClr val="036E3D"/>
            </a:solidFill>
          </a:ln>
        </p:spPr>
        <p:txBody>
          <a:bodyPr wrap="square" rtlCol="0">
            <a:spAutoFit/>
          </a:bodyPr>
          <a:lstStyle/>
          <a:p>
            <a:pPr algn="ctr"/>
            <a:r>
              <a:rPr lang="en-US" sz="2000" b="1" dirty="0">
                <a:solidFill>
                  <a:schemeClr val="bg1"/>
                </a:solidFill>
              </a:rPr>
              <a:t>Total (+10)</a:t>
            </a:r>
          </a:p>
          <a:p>
            <a:pPr algn="ctr"/>
            <a:r>
              <a:rPr lang="en-US" sz="2000" dirty="0">
                <a:solidFill>
                  <a:schemeClr val="bg1">
                    <a:lumMod val="85000"/>
                  </a:schemeClr>
                </a:solidFill>
              </a:rPr>
              <a:t>An appropriate study to guide practice</a:t>
            </a:r>
            <a:endParaRPr lang="en-US" sz="2000" b="1" dirty="0">
              <a:solidFill>
                <a:schemeClr val="bg1">
                  <a:lumMod val="85000"/>
                </a:schemeClr>
              </a:solidFill>
            </a:endParaRPr>
          </a:p>
        </p:txBody>
      </p:sp>
      <p:sp>
        <p:nvSpPr>
          <p:cNvPr id="25" name="TextBox 24">
            <a:extLst>
              <a:ext uri="{FF2B5EF4-FFF2-40B4-BE49-F238E27FC236}">
                <a16:creationId xmlns:a16="http://schemas.microsoft.com/office/drawing/2014/main" id="{9067011F-8279-A248-90B3-5FA78DE8EA76}"/>
              </a:ext>
            </a:extLst>
          </p:cNvPr>
          <p:cNvSpPr txBox="1"/>
          <p:nvPr/>
        </p:nvSpPr>
        <p:spPr>
          <a:xfrm>
            <a:off x="112548" y="6550331"/>
            <a:ext cx="8688552" cy="246221"/>
          </a:xfrm>
          <a:prstGeom prst="rect">
            <a:avLst/>
          </a:prstGeom>
          <a:noFill/>
        </p:spPr>
        <p:txBody>
          <a:bodyPr wrap="square" rtlCol="0">
            <a:spAutoFit/>
          </a:bodyPr>
          <a:lstStyle/>
          <a:p>
            <a:r>
              <a:rPr lang="en-US" sz="1000" dirty="0">
                <a:solidFill>
                  <a:schemeClr val="bg1"/>
                </a:solidFill>
              </a:rPr>
              <a:t>Kasper, A. et al. </a:t>
            </a:r>
            <a:r>
              <a:rPr lang="en-US" sz="1000" i="1" dirty="0">
                <a:solidFill>
                  <a:schemeClr val="bg1"/>
                </a:solidFill>
              </a:rPr>
              <a:t>Eur J Sport Sci</a:t>
            </a:r>
            <a:r>
              <a:rPr lang="en-US" sz="1000" dirty="0">
                <a:solidFill>
                  <a:schemeClr val="bg1"/>
                </a:solidFill>
              </a:rPr>
              <a:t>. 2016;16(5):560-8. </a:t>
            </a:r>
            <a:r>
              <a:rPr lang="en-US" sz="1000" dirty="0" err="1">
                <a:solidFill>
                  <a:schemeClr val="bg1"/>
                </a:solidFill>
              </a:rPr>
              <a:t>doi</a:t>
            </a:r>
            <a:r>
              <a:rPr lang="en-US" sz="1000" dirty="0">
                <a:solidFill>
                  <a:schemeClr val="bg1"/>
                </a:solidFill>
              </a:rPr>
              <a:t>: 10.1080/17461391.2015.1041063 </a:t>
            </a:r>
          </a:p>
        </p:txBody>
      </p:sp>
      <p:sp>
        <p:nvSpPr>
          <p:cNvPr id="26" name="TextBox 25">
            <a:extLst>
              <a:ext uri="{FF2B5EF4-FFF2-40B4-BE49-F238E27FC236}">
                <a16:creationId xmlns:a16="http://schemas.microsoft.com/office/drawing/2014/main" id="{64417809-EBD2-B644-8328-675013FB8597}"/>
              </a:ext>
            </a:extLst>
          </p:cNvPr>
          <p:cNvSpPr txBox="1"/>
          <p:nvPr/>
        </p:nvSpPr>
        <p:spPr>
          <a:xfrm>
            <a:off x="6851651" y="6559459"/>
            <a:ext cx="5227801" cy="246221"/>
          </a:xfrm>
          <a:prstGeom prst="rect">
            <a:avLst/>
          </a:prstGeom>
          <a:noFill/>
        </p:spPr>
        <p:txBody>
          <a:bodyPr wrap="square" rtlCol="0">
            <a:spAutoFit/>
          </a:bodyPr>
          <a:lstStyle/>
          <a:p>
            <a:pPr algn="r"/>
            <a:r>
              <a:rPr lang="en-US" sz="1000" dirty="0">
                <a:solidFill>
                  <a:schemeClr val="bg1"/>
                </a:solidFill>
              </a:rPr>
              <a:t>Close, G. et al. Sports Med. 2019; 49(Supp1):25-37. </a:t>
            </a:r>
            <a:r>
              <a:rPr lang="en-US" sz="1000" dirty="0" err="1">
                <a:solidFill>
                  <a:schemeClr val="bg1"/>
                </a:solidFill>
              </a:rPr>
              <a:t>doi</a:t>
            </a:r>
            <a:r>
              <a:rPr lang="en-US" sz="1000" dirty="0">
                <a:solidFill>
                  <a:schemeClr val="bg1"/>
                </a:solidFill>
              </a:rPr>
              <a:t>: 10.1007/s40279-018-1005-2</a:t>
            </a:r>
          </a:p>
        </p:txBody>
      </p:sp>
    </p:spTree>
    <p:extLst>
      <p:ext uri="{BB962C8B-B14F-4D97-AF65-F5344CB8AC3E}">
        <p14:creationId xmlns:p14="http://schemas.microsoft.com/office/powerpoint/2010/main" val="13314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3D48-9185-6B40-978B-4034AF4CFAF5}"/>
              </a:ext>
            </a:extLst>
          </p:cNvPr>
          <p:cNvSpPr>
            <a:spLocks noGrp="1"/>
          </p:cNvSpPr>
          <p:nvPr>
            <p:ph type="title"/>
          </p:nvPr>
        </p:nvSpPr>
        <p:spPr>
          <a:xfrm>
            <a:off x="226848" y="127318"/>
            <a:ext cx="11965152" cy="849858"/>
          </a:xfrm>
        </p:spPr>
        <p:txBody>
          <a:bodyPr/>
          <a:lstStyle/>
          <a:p>
            <a:r>
              <a:rPr lang="en-US" sz="2400" dirty="0"/>
              <a:t>Example 2: </a:t>
            </a:r>
            <a:r>
              <a:rPr lang="en-US" sz="2400" b="0" dirty="0"/>
              <a:t>N-Acetylcysteine’s attenuation of fatigue after repeated bouts of intermittent exercise: practical implications for tournament situations </a:t>
            </a:r>
            <a:br>
              <a:rPr lang="en-US" sz="2400" b="0" dirty="0"/>
            </a:br>
            <a:r>
              <a:rPr lang="en-US" sz="2400" b="0" dirty="0"/>
              <a:t>(</a:t>
            </a:r>
            <a:r>
              <a:rPr lang="en-US" sz="2400" b="0" dirty="0" err="1"/>
              <a:t>Cobley</a:t>
            </a:r>
            <a:r>
              <a:rPr lang="en-US" sz="2400" b="0" dirty="0"/>
              <a:t> et al. 2011)</a:t>
            </a:r>
            <a:endParaRPr lang="en-US" sz="2400" dirty="0"/>
          </a:p>
        </p:txBody>
      </p:sp>
      <p:sp>
        <p:nvSpPr>
          <p:cNvPr id="4" name="TextBox 3">
            <a:extLst>
              <a:ext uri="{FF2B5EF4-FFF2-40B4-BE49-F238E27FC236}">
                <a16:creationId xmlns:a16="http://schemas.microsoft.com/office/drawing/2014/main" id="{B03C5C93-8370-C943-8E8F-880923D375AB}"/>
              </a:ext>
            </a:extLst>
          </p:cNvPr>
          <p:cNvSpPr txBox="1"/>
          <p:nvPr/>
        </p:nvSpPr>
        <p:spPr>
          <a:xfrm>
            <a:off x="247066" y="1267294"/>
            <a:ext cx="3289300" cy="369332"/>
          </a:xfrm>
          <a:prstGeom prst="rect">
            <a:avLst/>
          </a:prstGeom>
          <a:noFill/>
        </p:spPr>
        <p:txBody>
          <a:bodyPr wrap="square" rtlCol="0">
            <a:spAutoFit/>
          </a:bodyPr>
          <a:lstStyle/>
          <a:p>
            <a:r>
              <a:rPr lang="en-US" b="1" dirty="0"/>
              <a:t>Research Context (+1)</a:t>
            </a:r>
          </a:p>
        </p:txBody>
      </p:sp>
      <p:sp>
        <p:nvSpPr>
          <p:cNvPr id="5" name="TextBox 4">
            <a:extLst>
              <a:ext uri="{FF2B5EF4-FFF2-40B4-BE49-F238E27FC236}">
                <a16:creationId xmlns:a16="http://schemas.microsoft.com/office/drawing/2014/main" id="{2EF0DFE9-B797-DD47-8946-127E2BE6EC1E}"/>
              </a:ext>
            </a:extLst>
          </p:cNvPr>
          <p:cNvSpPr txBox="1"/>
          <p:nvPr/>
        </p:nvSpPr>
        <p:spPr>
          <a:xfrm>
            <a:off x="215316" y="2168437"/>
            <a:ext cx="3289300" cy="369332"/>
          </a:xfrm>
          <a:prstGeom prst="rect">
            <a:avLst/>
          </a:prstGeom>
          <a:noFill/>
        </p:spPr>
        <p:txBody>
          <a:bodyPr wrap="square" rtlCol="0">
            <a:spAutoFit/>
          </a:bodyPr>
          <a:lstStyle/>
          <a:p>
            <a:r>
              <a:rPr lang="en-US" b="1" dirty="0"/>
              <a:t>Research Participants (+1)</a:t>
            </a:r>
          </a:p>
        </p:txBody>
      </p:sp>
      <p:sp>
        <p:nvSpPr>
          <p:cNvPr id="6" name="TextBox 5">
            <a:extLst>
              <a:ext uri="{FF2B5EF4-FFF2-40B4-BE49-F238E27FC236}">
                <a16:creationId xmlns:a16="http://schemas.microsoft.com/office/drawing/2014/main" id="{D61D59C9-F8BB-5B4C-90A2-46B48D9587F6}"/>
              </a:ext>
            </a:extLst>
          </p:cNvPr>
          <p:cNvSpPr txBox="1"/>
          <p:nvPr/>
        </p:nvSpPr>
        <p:spPr>
          <a:xfrm>
            <a:off x="215316" y="3278015"/>
            <a:ext cx="3289300" cy="369332"/>
          </a:xfrm>
          <a:prstGeom prst="rect">
            <a:avLst/>
          </a:prstGeom>
          <a:noFill/>
        </p:spPr>
        <p:txBody>
          <a:bodyPr wrap="square" rtlCol="0">
            <a:spAutoFit/>
          </a:bodyPr>
          <a:lstStyle/>
          <a:p>
            <a:r>
              <a:rPr lang="en-US" b="1" dirty="0"/>
              <a:t>Research Design (+2)</a:t>
            </a:r>
          </a:p>
        </p:txBody>
      </p:sp>
      <p:sp>
        <p:nvSpPr>
          <p:cNvPr id="7" name="TextBox 6">
            <a:extLst>
              <a:ext uri="{FF2B5EF4-FFF2-40B4-BE49-F238E27FC236}">
                <a16:creationId xmlns:a16="http://schemas.microsoft.com/office/drawing/2014/main" id="{7AF35B54-2D76-6F45-BF20-E7A6F19F026A}"/>
              </a:ext>
            </a:extLst>
          </p:cNvPr>
          <p:cNvSpPr txBox="1"/>
          <p:nvPr/>
        </p:nvSpPr>
        <p:spPr>
          <a:xfrm>
            <a:off x="3865982" y="1267294"/>
            <a:ext cx="3746500" cy="369332"/>
          </a:xfrm>
          <a:prstGeom prst="rect">
            <a:avLst/>
          </a:prstGeom>
          <a:noFill/>
        </p:spPr>
        <p:txBody>
          <a:bodyPr wrap="square" rtlCol="0">
            <a:spAutoFit/>
          </a:bodyPr>
          <a:lstStyle/>
          <a:p>
            <a:r>
              <a:rPr lang="en-US" b="1" dirty="0"/>
              <a:t>Dietary &amp; Exercise Controls (-1)</a:t>
            </a:r>
          </a:p>
        </p:txBody>
      </p:sp>
      <p:sp>
        <p:nvSpPr>
          <p:cNvPr id="8" name="TextBox 7">
            <a:extLst>
              <a:ext uri="{FF2B5EF4-FFF2-40B4-BE49-F238E27FC236}">
                <a16:creationId xmlns:a16="http://schemas.microsoft.com/office/drawing/2014/main" id="{83A9B0B3-9A39-784F-9713-F1A6C688061A}"/>
              </a:ext>
            </a:extLst>
          </p:cNvPr>
          <p:cNvSpPr txBox="1"/>
          <p:nvPr/>
        </p:nvSpPr>
        <p:spPr>
          <a:xfrm>
            <a:off x="247066" y="1560959"/>
            <a:ext cx="2730500" cy="584775"/>
          </a:xfrm>
          <a:prstGeom prst="rect">
            <a:avLst/>
          </a:prstGeom>
          <a:noFill/>
        </p:spPr>
        <p:txBody>
          <a:bodyPr wrap="square" rtlCol="0">
            <a:spAutoFit/>
          </a:bodyPr>
          <a:lstStyle/>
          <a:p>
            <a:r>
              <a:rPr lang="en-US" sz="1600" dirty="0"/>
              <a:t>Human participants but no mechanisms tested</a:t>
            </a:r>
          </a:p>
        </p:txBody>
      </p:sp>
      <p:sp>
        <p:nvSpPr>
          <p:cNvPr id="9" name="TextBox 8">
            <a:extLst>
              <a:ext uri="{FF2B5EF4-FFF2-40B4-BE49-F238E27FC236}">
                <a16:creationId xmlns:a16="http://schemas.microsoft.com/office/drawing/2014/main" id="{9ACC3194-35AA-3C42-A5A8-C94C023635DC}"/>
              </a:ext>
            </a:extLst>
          </p:cNvPr>
          <p:cNvSpPr txBox="1"/>
          <p:nvPr/>
        </p:nvSpPr>
        <p:spPr>
          <a:xfrm>
            <a:off x="215316" y="2466531"/>
            <a:ext cx="3105150" cy="830997"/>
          </a:xfrm>
          <a:prstGeom prst="rect">
            <a:avLst/>
          </a:prstGeom>
          <a:noFill/>
        </p:spPr>
        <p:txBody>
          <a:bodyPr wrap="square" rtlCol="0">
            <a:spAutoFit/>
          </a:bodyPr>
          <a:lstStyle/>
          <a:p>
            <a:r>
              <a:rPr lang="en-US" sz="1600" dirty="0"/>
              <a:t>Recreationally active and appropriate age with activity clearly defined</a:t>
            </a:r>
          </a:p>
        </p:txBody>
      </p:sp>
      <p:sp>
        <p:nvSpPr>
          <p:cNvPr id="11" name="TextBox 10">
            <a:extLst>
              <a:ext uri="{FF2B5EF4-FFF2-40B4-BE49-F238E27FC236}">
                <a16:creationId xmlns:a16="http://schemas.microsoft.com/office/drawing/2014/main" id="{40D3DB8F-68B4-8A46-98C9-C0FF0BE0503E}"/>
              </a:ext>
            </a:extLst>
          </p:cNvPr>
          <p:cNvSpPr txBox="1"/>
          <p:nvPr/>
        </p:nvSpPr>
        <p:spPr>
          <a:xfrm>
            <a:off x="215316" y="3588821"/>
            <a:ext cx="3105150" cy="830997"/>
          </a:xfrm>
          <a:prstGeom prst="rect">
            <a:avLst/>
          </a:prstGeom>
          <a:noFill/>
        </p:spPr>
        <p:txBody>
          <a:bodyPr wrap="square" rtlCol="0">
            <a:spAutoFit/>
          </a:bodyPr>
          <a:lstStyle/>
          <a:p>
            <a:r>
              <a:rPr lang="en-US" sz="1600" dirty="0"/>
              <a:t>Between-subjects pair-matched design. Sample size calculated and stated</a:t>
            </a:r>
          </a:p>
        </p:txBody>
      </p:sp>
      <p:sp>
        <p:nvSpPr>
          <p:cNvPr id="12" name="TextBox 11">
            <a:extLst>
              <a:ext uri="{FF2B5EF4-FFF2-40B4-BE49-F238E27FC236}">
                <a16:creationId xmlns:a16="http://schemas.microsoft.com/office/drawing/2014/main" id="{72338DF4-2F91-2B4D-BD81-422D2C0C0D41}"/>
              </a:ext>
            </a:extLst>
          </p:cNvPr>
          <p:cNvSpPr txBox="1"/>
          <p:nvPr/>
        </p:nvSpPr>
        <p:spPr>
          <a:xfrm>
            <a:off x="3865982" y="1560959"/>
            <a:ext cx="3517900" cy="830997"/>
          </a:xfrm>
          <a:prstGeom prst="rect">
            <a:avLst/>
          </a:prstGeom>
          <a:noFill/>
        </p:spPr>
        <p:txBody>
          <a:bodyPr wrap="square" rtlCol="0">
            <a:spAutoFit/>
          </a:bodyPr>
          <a:lstStyle/>
          <a:p>
            <a:r>
              <a:rPr lang="en-US" sz="1600" dirty="0"/>
              <a:t>Diet recorded and asked to be repeated but not formally assessed and no objective data</a:t>
            </a:r>
          </a:p>
        </p:txBody>
      </p:sp>
      <p:sp>
        <p:nvSpPr>
          <p:cNvPr id="13" name="TextBox 12">
            <a:extLst>
              <a:ext uri="{FF2B5EF4-FFF2-40B4-BE49-F238E27FC236}">
                <a16:creationId xmlns:a16="http://schemas.microsoft.com/office/drawing/2014/main" id="{B0FC136C-EB5D-7F4D-90DE-27C9090BEF4F}"/>
              </a:ext>
            </a:extLst>
          </p:cNvPr>
          <p:cNvSpPr txBox="1"/>
          <p:nvPr/>
        </p:nvSpPr>
        <p:spPr>
          <a:xfrm>
            <a:off x="3865982" y="2534222"/>
            <a:ext cx="3746500" cy="369332"/>
          </a:xfrm>
          <a:prstGeom prst="rect">
            <a:avLst/>
          </a:prstGeom>
          <a:noFill/>
        </p:spPr>
        <p:txBody>
          <a:bodyPr wrap="square" rtlCol="0">
            <a:spAutoFit/>
          </a:bodyPr>
          <a:lstStyle/>
          <a:p>
            <a:r>
              <a:rPr lang="en-US" b="1" dirty="0"/>
              <a:t>Validity &amp; Reliability (-1)</a:t>
            </a:r>
          </a:p>
        </p:txBody>
      </p:sp>
      <p:sp>
        <p:nvSpPr>
          <p:cNvPr id="14" name="TextBox 13">
            <a:extLst>
              <a:ext uri="{FF2B5EF4-FFF2-40B4-BE49-F238E27FC236}">
                <a16:creationId xmlns:a16="http://schemas.microsoft.com/office/drawing/2014/main" id="{E8F332EF-F88E-274E-8375-A9DCDC0C1C74}"/>
              </a:ext>
            </a:extLst>
          </p:cNvPr>
          <p:cNvSpPr txBox="1"/>
          <p:nvPr/>
        </p:nvSpPr>
        <p:spPr>
          <a:xfrm>
            <a:off x="3865982" y="2840626"/>
            <a:ext cx="3632200" cy="1569660"/>
          </a:xfrm>
          <a:prstGeom prst="rect">
            <a:avLst/>
          </a:prstGeom>
          <a:noFill/>
        </p:spPr>
        <p:txBody>
          <a:bodyPr wrap="square" rtlCol="0">
            <a:spAutoFit/>
          </a:bodyPr>
          <a:lstStyle/>
          <a:p>
            <a:r>
              <a:rPr lang="en-US" sz="1600" dirty="0"/>
              <a:t>Familiarization trials performed and described; however, no objective reliability data provided. Exercise trial was a laboratory-based protocol consisting of shuttle running</a:t>
            </a:r>
          </a:p>
        </p:txBody>
      </p:sp>
      <p:sp>
        <p:nvSpPr>
          <p:cNvPr id="15" name="TextBox 14">
            <a:extLst>
              <a:ext uri="{FF2B5EF4-FFF2-40B4-BE49-F238E27FC236}">
                <a16:creationId xmlns:a16="http://schemas.microsoft.com/office/drawing/2014/main" id="{6F4434A3-F954-2D41-AE56-F84C419325E8}"/>
              </a:ext>
            </a:extLst>
          </p:cNvPr>
          <p:cNvSpPr txBox="1"/>
          <p:nvPr/>
        </p:nvSpPr>
        <p:spPr>
          <a:xfrm>
            <a:off x="7942098" y="1251110"/>
            <a:ext cx="3746500" cy="369332"/>
          </a:xfrm>
          <a:prstGeom prst="rect">
            <a:avLst/>
          </a:prstGeom>
          <a:noFill/>
        </p:spPr>
        <p:txBody>
          <a:bodyPr wrap="square" rtlCol="0">
            <a:spAutoFit/>
          </a:bodyPr>
          <a:lstStyle/>
          <a:p>
            <a:r>
              <a:rPr lang="en-US" b="1" dirty="0"/>
              <a:t>Data Analytics (0)</a:t>
            </a:r>
          </a:p>
        </p:txBody>
      </p:sp>
      <p:sp>
        <p:nvSpPr>
          <p:cNvPr id="17" name="TextBox 16">
            <a:extLst>
              <a:ext uri="{FF2B5EF4-FFF2-40B4-BE49-F238E27FC236}">
                <a16:creationId xmlns:a16="http://schemas.microsoft.com/office/drawing/2014/main" id="{A5B6E363-545A-6A45-87F4-658B02964A9A}"/>
              </a:ext>
            </a:extLst>
          </p:cNvPr>
          <p:cNvSpPr txBox="1"/>
          <p:nvPr/>
        </p:nvSpPr>
        <p:spPr>
          <a:xfrm>
            <a:off x="7942098" y="1544775"/>
            <a:ext cx="3848100" cy="584775"/>
          </a:xfrm>
          <a:prstGeom prst="rect">
            <a:avLst/>
          </a:prstGeom>
          <a:noFill/>
        </p:spPr>
        <p:txBody>
          <a:bodyPr wrap="square" rtlCol="0">
            <a:spAutoFit/>
          </a:bodyPr>
          <a:lstStyle/>
          <a:p>
            <a:r>
              <a:rPr lang="en-US" sz="1600" dirty="0"/>
              <a:t>Analytics reported but lacked effect sizes. Lacking individual responses</a:t>
            </a:r>
          </a:p>
        </p:txBody>
      </p:sp>
      <p:sp>
        <p:nvSpPr>
          <p:cNvPr id="18" name="TextBox 17">
            <a:extLst>
              <a:ext uri="{FF2B5EF4-FFF2-40B4-BE49-F238E27FC236}">
                <a16:creationId xmlns:a16="http://schemas.microsoft.com/office/drawing/2014/main" id="{C0E915A0-1E6C-514C-B8A0-983DC607D7D7}"/>
              </a:ext>
            </a:extLst>
          </p:cNvPr>
          <p:cNvSpPr txBox="1"/>
          <p:nvPr/>
        </p:nvSpPr>
        <p:spPr>
          <a:xfrm>
            <a:off x="215316" y="4474623"/>
            <a:ext cx="3746500" cy="369332"/>
          </a:xfrm>
          <a:prstGeom prst="rect">
            <a:avLst/>
          </a:prstGeom>
          <a:noFill/>
        </p:spPr>
        <p:txBody>
          <a:bodyPr wrap="square" rtlCol="0">
            <a:spAutoFit/>
          </a:bodyPr>
          <a:lstStyle/>
          <a:p>
            <a:r>
              <a:rPr lang="en-US" b="1" dirty="0"/>
              <a:t>Feasibility of Application (0)</a:t>
            </a:r>
          </a:p>
        </p:txBody>
      </p:sp>
      <p:sp>
        <p:nvSpPr>
          <p:cNvPr id="19" name="TextBox 18">
            <a:extLst>
              <a:ext uri="{FF2B5EF4-FFF2-40B4-BE49-F238E27FC236}">
                <a16:creationId xmlns:a16="http://schemas.microsoft.com/office/drawing/2014/main" id="{C9A656FB-FC24-A944-9C33-5A164A29255B}"/>
              </a:ext>
            </a:extLst>
          </p:cNvPr>
          <p:cNvSpPr txBox="1"/>
          <p:nvPr/>
        </p:nvSpPr>
        <p:spPr>
          <a:xfrm>
            <a:off x="215316" y="4773122"/>
            <a:ext cx="3556000" cy="830997"/>
          </a:xfrm>
          <a:prstGeom prst="rect">
            <a:avLst/>
          </a:prstGeom>
          <a:noFill/>
        </p:spPr>
        <p:txBody>
          <a:bodyPr wrap="square" rtlCol="0">
            <a:spAutoFit/>
          </a:bodyPr>
          <a:lstStyle/>
          <a:p>
            <a:r>
              <a:rPr lang="en-US" sz="1600" dirty="0"/>
              <a:t>Cheap to implement but some chance of non-compliance with the loading regime</a:t>
            </a:r>
          </a:p>
        </p:txBody>
      </p:sp>
      <p:sp>
        <p:nvSpPr>
          <p:cNvPr id="20" name="TextBox 19">
            <a:extLst>
              <a:ext uri="{FF2B5EF4-FFF2-40B4-BE49-F238E27FC236}">
                <a16:creationId xmlns:a16="http://schemas.microsoft.com/office/drawing/2014/main" id="{F16AA4C3-639D-1343-8CDB-A36C01C3239A}"/>
              </a:ext>
            </a:extLst>
          </p:cNvPr>
          <p:cNvSpPr txBox="1"/>
          <p:nvPr/>
        </p:nvSpPr>
        <p:spPr>
          <a:xfrm>
            <a:off x="7942098" y="2191119"/>
            <a:ext cx="3746500" cy="369332"/>
          </a:xfrm>
          <a:prstGeom prst="rect">
            <a:avLst/>
          </a:prstGeom>
          <a:noFill/>
        </p:spPr>
        <p:txBody>
          <a:bodyPr wrap="square" rtlCol="0">
            <a:spAutoFit/>
          </a:bodyPr>
          <a:lstStyle/>
          <a:p>
            <a:r>
              <a:rPr lang="en-US" b="1" dirty="0"/>
              <a:t>Risk/Reward (-2)</a:t>
            </a:r>
          </a:p>
        </p:txBody>
      </p:sp>
      <p:sp>
        <p:nvSpPr>
          <p:cNvPr id="21" name="TextBox 20">
            <a:extLst>
              <a:ext uri="{FF2B5EF4-FFF2-40B4-BE49-F238E27FC236}">
                <a16:creationId xmlns:a16="http://schemas.microsoft.com/office/drawing/2014/main" id="{E12CB017-111C-D542-B92F-E5146CA07A0B}"/>
              </a:ext>
            </a:extLst>
          </p:cNvPr>
          <p:cNvSpPr txBox="1"/>
          <p:nvPr/>
        </p:nvSpPr>
        <p:spPr>
          <a:xfrm>
            <a:off x="7942098" y="2489618"/>
            <a:ext cx="3556000" cy="1323439"/>
          </a:xfrm>
          <a:prstGeom prst="rect">
            <a:avLst/>
          </a:prstGeom>
          <a:noFill/>
        </p:spPr>
        <p:txBody>
          <a:bodyPr wrap="square" rtlCol="0">
            <a:spAutoFit/>
          </a:bodyPr>
          <a:lstStyle/>
          <a:p>
            <a:r>
              <a:rPr lang="en-US" sz="1600" dirty="0"/>
              <a:t>Limited availability of batch- tested product and high risk of side effects that could limit performance. Optimal dosing unknown</a:t>
            </a:r>
          </a:p>
        </p:txBody>
      </p:sp>
      <p:sp>
        <p:nvSpPr>
          <p:cNvPr id="22" name="TextBox 21">
            <a:extLst>
              <a:ext uri="{FF2B5EF4-FFF2-40B4-BE49-F238E27FC236}">
                <a16:creationId xmlns:a16="http://schemas.microsoft.com/office/drawing/2014/main" id="{5E3E3453-DC96-BC49-8F7A-E9229B530DFB}"/>
              </a:ext>
            </a:extLst>
          </p:cNvPr>
          <p:cNvSpPr txBox="1"/>
          <p:nvPr/>
        </p:nvSpPr>
        <p:spPr>
          <a:xfrm>
            <a:off x="7942098" y="3822185"/>
            <a:ext cx="3746500" cy="369332"/>
          </a:xfrm>
          <a:prstGeom prst="rect">
            <a:avLst/>
          </a:prstGeom>
          <a:noFill/>
        </p:spPr>
        <p:txBody>
          <a:bodyPr wrap="square" rtlCol="0">
            <a:spAutoFit/>
          </a:bodyPr>
          <a:lstStyle/>
          <a:p>
            <a:r>
              <a:rPr lang="en-US" b="1" dirty="0"/>
              <a:t>Timing of Intervention (+2)</a:t>
            </a:r>
          </a:p>
        </p:txBody>
      </p:sp>
      <p:sp>
        <p:nvSpPr>
          <p:cNvPr id="23" name="TextBox 22">
            <a:extLst>
              <a:ext uri="{FF2B5EF4-FFF2-40B4-BE49-F238E27FC236}">
                <a16:creationId xmlns:a16="http://schemas.microsoft.com/office/drawing/2014/main" id="{BBFB095F-4180-124A-9953-4A62F3E3CEAE}"/>
              </a:ext>
            </a:extLst>
          </p:cNvPr>
          <p:cNvSpPr txBox="1"/>
          <p:nvPr/>
        </p:nvSpPr>
        <p:spPr>
          <a:xfrm>
            <a:off x="7942098" y="4068420"/>
            <a:ext cx="4023054" cy="1323439"/>
          </a:xfrm>
          <a:prstGeom prst="rect">
            <a:avLst/>
          </a:prstGeom>
          <a:noFill/>
        </p:spPr>
        <p:txBody>
          <a:bodyPr wrap="square" rtlCol="0">
            <a:spAutoFit/>
          </a:bodyPr>
          <a:lstStyle/>
          <a:p>
            <a:r>
              <a:rPr lang="en-US" sz="1600" dirty="0"/>
              <a:t>Age- appropriate and time available for dosing is considered optimal to be effective and time from major competition is sufficient to warrant testing the new strategy.</a:t>
            </a:r>
          </a:p>
        </p:txBody>
      </p:sp>
      <p:sp>
        <p:nvSpPr>
          <p:cNvPr id="24" name="TextBox 23">
            <a:extLst>
              <a:ext uri="{FF2B5EF4-FFF2-40B4-BE49-F238E27FC236}">
                <a16:creationId xmlns:a16="http://schemas.microsoft.com/office/drawing/2014/main" id="{23F74479-FC0E-9F4A-82EC-50531D6902B0}"/>
              </a:ext>
            </a:extLst>
          </p:cNvPr>
          <p:cNvSpPr txBox="1"/>
          <p:nvPr/>
        </p:nvSpPr>
        <p:spPr>
          <a:xfrm>
            <a:off x="3881602" y="4606088"/>
            <a:ext cx="3616580" cy="1631216"/>
          </a:xfrm>
          <a:prstGeom prst="rect">
            <a:avLst/>
          </a:prstGeom>
          <a:solidFill>
            <a:srgbClr val="036E3D"/>
          </a:solidFill>
          <a:ln>
            <a:solidFill>
              <a:srgbClr val="036E3D"/>
            </a:solidFill>
          </a:ln>
        </p:spPr>
        <p:txBody>
          <a:bodyPr wrap="square" rtlCol="0">
            <a:spAutoFit/>
          </a:bodyPr>
          <a:lstStyle/>
          <a:p>
            <a:pPr algn="ctr"/>
            <a:r>
              <a:rPr lang="en-US" sz="2000" b="1" dirty="0">
                <a:solidFill>
                  <a:schemeClr val="bg1"/>
                </a:solidFill>
              </a:rPr>
              <a:t>Total (+2)</a:t>
            </a:r>
          </a:p>
          <a:p>
            <a:pPr algn="ctr"/>
            <a:r>
              <a:rPr lang="en-US" sz="2000" dirty="0">
                <a:solidFill>
                  <a:schemeClr val="bg1">
                    <a:lumMod val="85000"/>
                  </a:schemeClr>
                </a:solidFill>
              </a:rPr>
              <a:t>May be an appropriate study to guide implementation, although some caution is needed</a:t>
            </a:r>
            <a:endParaRPr lang="en-US" sz="2000" b="1" dirty="0">
              <a:solidFill>
                <a:schemeClr val="bg1">
                  <a:lumMod val="85000"/>
                </a:schemeClr>
              </a:solidFill>
            </a:endParaRPr>
          </a:p>
        </p:txBody>
      </p:sp>
      <p:sp>
        <p:nvSpPr>
          <p:cNvPr id="25" name="TextBox 24">
            <a:extLst>
              <a:ext uri="{FF2B5EF4-FFF2-40B4-BE49-F238E27FC236}">
                <a16:creationId xmlns:a16="http://schemas.microsoft.com/office/drawing/2014/main" id="{9067011F-8279-A248-90B3-5FA78DE8EA76}"/>
              </a:ext>
            </a:extLst>
          </p:cNvPr>
          <p:cNvSpPr txBox="1"/>
          <p:nvPr/>
        </p:nvSpPr>
        <p:spPr>
          <a:xfrm>
            <a:off x="112548" y="6550331"/>
            <a:ext cx="8688552" cy="246221"/>
          </a:xfrm>
          <a:prstGeom prst="rect">
            <a:avLst/>
          </a:prstGeom>
          <a:noFill/>
        </p:spPr>
        <p:txBody>
          <a:bodyPr wrap="square" rtlCol="0">
            <a:spAutoFit/>
          </a:bodyPr>
          <a:lstStyle/>
          <a:p>
            <a:r>
              <a:rPr lang="en-US" sz="1000" dirty="0" err="1">
                <a:solidFill>
                  <a:schemeClr val="bg1"/>
                </a:solidFill>
              </a:rPr>
              <a:t>Cobley</a:t>
            </a:r>
            <a:r>
              <a:rPr lang="en-US" sz="1000" dirty="0">
                <a:solidFill>
                  <a:schemeClr val="bg1"/>
                </a:solidFill>
              </a:rPr>
              <a:t> JN. et al. </a:t>
            </a:r>
            <a:r>
              <a:rPr lang="en-US" sz="1000" i="1" dirty="0">
                <a:solidFill>
                  <a:schemeClr val="bg1"/>
                </a:solidFill>
              </a:rPr>
              <a:t>Int J Sports </a:t>
            </a:r>
            <a:r>
              <a:rPr lang="en-US" sz="1000" i="1" dirty="0" err="1">
                <a:solidFill>
                  <a:schemeClr val="bg1"/>
                </a:solidFill>
              </a:rPr>
              <a:t>Nutr</a:t>
            </a:r>
            <a:r>
              <a:rPr lang="en-US" sz="1000" i="1" dirty="0">
                <a:solidFill>
                  <a:schemeClr val="bg1"/>
                </a:solidFill>
              </a:rPr>
              <a:t> </a:t>
            </a:r>
            <a:r>
              <a:rPr lang="en-US" sz="1000" i="1" dirty="0" err="1">
                <a:solidFill>
                  <a:schemeClr val="bg1"/>
                </a:solidFill>
              </a:rPr>
              <a:t>Exerc</a:t>
            </a:r>
            <a:r>
              <a:rPr lang="en-US" sz="1000" i="1" dirty="0">
                <a:solidFill>
                  <a:schemeClr val="bg1"/>
                </a:solidFill>
              </a:rPr>
              <a:t> </a:t>
            </a:r>
            <a:r>
              <a:rPr lang="en-US" sz="1000" i="1" dirty="0" err="1">
                <a:solidFill>
                  <a:schemeClr val="bg1"/>
                </a:solidFill>
              </a:rPr>
              <a:t>Metab</a:t>
            </a:r>
            <a:r>
              <a:rPr lang="en-US" sz="1000" dirty="0">
                <a:solidFill>
                  <a:schemeClr val="bg1"/>
                </a:solidFill>
              </a:rPr>
              <a:t>. 2011;21(6):451-61. </a:t>
            </a:r>
            <a:r>
              <a:rPr lang="en-US" sz="1000" dirty="0" err="1">
                <a:solidFill>
                  <a:schemeClr val="bg1"/>
                </a:solidFill>
              </a:rPr>
              <a:t>doi</a:t>
            </a:r>
            <a:r>
              <a:rPr lang="en-US" sz="1000" dirty="0">
                <a:solidFill>
                  <a:schemeClr val="bg1"/>
                </a:solidFill>
              </a:rPr>
              <a:t>: 10.1123/ijsnem.21.6.451</a:t>
            </a:r>
          </a:p>
        </p:txBody>
      </p:sp>
      <p:sp>
        <p:nvSpPr>
          <p:cNvPr id="26" name="TextBox 25">
            <a:extLst>
              <a:ext uri="{FF2B5EF4-FFF2-40B4-BE49-F238E27FC236}">
                <a16:creationId xmlns:a16="http://schemas.microsoft.com/office/drawing/2014/main" id="{64417809-EBD2-B644-8328-675013FB8597}"/>
              </a:ext>
            </a:extLst>
          </p:cNvPr>
          <p:cNvSpPr txBox="1"/>
          <p:nvPr/>
        </p:nvSpPr>
        <p:spPr>
          <a:xfrm>
            <a:off x="6851651" y="6559459"/>
            <a:ext cx="5227801" cy="246221"/>
          </a:xfrm>
          <a:prstGeom prst="rect">
            <a:avLst/>
          </a:prstGeom>
          <a:noFill/>
        </p:spPr>
        <p:txBody>
          <a:bodyPr wrap="square" rtlCol="0">
            <a:spAutoFit/>
          </a:bodyPr>
          <a:lstStyle/>
          <a:p>
            <a:pPr algn="r"/>
            <a:r>
              <a:rPr lang="en-US" sz="1000" dirty="0">
                <a:solidFill>
                  <a:schemeClr val="bg1"/>
                </a:solidFill>
              </a:rPr>
              <a:t>Close, G. et al. </a:t>
            </a:r>
            <a:r>
              <a:rPr lang="en-US" sz="1000" i="1" dirty="0">
                <a:solidFill>
                  <a:schemeClr val="bg1"/>
                </a:solidFill>
              </a:rPr>
              <a:t>Sports Med</a:t>
            </a:r>
            <a:r>
              <a:rPr lang="en-US" sz="1000" dirty="0">
                <a:solidFill>
                  <a:schemeClr val="bg1"/>
                </a:solidFill>
              </a:rPr>
              <a:t>. 2019; 49(Supp1):25-37. </a:t>
            </a:r>
            <a:r>
              <a:rPr lang="en-US" sz="1000" dirty="0" err="1">
                <a:solidFill>
                  <a:schemeClr val="bg1"/>
                </a:solidFill>
              </a:rPr>
              <a:t>doi</a:t>
            </a:r>
            <a:r>
              <a:rPr lang="en-US" sz="1000" dirty="0">
                <a:solidFill>
                  <a:schemeClr val="bg1"/>
                </a:solidFill>
              </a:rPr>
              <a:t>: 10.1007/s40279-018-1005-2</a:t>
            </a:r>
          </a:p>
        </p:txBody>
      </p:sp>
    </p:spTree>
    <p:extLst>
      <p:ext uri="{BB962C8B-B14F-4D97-AF65-F5344CB8AC3E}">
        <p14:creationId xmlns:p14="http://schemas.microsoft.com/office/powerpoint/2010/main" val="239019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C11E03-80AD-804E-AFFF-24888ABAAEAD}"/>
              </a:ext>
            </a:extLst>
          </p:cNvPr>
          <p:cNvSpPr txBox="1"/>
          <p:nvPr/>
        </p:nvSpPr>
        <p:spPr>
          <a:xfrm>
            <a:off x="5402179" y="6583465"/>
            <a:ext cx="6668782" cy="246217"/>
          </a:xfrm>
          <a:prstGeom prst="rect">
            <a:avLst/>
          </a:prstGeom>
          <a:noFill/>
        </p:spPr>
        <p:txBody>
          <a:bodyPr wrap="square" lIns="91435" tIns="45718" rIns="91435" bIns="45718" rtlCol="0">
            <a:spAutoFit/>
          </a:bodyPr>
          <a:lstStyle/>
          <a:p>
            <a:pPr algn="r"/>
            <a:r>
              <a:rPr lang="en-US" sz="1000" dirty="0">
                <a:solidFill>
                  <a:schemeClr val="bg1"/>
                </a:solidFill>
                <a:latin typeface="Century Gothic"/>
                <a:cs typeface="Gill Sans Light"/>
              </a:rPr>
              <a:t>Close, G, Kasper, A and Morton, J. </a:t>
            </a:r>
            <a:r>
              <a:rPr lang="en-US" sz="1000" i="1" dirty="0">
                <a:solidFill>
                  <a:schemeClr val="bg1"/>
                </a:solidFill>
                <a:latin typeface="Century Gothic"/>
                <a:cs typeface="Gill Sans Light"/>
              </a:rPr>
              <a:t>Sports Science Exchange. </a:t>
            </a:r>
            <a:r>
              <a:rPr lang="en-US" sz="1000" dirty="0">
                <a:solidFill>
                  <a:schemeClr val="bg1"/>
                </a:solidFill>
                <a:latin typeface="Century Gothic"/>
                <a:cs typeface="Gill Sans Light"/>
              </a:rPr>
              <a:t>2019;29(197):1-6</a:t>
            </a:r>
          </a:p>
        </p:txBody>
      </p:sp>
      <p:sp>
        <p:nvSpPr>
          <p:cNvPr id="13" name="Title 1">
            <a:extLst>
              <a:ext uri="{FF2B5EF4-FFF2-40B4-BE49-F238E27FC236}">
                <a16:creationId xmlns:a16="http://schemas.microsoft.com/office/drawing/2014/main" id="{C109D392-4918-B940-9F69-ECA197E6F689}"/>
              </a:ext>
            </a:extLst>
          </p:cNvPr>
          <p:cNvSpPr>
            <a:spLocks noGrp="1"/>
          </p:cNvSpPr>
          <p:nvPr>
            <p:ph type="title"/>
          </p:nvPr>
        </p:nvSpPr>
        <p:spPr>
          <a:xfrm>
            <a:off x="200579" y="403663"/>
            <a:ext cx="11790842" cy="849858"/>
          </a:xfrm>
        </p:spPr>
        <p:txBody>
          <a:bodyPr/>
          <a:lstStyle/>
          <a:p>
            <a:pPr algn="ctr"/>
            <a:r>
              <a:rPr lang="en-US" dirty="0"/>
              <a:t>Paper to Podium Matrix</a:t>
            </a:r>
          </a:p>
        </p:txBody>
      </p:sp>
      <p:cxnSp>
        <p:nvCxnSpPr>
          <p:cNvPr id="14" name="Straight Connector 13">
            <a:extLst>
              <a:ext uri="{FF2B5EF4-FFF2-40B4-BE49-F238E27FC236}">
                <a16:creationId xmlns:a16="http://schemas.microsoft.com/office/drawing/2014/main" id="{061A0AA9-10AB-2F4C-8CE1-7A9571BC521D}"/>
              </a:ext>
            </a:extLst>
          </p:cNvPr>
          <p:cNvCxnSpPr>
            <a:cxnSpLocks/>
          </p:cNvCxnSpPr>
          <p:nvPr/>
        </p:nvCxnSpPr>
        <p:spPr>
          <a:xfrm>
            <a:off x="3522233" y="1062117"/>
            <a:ext cx="5147535"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514CEC-6E54-B149-83BE-F766985B9078}"/>
              </a:ext>
            </a:extLst>
          </p:cNvPr>
          <p:cNvSpPr txBox="1"/>
          <p:nvPr/>
        </p:nvSpPr>
        <p:spPr>
          <a:xfrm>
            <a:off x="1077685" y="1253521"/>
            <a:ext cx="10036629" cy="3908762"/>
          </a:xfrm>
          <a:prstGeom prst="rect">
            <a:avLst/>
          </a:prstGeom>
          <a:noFill/>
        </p:spPr>
        <p:txBody>
          <a:bodyPr wrap="square" rtlCol="0">
            <a:spAutoFit/>
          </a:bodyPr>
          <a:lstStyle/>
          <a:p>
            <a:pPr algn="ctr"/>
            <a:r>
              <a:rPr lang="en-US" sz="2400" dirty="0"/>
              <a:t>The matrix is not exhaustive</a:t>
            </a:r>
          </a:p>
          <a:p>
            <a:pPr algn="ctr"/>
            <a:endParaRPr lang="en-US" sz="2400" dirty="0"/>
          </a:p>
          <a:p>
            <a:pPr algn="ctr"/>
            <a:r>
              <a:rPr lang="en-US" sz="2400" dirty="0"/>
              <a:t>But, use of the matrix may help practitioners evaluate a research paper, increasing their confidence in an intervention which may lead to a more enthusiastic athlete and increase the chance of effectiveness</a:t>
            </a:r>
          </a:p>
          <a:p>
            <a:pPr algn="ctr"/>
            <a:endParaRPr lang="en-US" sz="2400" dirty="0"/>
          </a:p>
          <a:p>
            <a:pPr algn="ctr"/>
            <a:endParaRPr lang="en-US" sz="2000" dirty="0"/>
          </a:p>
          <a:p>
            <a:pPr algn="ctr"/>
            <a:r>
              <a:rPr lang="en-US" sz="2000" b="1" dirty="0"/>
              <a:t>Note: </a:t>
            </a:r>
            <a:r>
              <a:rPr lang="en-US" sz="2000" dirty="0"/>
              <a:t>You need to find and read the entire research paper!  Relying on an abstract or information found on social media is not an effective way to truly evaluate a research study.</a:t>
            </a:r>
          </a:p>
        </p:txBody>
      </p:sp>
      <p:sp>
        <p:nvSpPr>
          <p:cNvPr id="3" name="TextBox 2">
            <a:extLst>
              <a:ext uri="{FF2B5EF4-FFF2-40B4-BE49-F238E27FC236}">
                <a16:creationId xmlns:a16="http://schemas.microsoft.com/office/drawing/2014/main" id="{B5BBB884-C967-1C47-93F9-66AAA7BE5883}"/>
              </a:ext>
            </a:extLst>
          </p:cNvPr>
          <p:cNvSpPr txBox="1"/>
          <p:nvPr/>
        </p:nvSpPr>
        <p:spPr>
          <a:xfrm>
            <a:off x="1077685" y="5573486"/>
            <a:ext cx="9862458" cy="646331"/>
          </a:xfrm>
          <a:prstGeom prst="rect">
            <a:avLst/>
          </a:prstGeom>
          <a:noFill/>
        </p:spPr>
        <p:txBody>
          <a:bodyPr wrap="square" rtlCol="0">
            <a:spAutoFit/>
          </a:bodyPr>
          <a:lstStyle/>
          <a:p>
            <a:pPr algn="ctr"/>
            <a:r>
              <a:rPr lang="en-US" dirty="0">
                <a:solidFill>
                  <a:schemeClr val="bg1">
                    <a:lumMod val="50000"/>
                  </a:schemeClr>
                </a:solidFill>
              </a:rPr>
              <a:t>Additional Resource:  Please see the learning activity “Evaluation and Translation of Sports Nutrition Research” to practice using the matrix</a:t>
            </a:r>
          </a:p>
        </p:txBody>
      </p:sp>
    </p:spTree>
    <p:extLst>
      <p:ext uri="{BB962C8B-B14F-4D97-AF65-F5344CB8AC3E}">
        <p14:creationId xmlns:p14="http://schemas.microsoft.com/office/powerpoint/2010/main" val="71944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8BA7-CFDD-544A-A9B1-1F64FAAB09E8}"/>
              </a:ext>
            </a:extLst>
          </p:cNvPr>
          <p:cNvSpPr>
            <a:spLocks noGrp="1"/>
          </p:cNvSpPr>
          <p:nvPr>
            <p:ph type="title"/>
          </p:nvPr>
        </p:nvSpPr>
        <p:spPr>
          <a:xfrm>
            <a:off x="2569575" y="2145012"/>
            <a:ext cx="8535649" cy="849858"/>
          </a:xfrm>
        </p:spPr>
        <p:txBody>
          <a:bodyPr/>
          <a:lstStyle/>
          <a:p>
            <a:r>
              <a:rPr lang="en-US" sz="2400" b="0" dirty="0">
                <a:solidFill>
                  <a:schemeClr val="tx1"/>
                </a:solidFill>
              </a:rPr>
              <a:t>You’ve evaluated the available research using the Paper to Podium matrix and feel confident in implementing this strategy.</a:t>
            </a:r>
            <a:br>
              <a:rPr lang="en-US" sz="2400" b="0" dirty="0">
                <a:solidFill>
                  <a:schemeClr val="tx1"/>
                </a:solidFill>
              </a:rPr>
            </a:br>
            <a:endParaRPr lang="en-US" sz="2400" b="0" dirty="0">
              <a:solidFill>
                <a:schemeClr val="tx1"/>
              </a:solidFill>
            </a:endParaRPr>
          </a:p>
        </p:txBody>
      </p:sp>
      <p:pic>
        <p:nvPicPr>
          <p:cNvPr id="7" name="Picture 6" descr="A close up of a logo&#10;&#10;Description automatically generated">
            <a:extLst>
              <a:ext uri="{FF2B5EF4-FFF2-40B4-BE49-F238E27FC236}">
                <a16:creationId xmlns:a16="http://schemas.microsoft.com/office/drawing/2014/main" id="{84BB1CDA-38EA-A742-AF96-AAFED3ABF5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1807" y="2145012"/>
            <a:ext cx="1040775" cy="1021321"/>
          </a:xfrm>
          <a:prstGeom prst="rect">
            <a:avLst/>
          </a:prstGeom>
        </p:spPr>
      </p:pic>
      <p:pic>
        <p:nvPicPr>
          <p:cNvPr id="8" name="Picture 7" descr="A close up of a logo&#10;&#10;Description automatically generated">
            <a:extLst>
              <a:ext uri="{FF2B5EF4-FFF2-40B4-BE49-F238E27FC236}">
                <a16:creationId xmlns:a16="http://schemas.microsoft.com/office/drawing/2014/main" id="{FA59B1CD-AEB5-0549-B3DB-F8B7FB1693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1806" y="3714908"/>
            <a:ext cx="1040775" cy="1021321"/>
          </a:xfrm>
          <a:prstGeom prst="rect">
            <a:avLst/>
          </a:prstGeom>
        </p:spPr>
      </p:pic>
      <p:sp>
        <p:nvSpPr>
          <p:cNvPr id="9" name="Title 1">
            <a:extLst>
              <a:ext uri="{FF2B5EF4-FFF2-40B4-BE49-F238E27FC236}">
                <a16:creationId xmlns:a16="http://schemas.microsoft.com/office/drawing/2014/main" id="{5037F2B1-DD7C-424A-8724-CC65E2185762}"/>
              </a:ext>
            </a:extLst>
          </p:cNvPr>
          <p:cNvSpPr txBox="1">
            <a:spLocks/>
          </p:cNvSpPr>
          <p:nvPr/>
        </p:nvSpPr>
        <p:spPr>
          <a:xfrm>
            <a:off x="2569575" y="4046169"/>
            <a:ext cx="8535649" cy="849858"/>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3600" b="1" kern="1200">
                <a:solidFill>
                  <a:srgbClr val="036E3D"/>
                </a:solidFill>
                <a:latin typeface="Century Gothic" panose="020B0502020202020204" pitchFamily="34" charset="0"/>
                <a:ea typeface="+mj-ea"/>
                <a:cs typeface="+mj-cs"/>
              </a:defRPr>
            </a:lvl1pPr>
          </a:lstStyle>
          <a:p>
            <a:r>
              <a:rPr lang="en-US" b="0" dirty="0">
                <a:solidFill>
                  <a:schemeClr val="tx1"/>
                </a:solidFill>
              </a:rPr>
              <a:t>What’s next?</a:t>
            </a:r>
            <a:br>
              <a:rPr lang="en-US" b="0" dirty="0">
                <a:solidFill>
                  <a:schemeClr val="tx1"/>
                </a:solidFill>
              </a:rPr>
            </a:br>
            <a:endParaRPr lang="en-US" b="0" dirty="0">
              <a:solidFill>
                <a:schemeClr val="tx1"/>
              </a:solidFill>
            </a:endParaRPr>
          </a:p>
        </p:txBody>
      </p:sp>
      <p:sp>
        <p:nvSpPr>
          <p:cNvPr id="3" name="TextBox 2">
            <a:extLst>
              <a:ext uri="{FF2B5EF4-FFF2-40B4-BE49-F238E27FC236}">
                <a16:creationId xmlns:a16="http://schemas.microsoft.com/office/drawing/2014/main" id="{93DC32A0-49B0-DE44-A9BB-DFDAD0618A9F}"/>
              </a:ext>
            </a:extLst>
          </p:cNvPr>
          <p:cNvSpPr txBox="1"/>
          <p:nvPr/>
        </p:nvSpPr>
        <p:spPr>
          <a:xfrm>
            <a:off x="378780" y="186431"/>
            <a:ext cx="11434439" cy="1569660"/>
          </a:xfrm>
          <a:prstGeom prst="rect">
            <a:avLst/>
          </a:prstGeom>
          <a:noFill/>
        </p:spPr>
        <p:txBody>
          <a:bodyPr wrap="square" rtlCol="0">
            <a:spAutoFit/>
          </a:bodyPr>
          <a:lstStyle/>
          <a:p>
            <a:r>
              <a:rPr lang="en-US" sz="2400" b="1" dirty="0">
                <a:solidFill>
                  <a:srgbClr val="036E3D"/>
                </a:solidFill>
              </a:rPr>
              <a:t>Scenario: You are a new sports dietitian for a soccer team.  From attending a conference, you’ve become interested in a new strategy and think it can help your team.  The theory is strong, but there have only been a few published research studies.</a:t>
            </a:r>
          </a:p>
        </p:txBody>
      </p:sp>
    </p:spTree>
    <p:extLst>
      <p:ext uri="{BB962C8B-B14F-4D97-AF65-F5344CB8AC3E}">
        <p14:creationId xmlns:p14="http://schemas.microsoft.com/office/powerpoint/2010/main" val="313215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1BD9-25CC-6B47-90E9-69F8781FC993}"/>
              </a:ext>
            </a:extLst>
          </p:cNvPr>
          <p:cNvSpPr>
            <a:spLocks noGrp="1"/>
          </p:cNvSpPr>
          <p:nvPr>
            <p:ph type="title"/>
          </p:nvPr>
        </p:nvSpPr>
        <p:spPr>
          <a:xfrm>
            <a:off x="277057" y="229729"/>
            <a:ext cx="11737733" cy="849858"/>
          </a:xfrm>
        </p:spPr>
        <p:txBody>
          <a:bodyPr/>
          <a:lstStyle/>
          <a:p>
            <a:r>
              <a:rPr lang="en-US" dirty="0"/>
              <a:t>Where to Start?  </a:t>
            </a:r>
            <a:r>
              <a:rPr lang="en-US" b="0" dirty="0"/>
              <a:t>Science-Based Recommendations</a:t>
            </a:r>
          </a:p>
        </p:txBody>
      </p:sp>
      <p:sp>
        <p:nvSpPr>
          <p:cNvPr id="3" name="Text Placeholder 2">
            <a:extLst>
              <a:ext uri="{FF2B5EF4-FFF2-40B4-BE49-F238E27FC236}">
                <a16:creationId xmlns:a16="http://schemas.microsoft.com/office/drawing/2014/main" id="{0BCF708E-F9C6-8941-82FC-51594113E384}"/>
              </a:ext>
            </a:extLst>
          </p:cNvPr>
          <p:cNvSpPr>
            <a:spLocks noGrp="1"/>
          </p:cNvSpPr>
          <p:nvPr>
            <p:ph type="body" sz="quarter" idx="10"/>
          </p:nvPr>
        </p:nvSpPr>
        <p:spPr>
          <a:xfrm>
            <a:off x="277057" y="1095917"/>
            <a:ext cx="7155102" cy="5102863"/>
          </a:xfrm>
        </p:spPr>
        <p:txBody>
          <a:bodyPr/>
          <a:lstStyle/>
          <a:p>
            <a:r>
              <a:rPr lang="en-US" dirty="0"/>
              <a:t>Research on the impact of nutrition on athletic performance has grown to the point of offering solid, evidence-based recommendations, particularly for macronutrient intake and hydration.</a:t>
            </a:r>
          </a:p>
          <a:p>
            <a:endParaRPr lang="en-US" dirty="0"/>
          </a:p>
          <a:p>
            <a:r>
              <a:rPr lang="en-US" dirty="0"/>
              <a:t>BUT these recommendations are just that – recommendations, providing a starting point for your work with athletes</a:t>
            </a:r>
          </a:p>
          <a:p>
            <a:endParaRPr lang="en-US" dirty="0"/>
          </a:p>
          <a:p>
            <a:r>
              <a:rPr lang="en-US" dirty="0"/>
              <a:t>Implementing sports nutrition science is also an art.  You must listen to your athlete, understand their personal beliefs related to nutrition, pay attention to how they are feeling and responding to particular foods, understand their rituals, know their likes and dislikes, monitor their changes in performance and injury, etc.</a:t>
            </a:r>
          </a:p>
        </p:txBody>
      </p:sp>
      <p:sp>
        <p:nvSpPr>
          <p:cNvPr id="4" name="TextBox 3">
            <a:extLst>
              <a:ext uri="{FF2B5EF4-FFF2-40B4-BE49-F238E27FC236}">
                <a16:creationId xmlns:a16="http://schemas.microsoft.com/office/drawing/2014/main" id="{F7A1CFC2-21F7-EA48-BB30-C1A05330A974}"/>
              </a:ext>
            </a:extLst>
          </p:cNvPr>
          <p:cNvSpPr txBox="1"/>
          <p:nvPr/>
        </p:nvSpPr>
        <p:spPr>
          <a:xfrm>
            <a:off x="8102010" y="1467292"/>
            <a:ext cx="2881423" cy="3416320"/>
          </a:xfrm>
          <a:prstGeom prst="rect">
            <a:avLst/>
          </a:prstGeom>
          <a:noFill/>
          <a:ln w="38100">
            <a:solidFill>
              <a:srgbClr val="036E3D"/>
            </a:solidFill>
          </a:ln>
        </p:spPr>
        <p:txBody>
          <a:bodyPr wrap="square" rtlCol="0">
            <a:spAutoFit/>
          </a:bodyPr>
          <a:lstStyle/>
          <a:p>
            <a:pPr algn="ctr"/>
            <a:r>
              <a:rPr lang="en-US" b="1" dirty="0"/>
              <a:t>Reminder: Examples of Recommendations from the Scientific Literature</a:t>
            </a:r>
          </a:p>
          <a:p>
            <a:pPr algn="ctr"/>
            <a:endParaRPr lang="en-US" b="1" dirty="0"/>
          </a:p>
          <a:p>
            <a:pPr algn="ctr"/>
            <a:r>
              <a:rPr lang="en-US" dirty="0"/>
              <a:t>30-60 g/h carbohydrate</a:t>
            </a:r>
          </a:p>
          <a:p>
            <a:pPr algn="ctr"/>
            <a:endParaRPr lang="en-US" dirty="0"/>
          </a:p>
          <a:p>
            <a:pPr algn="ctr"/>
            <a:r>
              <a:rPr lang="en-US" dirty="0"/>
              <a:t>0.25-0.3 g/kg protein post-exercise</a:t>
            </a:r>
          </a:p>
          <a:p>
            <a:pPr algn="ctr"/>
            <a:endParaRPr lang="en-US" dirty="0"/>
          </a:p>
          <a:p>
            <a:pPr algn="ctr"/>
            <a:r>
              <a:rPr lang="en-US" dirty="0"/>
              <a:t>Hydrate to maintain body weight losses of less than 2%</a:t>
            </a:r>
          </a:p>
        </p:txBody>
      </p:sp>
      <p:cxnSp>
        <p:nvCxnSpPr>
          <p:cNvPr id="5" name="Straight Connector 4">
            <a:extLst>
              <a:ext uri="{FF2B5EF4-FFF2-40B4-BE49-F238E27FC236}">
                <a16:creationId xmlns:a16="http://schemas.microsoft.com/office/drawing/2014/main" id="{895C69B7-264A-1E4F-9A67-E50CCC098686}"/>
              </a:ext>
            </a:extLst>
          </p:cNvPr>
          <p:cNvCxnSpPr>
            <a:cxnSpLocks/>
          </p:cNvCxnSpPr>
          <p:nvPr/>
        </p:nvCxnSpPr>
        <p:spPr>
          <a:xfrm>
            <a:off x="363565" y="808645"/>
            <a:ext cx="1122592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4BB1CDA-38EA-A742-AF96-AAFED3ABF5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062" y="396111"/>
            <a:ext cx="659036" cy="646717"/>
          </a:xfrm>
          <a:prstGeom prst="rect">
            <a:avLst/>
          </a:prstGeom>
        </p:spPr>
      </p:pic>
      <p:sp>
        <p:nvSpPr>
          <p:cNvPr id="6" name="TextBox 5">
            <a:extLst>
              <a:ext uri="{FF2B5EF4-FFF2-40B4-BE49-F238E27FC236}">
                <a16:creationId xmlns:a16="http://schemas.microsoft.com/office/drawing/2014/main" id="{228FCAF9-87F1-5848-9533-F1532B343181}"/>
              </a:ext>
            </a:extLst>
          </p:cNvPr>
          <p:cNvSpPr txBox="1"/>
          <p:nvPr/>
        </p:nvSpPr>
        <p:spPr>
          <a:xfrm>
            <a:off x="1305016" y="396111"/>
            <a:ext cx="10276511" cy="1015663"/>
          </a:xfrm>
          <a:prstGeom prst="rect">
            <a:avLst/>
          </a:prstGeom>
          <a:noFill/>
        </p:spPr>
        <p:txBody>
          <a:bodyPr wrap="square" rtlCol="0">
            <a:spAutoFit/>
          </a:bodyPr>
          <a:lstStyle/>
          <a:p>
            <a:r>
              <a:rPr lang="en-US" sz="2000" dirty="0">
                <a:latin typeface="Century Gothic" panose="020B0502020202020204" pitchFamily="34" charset="0"/>
              </a:rPr>
              <a:t>Consider your athletes.  Do any of your athletes have food sensitivities, specific beliefs, or any other issues that could hinder implementing this strategy?  If so, can you alter the strategy to incorporate these individual athlete needs?</a:t>
            </a:r>
          </a:p>
        </p:txBody>
      </p:sp>
      <p:pic>
        <p:nvPicPr>
          <p:cNvPr id="10" name="Picture 9" descr="A close up of a logo&#10;&#10;Description automatically generated">
            <a:extLst>
              <a:ext uri="{FF2B5EF4-FFF2-40B4-BE49-F238E27FC236}">
                <a16:creationId xmlns:a16="http://schemas.microsoft.com/office/drawing/2014/main" id="{63E5ECBB-AF9F-2249-94FC-67B2B3B144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552" y="1569443"/>
            <a:ext cx="659036" cy="646717"/>
          </a:xfrm>
          <a:prstGeom prst="rect">
            <a:avLst/>
          </a:prstGeom>
        </p:spPr>
      </p:pic>
      <p:sp>
        <p:nvSpPr>
          <p:cNvPr id="11" name="TextBox 10">
            <a:extLst>
              <a:ext uri="{FF2B5EF4-FFF2-40B4-BE49-F238E27FC236}">
                <a16:creationId xmlns:a16="http://schemas.microsoft.com/office/drawing/2014/main" id="{80651BE1-5527-864F-B29E-1434C6B77C7D}"/>
              </a:ext>
            </a:extLst>
          </p:cNvPr>
          <p:cNvSpPr txBox="1"/>
          <p:nvPr/>
        </p:nvSpPr>
        <p:spPr>
          <a:xfrm>
            <a:off x="1305016" y="1569443"/>
            <a:ext cx="10276511" cy="707886"/>
          </a:xfrm>
          <a:prstGeom prst="rect">
            <a:avLst/>
          </a:prstGeom>
          <a:noFill/>
        </p:spPr>
        <p:txBody>
          <a:bodyPr wrap="square" rtlCol="0">
            <a:spAutoFit/>
          </a:bodyPr>
          <a:lstStyle/>
          <a:p>
            <a:r>
              <a:rPr lang="en-US" sz="2000" dirty="0">
                <a:latin typeface="Century Gothic" panose="020B0502020202020204" pitchFamily="34" charset="0"/>
              </a:rPr>
              <a:t>Check the regulations of your league to ensure all parts of the new strategy are permissible.</a:t>
            </a:r>
          </a:p>
        </p:txBody>
      </p:sp>
      <p:pic>
        <p:nvPicPr>
          <p:cNvPr id="12" name="Picture 11" descr="A close up of a logo&#10;&#10;Description automatically generated">
            <a:extLst>
              <a:ext uri="{FF2B5EF4-FFF2-40B4-BE49-F238E27FC236}">
                <a16:creationId xmlns:a16="http://schemas.microsoft.com/office/drawing/2014/main" id="{D6B67368-C8BD-D542-BD16-B619A2C1DD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552" y="2538589"/>
            <a:ext cx="659036" cy="646717"/>
          </a:xfrm>
          <a:prstGeom prst="rect">
            <a:avLst/>
          </a:prstGeom>
        </p:spPr>
      </p:pic>
      <p:sp>
        <p:nvSpPr>
          <p:cNvPr id="13" name="TextBox 12">
            <a:extLst>
              <a:ext uri="{FF2B5EF4-FFF2-40B4-BE49-F238E27FC236}">
                <a16:creationId xmlns:a16="http://schemas.microsoft.com/office/drawing/2014/main" id="{622261F9-63E7-2545-896F-4035D7F2BDCD}"/>
              </a:ext>
            </a:extLst>
          </p:cNvPr>
          <p:cNvSpPr txBox="1"/>
          <p:nvPr/>
        </p:nvSpPr>
        <p:spPr>
          <a:xfrm>
            <a:off x="1305016" y="2538589"/>
            <a:ext cx="10276511" cy="2246769"/>
          </a:xfrm>
          <a:prstGeom prst="rect">
            <a:avLst/>
          </a:prstGeom>
          <a:noFill/>
        </p:spPr>
        <p:txBody>
          <a:bodyPr wrap="square" rtlCol="0">
            <a:spAutoFit/>
          </a:bodyPr>
          <a:lstStyle/>
          <a:p>
            <a:r>
              <a:rPr lang="en-US" sz="2000" dirty="0">
                <a:latin typeface="Century Gothic" panose="020B0502020202020204" pitchFamily="34" charset="0"/>
              </a:rPr>
              <a:t>Develop a plan to implement the strategy.  Be sure to consider:</a:t>
            </a:r>
          </a:p>
          <a:p>
            <a:endParaRPr lang="en-US" sz="2000" dirty="0">
              <a:latin typeface="Century Gothic" panose="020B0502020202020204" pitchFamily="34" charset="0"/>
            </a:endParaRPr>
          </a:p>
          <a:p>
            <a:pPr marL="342900" indent="-342900">
              <a:buClr>
                <a:srgbClr val="036E3D"/>
              </a:buClr>
              <a:buFont typeface="Wingdings" pitchFamily="2" charset="2"/>
              <a:buChar char="§"/>
            </a:pPr>
            <a:r>
              <a:rPr lang="en-US" sz="2000" dirty="0">
                <a:latin typeface="Century Gothic" panose="020B0502020202020204" pitchFamily="34" charset="0"/>
              </a:rPr>
              <a:t>Individual needs of each athlete.  Is the strategy right for everyone?</a:t>
            </a:r>
          </a:p>
          <a:p>
            <a:pPr marL="342900" indent="-342900">
              <a:buClr>
                <a:srgbClr val="036E3D"/>
              </a:buClr>
              <a:buFont typeface="Wingdings" pitchFamily="2" charset="2"/>
              <a:buChar char="§"/>
            </a:pPr>
            <a:r>
              <a:rPr lang="en-US" sz="2000" dirty="0">
                <a:latin typeface="Century Gothic" panose="020B0502020202020204" pitchFamily="34" charset="0"/>
              </a:rPr>
              <a:t>Timing – begin to implement slowly and stepwise.  Also plan plenty of time to adjust during practices well in advance of competition.</a:t>
            </a:r>
          </a:p>
          <a:p>
            <a:pPr marL="342900" indent="-342900">
              <a:buClr>
                <a:srgbClr val="036E3D"/>
              </a:buClr>
              <a:buFont typeface="Wingdings" pitchFamily="2" charset="2"/>
              <a:buChar char="§"/>
            </a:pPr>
            <a:r>
              <a:rPr lang="en-US" sz="2000" dirty="0">
                <a:latin typeface="Century Gothic" panose="020B0502020202020204" pitchFamily="34" charset="0"/>
              </a:rPr>
              <a:t>How to evaluate effectiveness</a:t>
            </a:r>
          </a:p>
          <a:p>
            <a:pPr marL="342900" indent="-342900">
              <a:buClr>
                <a:srgbClr val="036E3D"/>
              </a:buClr>
              <a:buFont typeface="Wingdings" pitchFamily="2" charset="2"/>
              <a:buChar char="§"/>
            </a:pPr>
            <a:r>
              <a:rPr lang="en-US" sz="2000" dirty="0">
                <a:latin typeface="Century Gothic" panose="020B0502020202020204" pitchFamily="34" charset="0"/>
              </a:rPr>
              <a:t>Cost and logistics</a:t>
            </a:r>
          </a:p>
        </p:txBody>
      </p:sp>
      <p:pic>
        <p:nvPicPr>
          <p:cNvPr id="14" name="Picture 13" descr="A close up of a logo&#10;&#10;Description automatically generated">
            <a:extLst>
              <a:ext uri="{FF2B5EF4-FFF2-40B4-BE49-F238E27FC236}">
                <a16:creationId xmlns:a16="http://schemas.microsoft.com/office/drawing/2014/main" id="{27B63266-19B0-9F4B-A379-A33F771105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552" y="5046618"/>
            <a:ext cx="659036" cy="646717"/>
          </a:xfrm>
          <a:prstGeom prst="rect">
            <a:avLst/>
          </a:prstGeom>
        </p:spPr>
      </p:pic>
      <p:sp>
        <p:nvSpPr>
          <p:cNvPr id="15" name="TextBox 14">
            <a:extLst>
              <a:ext uri="{FF2B5EF4-FFF2-40B4-BE49-F238E27FC236}">
                <a16:creationId xmlns:a16="http://schemas.microsoft.com/office/drawing/2014/main" id="{7C76E62C-EDEA-FD42-84DE-D3D1DC8C0201}"/>
              </a:ext>
            </a:extLst>
          </p:cNvPr>
          <p:cNvSpPr txBox="1"/>
          <p:nvPr/>
        </p:nvSpPr>
        <p:spPr>
          <a:xfrm>
            <a:off x="1305016" y="5046618"/>
            <a:ext cx="10276511" cy="1015663"/>
          </a:xfrm>
          <a:prstGeom prst="rect">
            <a:avLst/>
          </a:prstGeom>
          <a:noFill/>
        </p:spPr>
        <p:txBody>
          <a:bodyPr wrap="square" rtlCol="0">
            <a:spAutoFit/>
          </a:bodyPr>
          <a:lstStyle/>
          <a:p>
            <a:r>
              <a:rPr lang="en-US" sz="2000" dirty="0">
                <a:latin typeface="Century Gothic" panose="020B0502020202020204" pitchFamily="34" charset="0"/>
              </a:rPr>
              <a:t>Develop a communication plan to the sport coaches, performance and sports medicine staff, and then the athletes.  Be prepared for the staff or athletes to push back on the new ideas.</a:t>
            </a:r>
          </a:p>
        </p:txBody>
      </p:sp>
    </p:spTree>
    <p:extLst>
      <p:ext uri="{BB962C8B-B14F-4D97-AF65-F5344CB8AC3E}">
        <p14:creationId xmlns:p14="http://schemas.microsoft.com/office/powerpoint/2010/main" val="284709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BBD-B8D8-DF47-A2D4-25D3FEEC23DE}"/>
              </a:ext>
            </a:extLst>
          </p:cNvPr>
          <p:cNvSpPr>
            <a:spLocks noGrp="1"/>
          </p:cNvSpPr>
          <p:nvPr>
            <p:ph type="title"/>
          </p:nvPr>
        </p:nvSpPr>
        <p:spPr/>
        <p:txBody>
          <a:bodyPr/>
          <a:lstStyle/>
          <a:p>
            <a:r>
              <a:rPr lang="en-US" dirty="0"/>
              <a:t>Communicating Sports Nutrition Science</a:t>
            </a:r>
          </a:p>
        </p:txBody>
      </p:sp>
      <p:grpSp>
        <p:nvGrpSpPr>
          <p:cNvPr id="5" name="Group 4">
            <a:extLst>
              <a:ext uri="{FF2B5EF4-FFF2-40B4-BE49-F238E27FC236}">
                <a16:creationId xmlns:a16="http://schemas.microsoft.com/office/drawing/2014/main" id="{FC93B48D-2FEC-F348-975F-91C7767CBBBF}"/>
              </a:ext>
            </a:extLst>
          </p:cNvPr>
          <p:cNvGrpSpPr/>
          <p:nvPr/>
        </p:nvGrpSpPr>
        <p:grpSpPr>
          <a:xfrm>
            <a:off x="1117600" y="1278466"/>
            <a:ext cx="9956800" cy="4305300"/>
            <a:chOff x="1117600" y="1278466"/>
            <a:chExt cx="9956800" cy="4305300"/>
          </a:xfrm>
        </p:grpSpPr>
        <p:sp>
          <p:nvSpPr>
            <p:cNvPr id="11" name="Rectangle 10">
              <a:extLst>
                <a:ext uri="{FF2B5EF4-FFF2-40B4-BE49-F238E27FC236}">
                  <a16:creationId xmlns:a16="http://schemas.microsoft.com/office/drawing/2014/main" id="{0C46829E-E434-E94B-AEB5-A195E5257846}"/>
                </a:ext>
              </a:extLst>
            </p:cNvPr>
            <p:cNvSpPr/>
            <p:nvPr/>
          </p:nvSpPr>
          <p:spPr>
            <a:xfrm>
              <a:off x="5159351" y="1278466"/>
              <a:ext cx="5915049" cy="430106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16CA3D9-D91E-714B-8910-5C12B30E9EED}"/>
                </a:ext>
              </a:extLst>
            </p:cNvPr>
            <p:cNvSpPr txBox="1"/>
            <p:nvPr/>
          </p:nvSpPr>
          <p:spPr>
            <a:xfrm>
              <a:off x="5764902" y="2360347"/>
              <a:ext cx="5078028" cy="2246769"/>
            </a:xfrm>
            <a:prstGeom prst="rect">
              <a:avLst/>
            </a:prstGeom>
            <a:noFill/>
          </p:spPr>
          <p:txBody>
            <a:bodyPr wrap="square" rtlCol="0">
              <a:spAutoFit/>
            </a:bodyPr>
            <a:lstStyle/>
            <a:p>
              <a:r>
                <a:rPr lang="en-US" sz="2800" dirty="0">
                  <a:solidFill>
                    <a:schemeClr val="bg1"/>
                  </a:solidFill>
                </a:rPr>
                <a:t>“If you can’t explain it simply, you don’t understand it well enough.”</a:t>
              </a:r>
            </a:p>
            <a:p>
              <a:endParaRPr lang="en-US" sz="2800" dirty="0">
                <a:solidFill>
                  <a:schemeClr val="bg1"/>
                </a:solidFill>
              </a:endParaRPr>
            </a:p>
            <a:p>
              <a:r>
                <a:rPr lang="en-US" sz="2800" dirty="0">
                  <a:solidFill>
                    <a:schemeClr val="bg1"/>
                  </a:solidFill>
                </a:rPr>
                <a:t>-Albert Einstein</a:t>
              </a:r>
            </a:p>
          </p:txBody>
        </p:sp>
        <p:pic>
          <p:nvPicPr>
            <p:cNvPr id="4" name="Picture 3" descr="A person posing for the camera&#10;&#10;Description automatically generated">
              <a:extLst>
                <a:ext uri="{FF2B5EF4-FFF2-40B4-BE49-F238E27FC236}">
                  <a16:creationId xmlns:a16="http://schemas.microsoft.com/office/drawing/2014/main" id="{24E85A4E-4B07-0D4C-B3F2-0DFD47E81827}"/>
                </a:ext>
              </a:extLst>
            </p:cNvPr>
            <p:cNvPicPr>
              <a:picLocks noChangeAspect="1"/>
            </p:cNvPicPr>
            <p:nvPr/>
          </p:nvPicPr>
          <p:blipFill rotWithShape="1">
            <a:blip r:embed="rId2"/>
            <a:srcRect r="26362"/>
            <a:stretch/>
          </p:blipFill>
          <p:spPr>
            <a:xfrm>
              <a:off x="1117600" y="1278466"/>
              <a:ext cx="4236427" cy="4305300"/>
            </a:xfrm>
            <a:prstGeom prst="rect">
              <a:avLst/>
            </a:prstGeom>
          </p:spPr>
        </p:pic>
      </p:grpSp>
    </p:spTree>
    <p:extLst>
      <p:ext uri="{BB962C8B-B14F-4D97-AF65-F5344CB8AC3E}">
        <p14:creationId xmlns:p14="http://schemas.microsoft.com/office/powerpoint/2010/main" val="2173717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BBD-B8D8-DF47-A2D4-25D3FEEC23DE}"/>
              </a:ext>
            </a:extLst>
          </p:cNvPr>
          <p:cNvSpPr>
            <a:spLocks noGrp="1"/>
          </p:cNvSpPr>
          <p:nvPr>
            <p:ph type="title"/>
          </p:nvPr>
        </p:nvSpPr>
        <p:spPr/>
        <p:txBody>
          <a:bodyPr/>
          <a:lstStyle/>
          <a:p>
            <a:r>
              <a:rPr lang="en-US" dirty="0"/>
              <a:t>Communicating Sports Nutrition Science</a:t>
            </a:r>
          </a:p>
        </p:txBody>
      </p:sp>
      <p:sp>
        <p:nvSpPr>
          <p:cNvPr id="3" name="TextBox 2">
            <a:extLst>
              <a:ext uri="{FF2B5EF4-FFF2-40B4-BE49-F238E27FC236}">
                <a16:creationId xmlns:a16="http://schemas.microsoft.com/office/drawing/2014/main" id="{BB614478-CEB6-454E-95C2-CF7C8EEA27C5}"/>
              </a:ext>
            </a:extLst>
          </p:cNvPr>
          <p:cNvSpPr txBox="1"/>
          <p:nvPr/>
        </p:nvSpPr>
        <p:spPr>
          <a:xfrm>
            <a:off x="1027289" y="1387931"/>
            <a:ext cx="10871200" cy="4524315"/>
          </a:xfrm>
          <a:prstGeom prst="rect">
            <a:avLst/>
          </a:prstGeom>
          <a:noFill/>
        </p:spPr>
        <p:txBody>
          <a:bodyPr wrap="square" rtlCol="0">
            <a:spAutoFit/>
          </a:bodyPr>
          <a:lstStyle/>
          <a:p>
            <a:pPr marL="342900" indent="-342900">
              <a:buClr>
                <a:srgbClr val="036E3D"/>
              </a:buClr>
              <a:buFont typeface="Wingdings" pitchFamily="2" charset="2"/>
              <a:buChar char="§"/>
            </a:pPr>
            <a:r>
              <a:rPr lang="en-US" sz="2400" dirty="0"/>
              <a:t>Keep your message to the athletes </a:t>
            </a:r>
            <a:r>
              <a:rPr lang="en-US" sz="2400" b="1" dirty="0"/>
              <a:t>simple</a:t>
            </a:r>
          </a:p>
          <a:p>
            <a:pPr marL="342900" indent="-342900">
              <a:buClr>
                <a:srgbClr val="036E3D"/>
              </a:buClr>
              <a:buFont typeface="Wingdings" pitchFamily="2" charset="2"/>
              <a:buChar char="§"/>
            </a:pPr>
            <a:endParaRPr lang="en-US" sz="2400" b="1" dirty="0">
              <a:highlight>
                <a:srgbClr val="FFFF00"/>
              </a:highlight>
            </a:endParaRPr>
          </a:p>
          <a:p>
            <a:pPr marL="342900" indent="-342900">
              <a:buClr>
                <a:srgbClr val="036E3D"/>
              </a:buClr>
              <a:buFont typeface="Wingdings" pitchFamily="2" charset="2"/>
              <a:buChar char="§"/>
            </a:pPr>
            <a:r>
              <a:rPr lang="en-US" sz="2400" dirty="0"/>
              <a:t>Elementary is good most of the time; if you are presenting to a team, keep it short, concise, and visual</a:t>
            </a:r>
          </a:p>
          <a:p>
            <a:pPr marL="342900" indent="-342900">
              <a:buClr>
                <a:srgbClr val="036E3D"/>
              </a:buClr>
              <a:buFont typeface="Wingdings" pitchFamily="2" charset="2"/>
              <a:buChar char="§"/>
            </a:pPr>
            <a:endParaRPr lang="en-US" sz="2400" b="1" dirty="0"/>
          </a:p>
          <a:p>
            <a:pPr marL="342900" indent="-342900">
              <a:buClr>
                <a:srgbClr val="036E3D"/>
              </a:buClr>
              <a:buFont typeface="Wingdings" pitchFamily="2" charset="2"/>
              <a:buChar char="§"/>
            </a:pPr>
            <a:r>
              <a:rPr lang="en-US" sz="2400" dirty="0"/>
              <a:t>Assess their knowledge level and stay one step ahead of the athlete; if you are two steps ahead or more you will lose them</a:t>
            </a:r>
          </a:p>
          <a:p>
            <a:pPr marL="342900" indent="-342900">
              <a:buClr>
                <a:srgbClr val="036E3D"/>
              </a:buClr>
              <a:buFont typeface="Wingdings" pitchFamily="2" charset="2"/>
              <a:buChar char="§"/>
            </a:pPr>
            <a:endParaRPr lang="en-US" sz="2400" dirty="0"/>
          </a:p>
          <a:p>
            <a:pPr marL="342900" indent="-342900">
              <a:buClr>
                <a:srgbClr val="036E3D"/>
              </a:buClr>
              <a:buFont typeface="Wingdings" pitchFamily="2" charset="2"/>
              <a:buChar char="§"/>
            </a:pPr>
            <a:r>
              <a:rPr lang="en-US" sz="2400" dirty="0"/>
              <a:t>Let them know you feel confident in the science, but don’t overwhelm them with scientific details; eliminate scientific jargon like “protein synthesis” or “glycogenolysis” and replace with “muscle recovery” or “using your bodies fuel stores”</a:t>
            </a:r>
          </a:p>
        </p:txBody>
      </p:sp>
      <p:cxnSp>
        <p:nvCxnSpPr>
          <p:cNvPr id="9" name="Straight Connector 8">
            <a:extLst>
              <a:ext uri="{FF2B5EF4-FFF2-40B4-BE49-F238E27FC236}">
                <a16:creationId xmlns:a16="http://schemas.microsoft.com/office/drawing/2014/main" id="{5009574E-CBAD-2A45-9D7F-DEE4F92727D1}"/>
              </a:ext>
            </a:extLst>
          </p:cNvPr>
          <p:cNvCxnSpPr>
            <a:cxnSpLocks/>
          </p:cNvCxnSpPr>
          <p:nvPr/>
        </p:nvCxnSpPr>
        <p:spPr>
          <a:xfrm>
            <a:off x="1027289" y="1129850"/>
            <a:ext cx="88917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48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BBD-B8D8-DF47-A2D4-25D3FEEC23DE}"/>
              </a:ext>
            </a:extLst>
          </p:cNvPr>
          <p:cNvSpPr>
            <a:spLocks noGrp="1"/>
          </p:cNvSpPr>
          <p:nvPr>
            <p:ph type="title"/>
          </p:nvPr>
        </p:nvSpPr>
        <p:spPr/>
        <p:txBody>
          <a:bodyPr/>
          <a:lstStyle/>
          <a:p>
            <a:r>
              <a:rPr lang="en-US" dirty="0"/>
              <a:t>Communicating Sports Nutrition Science</a:t>
            </a:r>
          </a:p>
        </p:txBody>
      </p:sp>
      <p:sp>
        <p:nvSpPr>
          <p:cNvPr id="3" name="TextBox 2">
            <a:extLst>
              <a:ext uri="{FF2B5EF4-FFF2-40B4-BE49-F238E27FC236}">
                <a16:creationId xmlns:a16="http://schemas.microsoft.com/office/drawing/2014/main" id="{BB614478-CEB6-454E-95C2-CF7C8EEA27C5}"/>
              </a:ext>
            </a:extLst>
          </p:cNvPr>
          <p:cNvSpPr txBox="1"/>
          <p:nvPr/>
        </p:nvSpPr>
        <p:spPr>
          <a:xfrm>
            <a:off x="1027289" y="1387931"/>
            <a:ext cx="10871200" cy="4893647"/>
          </a:xfrm>
          <a:prstGeom prst="rect">
            <a:avLst/>
          </a:prstGeom>
          <a:noFill/>
        </p:spPr>
        <p:txBody>
          <a:bodyPr wrap="square" rtlCol="0">
            <a:spAutoFit/>
          </a:bodyPr>
          <a:lstStyle/>
          <a:p>
            <a:pPr marL="342900" indent="-342900">
              <a:buClr>
                <a:srgbClr val="036E3D"/>
              </a:buClr>
              <a:buFont typeface="Wingdings" pitchFamily="2" charset="2"/>
              <a:buChar char="§"/>
            </a:pPr>
            <a:r>
              <a:rPr lang="en-US" sz="2400" dirty="0"/>
              <a:t>Focus on how the plan can help support their performance or how it may improve upon their “weaknesses”</a:t>
            </a:r>
          </a:p>
          <a:p>
            <a:pPr marL="342900" indent="-342900">
              <a:buClr>
                <a:srgbClr val="036E3D"/>
              </a:buClr>
              <a:buFont typeface="Wingdings" pitchFamily="2" charset="2"/>
              <a:buChar char="§"/>
            </a:pPr>
            <a:endParaRPr lang="en-US" sz="2400" dirty="0"/>
          </a:p>
          <a:p>
            <a:pPr marL="342900" indent="-342900">
              <a:buClr>
                <a:srgbClr val="036E3D"/>
              </a:buClr>
              <a:buFont typeface="Wingdings" pitchFamily="2" charset="2"/>
              <a:buChar char="§"/>
            </a:pPr>
            <a:r>
              <a:rPr lang="en-US" sz="2400" dirty="0"/>
              <a:t>Take into account any hesitations the athletes may have when developing your communication plan</a:t>
            </a:r>
          </a:p>
          <a:p>
            <a:pPr marL="342900" indent="-342900">
              <a:buClr>
                <a:srgbClr val="036E3D"/>
              </a:buClr>
              <a:buFont typeface="Wingdings" pitchFamily="2" charset="2"/>
              <a:buChar char="§"/>
            </a:pPr>
            <a:endParaRPr lang="en-US" sz="2400" dirty="0"/>
          </a:p>
          <a:p>
            <a:pPr marL="342900" indent="-342900">
              <a:buClr>
                <a:srgbClr val="036E3D"/>
              </a:buClr>
              <a:buFont typeface="Wingdings" pitchFamily="2" charset="2"/>
              <a:buChar char="§"/>
            </a:pPr>
            <a:r>
              <a:rPr lang="en-US" sz="2400" dirty="0"/>
              <a:t>Be willing to teach your athletes the “why” behind your plan, not only the “what”.  Some athletes will take better to learning your reasoning than others, but think about creative and simple ways to convey the science.</a:t>
            </a:r>
          </a:p>
          <a:p>
            <a:pPr marL="342900" indent="-342900">
              <a:buClr>
                <a:srgbClr val="036E3D"/>
              </a:buClr>
              <a:buFont typeface="Wingdings" pitchFamily="2" charset="2"/>
              <a:buChar char="§"/>
            </a:pPr>
            <a:endParaRPr lang="en-US" sz="2400" dirty="0"/>
          </a:p>
          <a:p>
            <a:pPr marL="342900" indent="-342900">
              <a:buClr>
                <a:srgbClr val="036E3D"/>
              </a:buClr>
              <a:buFont typeface="Wingdings" pitchFamily="2" charset="2"/>
              <a:buChar char="§"/>
            </a:pPr>
            <a:r>
              <a:rPr lang="en-US" sz="2400" dirty="0"/>
              <a:t>Be confident!</a:t>
            </a:r>
          </a:p>
          <a:p>
            <a:pPr>
              <a:buClr>
                <a:srgbClr val="036E3D"/>
              </a:buClr>
            </a:pPr>
            <a:endParaRPr lang="en-US" sz="2400" dirty="0"/>
          </a:p>
        </p:txBody>
      </p:sp>
      <p:cxnSp>
        <p:nvCxnSpPr>
          <p:cNvPr id="9" name="Straight Connector 8">
            <a:extLst>
              <a:ext uri="{FF2B5EF4-FFF2-40B4-BE49-F238E27FC236}">
                <a16:creationId xmlns:a16="http://schemas.microsoft.com/office/drawing/2014/main" id="{5009574E-CBAD-2A45-9D7F-DEE4F92727D1}"/>
              </a:ext>
            </a:extLst>
          </p:cNvPr>
          <p:cNvCxnSpPr>
            <a:cxnSpLocks/>
          </p:cNvCxnSpPr>
          <p:nvPr/>
        </p:nvCxnSpPr>
        <p:spPr>
          <a:xfrm>
            <a:off x="1027289" y="1129850"/>
            <a:ext cx="88917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30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BBD-B8D8-DF47-A2D4-25D3FEEC23DE}"/>
              </a:ext>
            </a:extLst>
          </p:cNvPr>
          <p:cNvSpPr>
            <a:spLocks noGrp="1"/>
          </p:cNvSpPr>
          <p:nvPr>
            <p:ph type="title"/>
          </p:nvPr>
        </p:nvSpPr>
        <p:spPr/>
        <p:txBody>
          <a:bodyPr/>
          <a:lstStyle/>
          <a:p>
            <a:r>
              <a:rPr lang="en-US" dirty="0"/>
              <a:t>Communicating Sports Nutrition Science</a:t>
            </a:r>
          </a:p>
        </p:txBody>
      </p:sp>
      <p:sp>
        <p:nvSpPr>
          <p:cNvPr id="3" name="TextBox 2">
            <a:extLst>
              <a:ext uri="{FF2B5EF4-FFF2-40B4-BE49-F238E27FC236}">
                <a16:creationId xmlns:a16="http://schemas.microsoft.com/office/drawing/2014/main" id="{BB614478-CEB6-454E-95C2-CF7C8EEA27C5}"/>
              </a:ext>
            </a:extLst>
          </p:cNvPr>
          <p:cNvSpPr txBox="1"/>
          <p:nvPr/>
        </p:nvSpPr>
        <p:spPr>
          <a:xfrm>
            <a:off x="1027289" y="1387931"/>
            <a:ext cx="10871200" cy="3785652"/>
          </a:xfrm>
          <a:prstGeom prst="rect">
            <a:avLst/>
          </a:prstGeom>
          <a:noFill/>
        </p:spPr>
        <p:txBody>
          <a:bodyPr wrap="square" rtlCol="0">
            <a:spAutoFit/>
          </a:bodyPr>
          <a:lstStyle/>
          <a:p>
            <a:pPr>
              <a:buClr>
                <a:srgbClr val="036E3D"/>
              </a:buClr>
            </a:pPr>
            <a:r>
              <a:rPr lang="en-US" sz="2400" dirty="0"/>
              <a:t>Know your athletes, use a method to communicate that reaches them</a:t>
            </a:r>
          </a:p>
          <a:p>
            <a:pPr>
              <a:buClr>
                <a:srgbClr val="036E3D"/>
              </a:buClr>
            </a:pPr>
            <a:endParaRPr lang="en-US" sz="2400" dirty="0"/>
          </a:p>
          <a:p>
            <a:pPr>
              <a:buClr>
                <a:srgbClr val="036E3D"/>
              </a:buClr>
            </a:pPr>
            <a:r>
              <a:rPr lang="en-US" sz="2400" dirty="0"/>
              <a:t>Some ideas:</a:t>
            </a:r>
          </a:p>
          <a:p>
            <a:pPr marL="342900" indent="-342900">
              <a:buClr>
                <a:srgbClr val="036E3D"/>
              </a:buClr>
              <a:buFont typeface="Wingdings" pitchFamily="2" charset="2"/>
              <a:buChar char="§"/>
            </a:pPr>
            <a:r>
              <a:rPr lang="en-US" sz="2400" dirty="0"/>
              <a:t>Text message vs email</a:t>
            </a:r>
          </a:p>
          <a:p>
            <a:pPr marL="342900" indent="-342900">
              <a:buClr>
                <a:srgbClr val="036E3D"/>
              </a:buClr>
              <a:buFont typeface="Wingdings" pitchFamily="2" charset="2"/>
              <a:buChar char="§"/>
            </a:pPr>
            <a:r>
              <a:rPr lang="en-US" sz="2400" dirty="0"/>
              <a:t>Posters vs video boards</a:t>
            </a:r>
          </a:p>
          <a:p>
            <a:pPr marL="342900" indent="-342900">
              <a:buClr>
                <a:srgbClr val="036E3D"/>
              </a:buClr>
              <a:buFont typeface="Wingdings" pitchFamily="2" charset="2"/>
              <a:buChar char="§"/>
            </a:pPr>
            <a:r>
              <a:rPr lang="en-US" sz="2400" dirty="0"/>
              <a:t>Do they engage with you on social media? </a:t>
            </a:r>
          </a:p>
          <a:p>
            <a:pPr marL="342900" indent="-342900">
              <a:buClr>
                <a:srgbClr val="036E3D"/>
              </a:buClr>
              <a:buFont typeface="Wingdings" pitchFamily="2" charset="2"/>
              <a:buChar char="§"/>
            </a:pPr>
            <a:r>
              <a:rPr lang="en-US" sz="2400" dirty="0"/>
              <a:t>Do they respond better to one-on-one or group sessions?</a:t>
            </a:r>
          </a:p>
          <a:p>
            <a:pPr marL="342900" indent="-342900">
              <a:buClr>
                <a:srgbClr val="036E3D"/>
              </a:buClr>
              <a:buFont typeface="Wingdings" pitchFamily="2" charset="2"/>
              <a:buChar char="§"/>
            </a:pPr>
            <a:r>
              <a:rPr lang="en-US" sz="2400" dirty="0"/>
              <a:t>If you’re presenting to a group of athletes, usually a Power Point-type presentation won’t engage them.  Speak directly to them, if you need to use slides as visuals keep them short!</a:t>
            </a:r>
          </a:p>
        </p:txBody>
      </p:sp>
      <p:cxnSp>
        <p:nvCxnSpPr>
          <p:cNvPr id="9" name="Straight Connector 8">
            <a:extLst>
              <a:ext uri="{FF2B5EF4-FFF2-40B4-BE49-F238E27FC236}">
                <a16:creationId xmlns:a16="http://schemas.microsoft.com/office/drawing/2014/main" id="{5009574E-CBAD-2A45-9D7F-DEE4F92727D1}"/>
              </a:ext>
            </a:extLst>
          </p:cNvPr>
          <p:cNvCxnSpPr>
            <a:cxnSpLocks/>
          </p:cNvCxnSpPr>
          <p:nvPr/>
        </p:nvCxnSpPr>
        <p:spPr>
          <a:xfrm>
            <a:off x="1027289" y="1129850"/>
            <a:ext cx="88917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042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E9C99F-2F66-374C-A7DC-EEFAC8BF6371}"/>
              </a:ext>
            </a:extLst>
          </p:cNvPr>
          <p:cNvSpPr>
            <a:spLocks noGrp="1"/>
          </p:cNvSpPr>
          <p:nvPr>
            <p:ph type="body" sz="quarter" idx="10"/>
          </p:nvPr>
        </p:nvSpPr>
        <p:spPr>
          <a:xfrm>
            <a:off x="228601" y="972790"/>
            <a:ext cx="3136392" cy="4546660"/>
          </a:xfrm>
        </p:spPr>
        <p:txBody>
          <a:bodyPr/>
          <a:lstStyle/>
          <a:p>
            <a:pPr algn="ctr"/>
            <a:r>
              <a:rPr lang="en-US" dirty="0"/>
              <a:t>View a clip from Asker </a:t>
            </a:r>
            <a:r>
              <a:rPr lang="en-US" dirty="0" err="1"/>
              <a:t>Jeukendrup’s</a:t>
            </a:r>
            <a:r>
              <a:rPr lang="en-US" dirty="0"/>
              <a:t> webinar “Communicating Science”</a:t>
            </a:r>
          </a:p>
          <a:p>
            <a:pPr algn="ctr"/>
            <a:endParaRPr lang="en-US" dirty="0"/>
          </a:p>
          <a:p>
            <a:pPr algn="ctr"/>
            <a:r>
              <a:rPr lang="en-US" dirty="0"/>
              <a:t>Click </a:t>
            </a:r>
            <a:r>
              <a:rPr lang="en-US" dirty="0">
                <a:hlinkClick r:id="rId4"/>
              </a:rPr>
              <a:t>here</a:t>
            </a:r>
            <a:r>
              <a:rPr lang="en-US" dirty="0"/>
              <a:t> to find the full webinar</a:t>
            </a:r>
          </a:p>
        </p:txBody>
      </p:sp>
      <p:pic>
        <p:nvPicPr>
          <p:cNvPr id="4" name="Asker's webinar trimed.mov" descr="Asker's webinar trimed.mov">
            <a:hlinkClick r:id="" action="ppaction://media"/>
            <a:extLst>
              <a:ext uri="{FF2B5EF4-FFF2-40B4-BE49-F238E27FC236}">
                <a16:creationId xmlns:a16="http://schemas.microsoft.com/office/drawing/2014/main" id="{FEDA7736-E847-004B-88F8-823C18EC02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21608" y="216408"/>
            <a:ext cx="8077200" cy="6096000"/>
          </a:xfrm>
          <a:prstGeom prst="rect">
            <a:avLst/>
          </a:prstGeom>
        </p:spPr>
      </p:pic>
    </p:spTree>
    <p:extLst>
      <p:ext uri="{BB962C8B-B14F-4D97-AF65-F5344CB8AC3E}">
        <p14:creationId xmlns:p14="http://schemas.microsoft.com/office/powerpoint/2010/main" val="15033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9C1B-14F8-FE47-A3C5-E90AD4BD5992}"/>
              </a:ext>
            </a:extLst>
          </p:cNvPr>
          <p:cNvSpPr>
            <a:spLocks noGrp="1"/>
          </p:cNvSpPr>
          <p:nvPr>
            <p:ph type="title"/>
          </p:nvPr>
        </p:nvSpPr>
        <p:spPr>
          <a:xfrm>
            <a:off x="850024" y="538073"/>
            <a:ext cx="10491952" cy="849858"/>
          </a:xfrm>
        </p:spPr>
        <p:txBody>
          <a:bodyPr/>
          <a:lstStyle/>
          <a:p>
            <a:pPr algn="ctr"/>
            <a:r>
              <a:rPr lang="en-US" dirty="0"/>
              <a:t>Let’s revisit our scenario…</a:t>
            </a:r>
          </a:p>
        </p:txBody>
      </p:sp>
      <p:sp>
        <p:nvSpPr>
          <p:cNvPr id="5" name="TextBox 4">
            <a:extLst>
              <a:ext uri="{FF2B5EF4-FFF2-40B4-BE49-F238E27FC236}">
                <a16:creationId xmlns:a16="http://schemas.microsoft.com/office/drawing/2014/main" id="{ACCBEFC8-0E4C-0848-9763-0E428C92B91B}"/>
              </a:ext>
            </a:extLst>
          </p:cNvPr>
          <p:cNvSpPr txBox="1"/>
          <p:nvPr/>
        </p:nvSpPr>
        <p:spPr>
          <a:xfrm>
            <a:off x="524845" y="1619751"/>
            <a:ext cx="11142310" cy="3293209"/>
          </a:xfrm>
          <a:prstGeom prst="rect">
            <a:avLst/>
          </a:prstGeom>
          <a:noFill/>
        </p:spPr>
        <p:txBody>
          <a:bodyPr wrap="square" rtlCol="0">
            <a:spAutoFit/>
          </a:bodyPr>
          <a:lstStyle/>
          <a:p>
            <a:pPr algn="ctr"/>
            <a:r>
              <a:rPr lang="en-US" sz="2400" dirty="0"/>
              <a:t>You are a new sports dietitian working with a basketball team.  One of the star players with high minutes currently says she feels great without any fuel during a game.  You want her to take in 50-60 g of carbohydrate, explaining that this is the amount shown in the scientific literature to improve performance.  She is not interested.  What do you do?</a:t>
            </a:r>
          </a:p>
          <a:p>
            <a:pPr algn="ctr"/>
            <a:endParaRPr lang="en-US" sz="2400" dirty="0"/>
          </a:p>
          <a:p>
            <a:pPr algn="ctr"/>
            <a:r>
              <a:rPr lang="en-US" sz="3200" b="1" dirty="0"/>
              <a:t>How can you clearly and effectively communicate your reasoning for change to this athlete?</a:t>
            </a:r>
          </a:p>
        </p:txBody>
      </p:sp>
      <p:cxnSp>
        <p:nvCxnSpPr>
          <p:cNvPr id="6" name="Straight Connector 5">
            <a:extLst>
              <a:ext uri="{FF2B5EF4-FFF2-40B4-BE49-F238E27FC236}">
                <a16:creationId xmlns:a16="http://schemas.microsoft.com/office/drawing/2014/main" id="{AF1664AF-658B-B04D-B2FD-769A1192725C}"/>
              </a:ext>
            </a:extLst>
          </p:cNvPr>
          <p:cNvCxnSpPr>
            <a:cxnSpLocks/>
          </p:cNvCxnSpPr>
          <p:nvPr/>
        </p:nvCxnSpPr>
        <p:spPr>
          <a:xfrm>
            <a:off x="2882900" y="1138845"/>
            <a:ext cx="64262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83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61C0-9FAB-5142-8BF1-C7404A390B70}"/>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49FFA638-C4AC-A740-BCFF-5B409DAC646F}"/>
              </a:ext>
            </a:extLst>
          </p:cNvPr>
          <p:cNvSpPr>
            <a:spLocks noGrp="1"/>
          </p:cNvSpPr>
          <p:nvPr>
            <p:ph type="body" sz="quarter" idx="10"/>
          </p:nvPr>
        </p:nvSpPr>
        <p:spPr>
          <a:xfrm>
            <a:off x="861848" y="1478583"/>
            <a:ext cx="9873886" cy="4546660"/>
          </a:xfrm>
        </p:spPr>
        <p:txBody>
          <a:bodyPr/>
          <a:lstStyle/>
          <a:p>
            <a:pPr marL="342900" indent="-342900">
              <a:buClr>
                <a:srgbClr val="036E3D"/>
              </a:buClr>
              <a:buFont typeface="Wingdings" pitchFamily="2" charset="2"/>
              <a:buChar char="§"/>
            </a:pPr>
            <a:r>
              <a:rPr lang="en-US" dirty="0"/>
              <a:t>Bridging the gap between science and the field of play is an important role for a sports dietitian.</a:t>
            </a:r>
          </a:p>
          <a:p>
            <a:pPr marL="342900" indent="-342900">
              <a:buClr>
                <a:srgbClr val="036E3D"/>
              </a:buClr>
              <a:buFont typeface="Wingdings" pitchFamily="2" charset="2"/>
              <a:buChar char="§"/>
            </a:pPr>
            <a:r>
              <a:rPr lang="en-US" dirty="0"/>
              <a:t>Understand that published recommendations are not absolute, but guides to help you customize a sports nutrition strategy for </a:t>
            </a:r>
            <a:r>
              <a:rPr lang="en-US"/>
              <a:t>your athletes.</a:t>
            </a:r>
            <a:endParaRPr lang="en-US" dirty="0"/>
          </a:p>
          <a:p>
            <a:pPr marL="342900" indent="-342900">
              <a:buClr>
                <a:srgbClr val="036E3D"/>
              </a:buClr>
              <a:buFont typeface="Wingdings" pitchFamily="2" charset="2"/>
              <a:buChar char="§"/>
            </a:pPr>
            <a:r>
              <a:rPr lang="en-US" dirty="0"/>
              <a:t>To help you evaluate if a new ingredient, supplement or strategy are appropriate, use an evidence-based approach.  </a:t>
            </a:r>
          </a:p>
          <a:p>
            <a:pPr marL="342900" indent="-342900">
              <a:buClr>
                <a:srgbClr val="036E3D"/>
              </a:buClr>
              <a:buFont typeface="Wingdings" pitchFamily="2" charset="2"/>
              <a:buChar char="§"/>
            </a:pPr>
            <a:r>
              <a:rPr lang="en-US" dirty="0"/>
              <a:t>Evaluating the scientific literature can be difficult.  Look for a meta-analysis on a topic.  If you are evaluating an individual study, consider the Paper to Podium matrix.</a:t>
            </a:r>
          </a:p>
          <a:p>
            <a:pPr marL="342900" indent="-342900">
              <a:buClr>
                <a:srgbClr val="036E3D"/>
              </a:buClr>
              <a:buFont typeface="Wingdings" pitchFamily="2" charset="2"/>
              <a:buChar char="§"/>
            </a:pPr>
            <a:r>
              <a:rPr lang="en-US" dirty="0"/>
              <a:t>Clear communication to your peers on staff and the athletes is crucial to implementing evidence-based nutrition strategies.</a:t>
            </a:r>
          </a:p>
        </p:txBody>
      </p:sp>
      <p:cxnSp>
        <p:nvCxnSpPr>
          <p:cNvPr id="4" name="Straight Connector 3">
            <a:extLst>
              <a:ext uri="{FF2B5EF4-FFF2-40B4-BE49-F238E27FC236}">
                <a16:creationId xmlns:a16="http://schemas.microsoft.com/office/drawing/2014/main" id="{2AE53717-82E4-E54B-87F4-16AA70DC5E09}"/>
              </a:ext>
            </a:extLst>
          </p:cNvPr>
          <p:cNvCxnSpPr>
            <a:cxnSpLocks/>
          </p:cNvCxnSpPr>
          <p:nvPr/>
        </p:nvCxnSpPr>
        <p:spPr>
          <a:xfrm>
            <a:off x="1027289" y="1129850"/>
            <a:ext cx="1873955"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A95909-447B-864B-A6A3-0F1ABBE4CA5A}"/>
              </a:ext>
            </a:extLst>
          </p:cNvPr>
          <p:cNvSpPr txBox="1"/>
          <p:nvPr/>
        </p:nvSpPr>
        <p:spPr>
          <a:xfrm>
            <a:off x="5402179" y="6583465"/>
            <a:ext cx="6668782" cy="246217"/>
          </a:xfrm>
          <a:prstGeom prst="rect">
            <a:avLst/>
          </a:prstGeom>
          <a:noFill/>
        </p:spPr>
        <p:txBody>
          <a:bodyPr wrap="square" lIns="91435" tIns="45718" rIns="91435" bIns="45718" rtlCol="0">
            <a:spAutoFit/>
          </a:bodyPr>
          <a:lstStyle/>
          <a:p>
            <a:pPr algn="r"/>
            <a:r>
              <a:rPr lang="en-US" sz="1000" dirty="0">
                <a:solidFill>
                  <a:schemeClr val="bg1"/>
                </a:solidFill>
                <a:latin typeface="Century Gothic"/>
                <a:cs typeface="Gill Sans Light"/>
              </a:rPr>
              <a:t>Close, G, Kasper, A and Morton, J. </a:t>
            </a:r>
            <a:r>
              <a:rPr lang="en-US" sz="1000" i="1" dirty="0">
                <a:solidFill>
                  <a:schemeClr val="bg1"/>
                </a:solidFill>
                <a:latin typeface="Century Gothic"/>
                <a:cs typeface="Gill Sans Light"/>
              </a:rPr>
              <a:t>Sports Science Exchange. </a:t>
            </a:r>
            <a:r>
              <a:rPr lang="en-US" sz="1000" dirty="0">
                <a:solidFill>
                  <a:schemeClr val="bg1"/>
                </a:solidFill>
                <a:latin typeface="Century Gothic"/>
                <a:cs typeface="Gill Sans Light"/>
              </a:rPr>
              <a:t>2019;29(197):1-6</a:t>
            </a:r>
          </a:p>
        </p:txBody>
      </p:sp>
    </p:spTree>
    <p:extLst>
      <p:ext uri="{BB962C8B-B14F-4D97-AF65-F5344CB8AC3E}">
        <p14:creationId xmlns:p14="http://schemas.microsoft.com/office/powerpoint/2010/main" val="360859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newspaper&#10;&#10;Description automatically generated">
            <a:extLst>
              <a:ext uri="{FF2B5EF4-FFF2-40B4-BE49-F238E27FC236}">
                <a16:creationId xmlns:a16="http://schemas.microsoft.com/office/drawing/2014/main" id="{3F4FE29D-07B7-894D-893C-A785B1BACA26}"/>
              </a:ext>
            </a:extLst>
          </p:cNvPr>
          <p:cNvPicPr>
            <a:picLocks noChangeAspect="1"/>
          </p:cNvPicPr>
          <p:nvPr/>
        </p:nvPicPr>
        <p:blipFill rotWithShape="1">
          <a:blip r:embed="rId2"/>
          <a:srcRect b="6666"/>
          <a:stretch/>
        </p:blipFill>
        <p:spPr>
          <a:xfrm>
            <a:off x="5055086" y="0"/>
            <a:ext cx="7136914" cy="6400794"/>
          </a:xfrm>
          <a:prstGeom prst="rect">
            <a:avLst/>
          </a:prstGeom>
        </p:spPr>
      </p:pic>
      <p:sp>
        <p:nvSpPr>
          <p:cNvPr id="12" name="TextBox 11">
            <a:extLst>
              <a:ext uri="{FF2B5EF4-FFF2-40B4-BE49-F238E27FC236}">
                <a16:creationId xmlns:a16="http://schemas.microsoft.com/office/drawing/2014/main" id="{B20F398A-79B3-7943-BB81-870A7EF07AFB}"/>
              </a:ext>
            </a:extLst>
          </p:cNvPr>
          <p:cNvSpPr txBox="1"/>
          <p:nvPr/>
        </p:nvSpPr>
        <p:spPr>
          <a:xfrm>
            <a:off x="127000" y="6578600"/>
            <a:ext cx="4521200" cy="246221"/>
          </a:xfrm>
          <a:prstGeom prst="rect">
            <a:avLst/>
          </a:prstGeom>
          <a:noFill/>
        </p:spPr>
        <p:txBody>
          <a:bodyPr wrap="square" rtlCol="0">
            <a:spAutoFit/>
          </a:bodyPr>
          <a:lstStyle/>
          <a:p>
            <a:r>
              <a:rPr lang="en-US" sz="1000" dirty="0">
                <a:solidFill>
                  <a:schemeClr val="bg1"/>
                </a:solidFill>
              </a:rPr>
              <a:t>J </a:t>
            </a:r>
            <a:r>
              <a:rPr lang="en-US" sz="1000" dirty="0" err="1">
                <a:solidFill>
                  <a:schemeClr val="bg1"/>
                </a:solidFill>
              </a:rPr>
              <a:t>Acad</a:t>
            </a:r>
            <a:r>
              <a:rPr lang="en-US" sz="1000" dirty="0">
                <a:solidFill>
                  <a:schemeClr val="bg1"/>
                </a:solidFill>
              </a:rPr>
              <a:t> </a:t>
            </a:r>
            <a:r>
              <a:rPr lang="en-US" sz="1000" dirty="0" err="1">
                <a:solidFill>
                  <a:schemeClr val="bg1"/>
                </a:solidFill>
              </a:rPr>
              <a:t>Nutr</a:t>
            </a:r>
            <a:r>
              <a:rPr lang="en-US" sz="1000" dirty="0">
                <a:solidFill>
                  <a:schemeClr val="bg1"/>
                </a:solidFill>
              </a:rPr>
              <a:t> Diet. 2016;116:501-528</a:t>
            </a:r>
          </a:p>
        </p:txBody>
      </p:sp>
      <p:sp>
        <p:nvSpPr>
          <p:cNvPr id="4" name="TextBox 3">
            <a:extLst>
              <a:ext uri="{FF2B5EF4-FFF2-40B4-BE49-F238E27FC236}">
                <a16:creationId xmlns:a16="http://schemas.microsoft.com/office/drawing/2014/main" id="{99FA6056-9C0E-9B40-89F6-E01A06D043F2}"/>
              </a:ext>
            </a:extLst>
          </p:cNvPr>
          <p:cNvSpPr txBox="1"/>
          <p:nvPr/>
        </p:nvSpPr>
        <p:spPr>
          <a:xfrm>
            <a:off x="661977" y="1401803"/>
            <a:ext cx="4149720" cy="3785652"/>
          </a:xfrm>
          <a:prstGeom prst="rect">
            <a:avLst/>
          </a:prstGeom>
          <a:noFill/>
          <a:ln w="38100">
            <a:solidFill>
              <a:srgbClr val="036E3D"/>
            </a:solidFill>
          </a:ln>
        </p:spPr>
        <p:txBody>
          <a:bodyPr wrap="square" rtlCol="0">
            <a:spAutoFit/>
          </a:bodyPr>
          <a:lstStyle/>
          <a:p>
            <a:pPr algn="ctr"/>
            <a:r>
              <a:rPr lang="en-US" sz="2400" dirty="0"/>
              <a:t>Professional groups, in this case the Academy of Nutrition and Dietetics, Dietitians of Canada, and American College of Sports Medicine, publish reviews  with a summary of the literature, and grade evidence for use by their practitioner membership.</a:t>
            </a:r>
          </a:p>
        </p:txBody>
      </p:sp>
    </p:spTree>
    <p:extLst>
      <p:ext uri="{BB962C8B-B14F-4D97-AF65-F5344CB8AC3E}">
        <p14:creationId xmlns:p14="http://schemas.microsoft.com/office/powerpoint/2010/main" val="175103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4CB082A8-446D-1F49-8E12-FDF65558E627}"/>
              </a:ext>
            </a:extLst>
          </p:cNvPr>
          <p:cNvPicPr>
            <a:picLocks noChangeAspect="1"/>
          </p:cNvPicPr>
          <p:nvPr/>
        </p:nvPicPr>
        <p:blipFill>
          <a:blip r:embed="rId2"/>
          <a:stretch>
            <a:fillRect/>
          </a:stretch>
        </p:blipFill>
        <p:spPr>
          <a:xfrm>
            <a:off x="4384733" y="0"/>
            <a:ext cx="7589799" cy="6858000"/>
          </a:xfrm>
          <a:prstGeom prst="rect">
            <a:avLst/>
          </a:prstGeom>
        </p:spPr>
      </p:pic>
      <p:sp>
        <p:nvSpPr>
          <p:cNvPr id="7" name="TextBox 6">
            <a:extLst>
              <a:ext uri="{FF2B5EF4-FFF2-40B4-BE49-F238E27FC236}">
                <a16:creationId xmlns:a16="http://schemas.microsoft.com/office/drawing/2014/main" id="{62CBB3DB-6770-4648-8CC2-3454E4D40D05}"/>
              </a:ext>
            </a:extLst>
          </p:cNvPr>
          <p:cNvSpPr txBox="1"/>
          <p:nvPr/>
        </p:nvSpPr>
        <p:spPr>
          <a:xfrm>
            <a:off x="217468" y="140041"/>
            <a:ext cx="3342806" cy="1200329"/>
          </a:xfrm>
          <a:prstGeom prst="rect">
            <a:avLst/>
          </a:prstGeom>
          <a:noFill/>
        </p:spPr>
        <p:txBody>
          <a:bodyPr wrap="square" rtlCol="0">
            <a:spAutoFit/>
          </a:bodyPr>
          <a:lstStyle/>
          <a:p>
            <a:pPr algn="r"/>
            <a:r>
              <a:rPr lang="en-US" dirty="0"/>
              <a:t>Example from the Academy of Nutrition and Dietetics Evidence Analysis Library related to sports nutrition</a:t>
            </a:r>
          </a:p>
        </p:txBody>
      </p:sp>
      <p:cxnSp>
        <p:nvCxnSpPr>
          <p:cNvPr id="10" name="Straight Connector 9">
            <a:extLst>
              <a:ext uri="{FF2B5EF4-FFF2-40B4-BE49-F238E27FC236}">
                <a16:creationId xmlns:a16="http://schemas.microsoft.com/office/drawing/2014/main" id="{80358E64-6BC6-D146-8CDB-CEFE7BD31398}"/>
              </a:ext>
            </a:extLst>
          </p:cNvPr>
          <p:cNvCxnSpPr/>
          <p:nvPr/>
        </p:nvCxnSpPr>
        <p:spPr>
          <a:xfrm>
            <a:off x="3563605" y="163643"/>
            <a:ext cx="0" cy="1176727"/>
          </a:xfrm>
          <a:prstGeom prst="line">
            <a:avLst/>
          </a:prstGeom>
          <a:ln w="76200">
            <a:solidFill>
              <a:srgbClr val="036E3D"/>
            </a:solidFill>
          </a:ln>
        </p:spPr>
        <p:style>
          <a:lnRef idx="1">
            <a:schemeClr val="accent1"/>
          </a:lnRef>
          <a:fillRef idx="0">
            <a:schemeClr val="accent1"/>
          </a:fillRef>
          <a:effectRef idx="0">
            <a:schemeClr val="accent1"/>
          </a:effectRef>
          <a:fontRef idx="minor">
            <a:schemeClr val="tx1"/>
          </a:fontRef>
        </p:style>
      </p:cxnSp>
      <p:sp>
        <p:nvSpPr>
          <p:cNvPr id="11" name="Right Arrow 10">
            <a:extLst>
              <a:ext uri="{FF2B5EF4-FFF2-40B4-BE49-F238E27FC236}">
                <a16:creationId xmlns:a16="http://schemas.microsoft.com/office/drawing/2014/main" id="{52F8229E-4CA2-DE4D-A247-7C3CC04F9DD1}"/>
              </a:ext>
            </a:extLst>
          </p:cNvPr>
          <p:cNvSpPr/>
          <p:nvPr/>
        </p:nvSpPr>
        <p:spPr>
          <a:xfrm>
            <a:off x="3560274" y="549705"/>
            <a:ext cx="865626" cy="381000"/>
          </a:xfrm>
          <a:prstGeom prst="rightArrow">
            <a:avLst/>
          </a:prstGeom>
          <a:solidFill>
            <a:srgbClr val="036E3D"/>
          </a:solidFill>
          <a:ln>
            <a:solidFill>
              <a:srgbClr val="036E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A97665-9515-2E4A-8E65-1B0E227846E8}"/>
              </a:ext>
            </a:extLst>
          </p:cNvPr>
          <p:cNvSpPr txBox="1"/>
          <p:nvPr/>
        </p:nvSpPr>
        <p:spPr>
          <a:xfrm>
            <a:off x="127000" y="6578600"/>
            <a:ext cx="4521200" cy="246221"/>
          </a:xfrm>
          <a:prstGeom prst="rect">
            <a:avLst/>
          </a:prstGeom>
          <a:noFill/>
        </p:spPr>
        <p:txBody>
          <a:bodyPr wrap="square" rtlCol="0">
            <a:spAutoFit/>
          </a:bodyPr>
          <a:lstStyle/>
          <a:p>
            <a:r>
              <a:rPr lang="en-US" sz="1000" dirty="0">
                <a:solidFill>
                  <a:schemeClr val="bg1"/>
                </a:solidFill>
              </a:rPr>
              <a:t>J </a:t>
            </a:r>
            <a:r>
              <a:rPr lang="en-US" sz="1000" dirty="0" err="1">
                <a:solidFill>
                  <a:schemeClr val="bg1"/>
                </a:solidFill>
              </a:rPr>
              <a:t>Acad</a:t>
            </a:r>
            <a:r>
              <a:rPr lang="en-US" sz="1000" dirty="0">
                <a:solidFill>
                  <a:schemeClr val="bg1"/>
                </a:solidFill>
              </a:rPr>
              <a:t> </a:t>
            </a:r>
            <a:r>
              <a:rPr lang="en-US" sz="1000" dirty="0" err="1">
                <a:solidFill>
                  <a:schemeClr val="bg1"/>
                </a:solidFill>
              </a:rPr>
              <a:t>Nutr</a:t>
            </a:r>
            <a:r>
              <a:rPr lang="en-US" sz="1000" dirty="0">
                <a:solidFill>
                  <a:schemeClr val="bg1"/>
                </a:solidFill>
              </a:rPr>
              <a:t> Diet. 2016;116:501-528</a:t>
            </a:r>
          </a:p>
        </p:txBody>
      </p:sp>
    </p:spTree>
    <p:extLst>
      <p:ext uri="{BB962C8B-B14F-4D97-AF65-F5344CB8AC3E}">
        <p14:creationId xmlns:p14="http://schemas.microsoft.com/office/powerpoint/2010/main" val="2367375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9C1B-14F8-FE47-A3C5-E90AD4BD5992}"/>
              </a:ext>
            </a:extLst>
          </p:cNvPr>
          <p:cNvSpPr>
            <a:spLocks noGrp="1"/>
          </p:cNvSpPr>
          <p:nvPr>
            <p:ph type="title"/>
          </p:nvPr>
        </p:nvSpPr>
        <p:spPr>
          <a:xfrm>
            <a:off x="850024" y="538073"/>
            <a:ext cx="10491952" cy="849858"/>
          </a:xfrm>
        </p:spPr>
        <p:txBody>
          <a:bodyPr/>
          <a:lstStyle/>
          <a:p>
            <a:pPr algn="ctr"/>
            <a:r>
              <a:rPr lang="en-US" dirty="0"/>
              <a:t>Using the Recommendations</a:t>
            </a:r>
          </a:p>
        </p:txBody>
      </p:sp>
      <p:sp>
        <p:nvSpPr>
          <p:cNvPr id="4" name="Title 1">
            <a:extLst>
              <a:ext uri="{FF2B5EF4-FFF2-40B4-BE49-F238E27FC236}">
                <a16:creationId xmlns:a16="http://schemas.microsoft.com/office/drawing/2014/main" id="{3DEF06D3-B039-614D-8BDB-3B552D8446E2}"/>
              </a:ext>
            </a:extLst>
          </p:cNvPr>
          <p:cNvSpPr txBox="1">
            <a:spLocks/>
          </p:cNvSpPr>
          <p:nvPr/>
        </p:nvSpPr>
        <p:spPr>
          <a:xfrm>
            <a:off x="4724706" y="1914911"/>
            <a:ext cx="2742589" cy="567713"/>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3600" b="1" kern="1200">
                <a:solidFill>
                  <a:srgbClr val="036E3D"/>
                </a:solidFill>
                <a:latin typeface="Century Gothic" panose="020B0502020202020204" pitchFamily="34" charset="0"/>
                <a:ea typeface="+mj-ea"/>
                <a:cs typeface="+mj-cs"/>
              </a:defRPr>
            </a:lvl1pPr>
          </a:lstStyle>
          <a:p>
            <a:pPr algn="ctr"/>
            <a:r>
              <a:rPr lang="en-US" sz="3200" b="0" dirty="0"/>
              <a:t>Scenario 1</a:t>
            </a:r>
            <a:r>
              <a:rPr lang="en-US" sz="3200" b="0" dirty="0">
                <a:solidFill>
                  <a:schemeClr val="tx1"/>
                </a:solidFill>
              </a:rPr>
              <a:t> </a:t>
            </a:r>
            <a:endParaRPr lang="en-US" sz="3200" b="0" dirty="0"/>
          </a:p>
        </p:txBody>
      </p:sp>
      <p:sp>
        <p:nvSpPr>
          <p:cNvPr id="5" name="TextBox 4">
            <a:extLst>
              <a:ext uri="{FF2B5EF4-FFF2-40B4-BE49-F238E27FC236}">
                <a16:creationId xmlns:a16="http://schemas.microsoft.com/office/drawing/2014/main" id="{ACCBEFC8-0E4C-0848-9763-0E428C92B91B}"/>
              </a:ext>
            </a:extLst>
          </p:cNvPr>
          <p:cNvSpPr txBox="1"/>
          <p:nvPr/>
        </p:nvSpPr>
        <p:spPr>
          <a:xfrm>
            <a:off x="704193" y="2459504"/>
            <a:ext cx="10491952" cy="3046988"/>
          </a:xfrm>
          <a:prstGeom prst="rect">
            <a:avLst/>
          </a:prstGeom>
          <a:noFill/>
        </p:spPr>
        <p:txBody>
          <a:bodyPr wrap="square" rtlCol="0">
            <a:spAutoFit/>
          </a:bodyPr>
          <a:lstStyle/>
          <a:p>
            <a:pPr algn="ctr"/>
            <a:r>
              <a:rPr lang="en-US" sz="2400" dirty="0"/>
              <a:t>You are a new sports dietitian working with a basketball team.  One of the star players with high minutes currently says she feels great without any fuel during a game.  You want her to take in 50-60 g of carbohydrate, explaining that this is the amount shown in the scientific literature to improve performance.  She is not interested.  What do you do?</a:t>
            </a:r>
          </a:p>
          <a:p>
            <a:pPr algn="ctr"/>
            <a:endParaRPr lang="en-US" sz="2400" dirty="0"/>
          </a:p>
          <a:p>
            <a:pPr algn="ctr"/>
            <a:endParaRPr lang="en-US" sz="2400" dirty="0"/>
          </a:p>
        </p:txBody>
      </p:sp>
      <p:cxnSp>
        <p:nvCxnSpPr>
          <p:cNvPr id="6" name="Straight Connector 5">
            <a:extLst>
              <a:ext uri="{FF2B5EF4-FFF2-40B4-BE49-F238E27FC236}">
                <a16:creationId xmlns:a16="http://schemas.microsoft.com/office/drawing/2014/main" id="{AF1664AF-658B-B04D-B2FD-769A1192725C}"/>
              </a:ext>
            </a:extLst>
          </p:cNvPr>
          <p:cNvCxnSpPr>
            <a:cxnSpLocks/>
          </p:cNvCxnSpPr>
          <p:nvPr/>
        </p:nvCxnSpPr>
        <p:spPr>
          <a:xfrm>
            <a:off x="2882900" y="1138845"/>
            <a:ext cx="64262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18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9C1B-14F8-FE47-A3C5-E90AD4BD5992}"/>
              </a:ext>
            </a:extLst>
          </p:cNvPr>
          <p:cNvSpPr>
            <a:spLocks noGrp="1"/>
          </p:cNvSpPr>
          <p:nvPr>
            <p:ph type="title"/>
          </p:nvPr>
        </p:nvSpPr>
        <p:spPr>
          <a:xfrm>
            <a:off x="850024" y="538073"/>
            <a:ext cx="10491952" cy="849858"/>
          </a:xfrm>
        </p:spPr>
        <p:txBody>
          <a:bodyPr/>
          <a:lstStyle/>
          <a:p>
            <a:pPr algn="ctr"/>
            <a:r>
              <a:rPr lang="en-US" dirty="0"/>
              <a:t>Using the Recommendations</a:t>
            </a:r>
          </a:p>
        </p:txBody>
      </p:sp>
      <p:sp>
        <p:nvSpPr>
          <p:cNvPr id="4" name="Title 1">
            <a:extLst>
              <a:ext uri="{FF2B5EF4-FFF2-40B4-BE49-F238E27FC236}">
                <a16:creationId xmlns:a16="http://schemas.microsoft.com/office/drawing/2014/main" id="{3DEF06D3-B039-614D-8BDB-3B552D8446E2}"/>
              </a:ext>
            </a:extLst>
          </p:cNvPr>
          <p:cNvSpPr txBox="1">
            <a:spLocks/>
          </p:cNvSpPr>
          <p:nvPr/>
        </p:nvSpPr>
        <p:spPr>
          <a:xfrm>
            <a:off x="4724706" y="1914911"/>
            <a:ext cx="2742589" cy="567713"/>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3600" b="1" kern="1200">
                <a:solidFill>
                  <a:srgbClr val="036E3D"/>
                </a:solidFill>
                <a:latin typeface="Century Gothic" panose="020B0502020202020204" pitchFamily="34" charset="0"/>
                <a:ea typeface="+mj-ea"/>
                <a:cs typeface="+mj-cs"/>
              </a:defRPr>
            </a:lvl1pPr>
          </a:lstStyle>
          <a:p>
            <a:pPr algn="ctr"/>
            <a:r>
              <a:rPr lang="en-US" sz="3200" b="0" dirty="0"/>
              <a:t>Scenario 2</a:t>
            </a:r>
            <a:r>
              <a:rPr lang="en-US" sz="3200" b="0" dirty="0">
                <a:solidFill>
                  <a:schemeClr val="tx1"/>
                </a:solidFill>
              </a:rPr>
              <a:t> </a:t>
            </a:r>
            <a:endParaRPr lang="en-US" sz="3200" b="0" dirty="0"/>
          </a:p>
        </p:txBody>
      </p:sp>
      <p:sp>
        <p:nvSpPr>
          <p:cNvPr id="5" name="TextBox 4">
            <a:extLst>
              <a:ext uri="{FF2B5EF4-FFF2-40B4-BE49-F238E27FC236}">
                <a16:creationId xmlns:a16="http://schemas.microsoft.com/office/drawing/2014/main" id="{ACCBEFC8-0E4C-0848-9763-0E428C92B91B}"/>
              </a:ext>
            </a:extLst>
          </p:cNvPr>
          <p:cNvSpPr txBox="1"/>
          <p:nvPr/>
        </p:nvSpPr>
        <p:spPr>
          <a:xfrm>
            <a:off x="524845" y="2459504"/>
            <a:ext cx="11142310" cy="3416320"/>
          </a:xfrm>
          <a:prstGeom prst="rect">
            <a:avLst/>
          </a:prstGeom>
          <a:noFill/>
        </p:spPr>
        <p:txBody>
          <a:bodyPr wrap="square" rtlCol="0">
            <a:spAutoFit/>
          </a:bodyPr>
          <a:lstStyle/>
          <a:p>
            <a:pPr algn="ctr"/>
            <a:r>
              <a:rPr lang="en-US" sz="2400" dirty="0"/>
              <a:t>You are working with a football player to gain muscle in the off-season.  He is not seeing the results he wants from his lifting program, and you realize he is not taking in enough protein, particularly after training sessions.  You tell him he should increase his recovery protein to 0.25 g/kg, and he agrees.  You then provide him with whey protein shakes, since the research shows this is the most effective protein source for stimulating muscle protein synthesis.  He tells you he can’t  have these shakes because he’s vegan.  What do you to do help him achieve his goals?</a:t>
            </a:r>
          </a:p>
          <a:p>
            <a:pPr algn="ctr"/>
            <a:endParaRPr lang="en-US" sz="2400" dirty="0"/>
          </a:p>
        </p:txBody>
      </p:sp>
      <p:cxnSp>
        <p:nvCxnSpPr>
          <p:cNvPr id="6" name="Straight Connector 5">
            <a:extLst>
              <a:ext uri="{FF2B5EF4-FFF2-40B4-BE49-F238E27FC236}">
                <a16:creationId xmlns:a16="http://schemas.microsoft.com/office/drawing/2014/main" id="{AF1664AF-658B-B04D-B2FD-769A1192725C}"/>
              </a:ext>
            </a:extLst>
          </p:cNvPr>
          <p:cNvCxnSpPr>
            <a:cxnSpLocks/>
          </p:cNvCxnSpPr>
          <p:nvPr/>
        </p:nvCxnSpPr>
        <p:spPr>
          <a:xfrm>
            <a:off x="2882900" y="1138845"/>
            <a:ext cx="64262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78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6A6535-14F0-D545-A444-FE6C3E6083B5}"/>
              </a:ext>
            </a:extLst>
          </p:cNvPr>
          <p:cNvSpPr>
            <a:spLocks noGrp="1"/>
          </p:cNvSpPr>
          <p:nvPr>
            <p:ph type="title"/>
          </p:nvPr>
        </p:nvSpPr>
        <p:spPr>
          <a:xfrm>
            <a:off x="5669280" y="1310845"/>
            <a:ext cx="6280878" cy="3151427"/>
          </a:xfrm>
        </p:spPr>
        <p:txBody>
          <a:bodyPr/>
          <a:lstStyle/>
          <a:p>
            <a:pPr algn="ctr"/>
            <a:br>
              <a:rPr lang="en-US" sz="2400" b="0" dirty="0">
                <a:solidFill>
                  <a:schemeClr val="tx1"/>
                </a:solidFill>
              </a:rPr>
            </a:br>
            <a:r>
              <a:rPr lang="en-US" sz="2400" b="0" dirty="0">
                <a:solidFill>
                  <a:schemeClr val="tx1"/>
                </a:solidFill>
              </a:rPr>
              <a:t>When working with an athlete who is interested in making a change to their nutrition habits, you’ll use a process of trial and error, starting with the published guidelines, to find the best plan to meet their needs.  </a:t>
            </a:r>
            <a:r>
              <a:rPr lang="en-US" sz="2400" b="0" dirty="0"/>
              <a:t>Set the ultimate goal but start small and work up to that goal in small achievable steps.</a:t>
            </a:r>
            <a:br>
              <a:rPr lang="en-US" sz="2400" b="0" dirty="0"/>
            </a:br>
            <a:br>
              <a:rPr lang="en-US" sz="2400" b="0" dirty="0">
                <a:solidFill>
                  <a:schemeClr val="tx1"/>
                </a:solidFill>
              </a:rPr>
            </a:br>
            <a:endParaRPr lang="en-US" sz="2400" b="0" dirty="0">
              <a:solidFill>
                <a:schemeClr val="tx1"/>
              </a:solidFill>
            </a:endParaRPr>
          </a:p>
        </p:txBody>
      </p:sp>
      <p:pic>
        <p:nvPicPr>
          <p:cNvPr id="3" name="Picture 2" descr="Two people looking at the camera&#10;&#10;Description automatically generated">
            <a:extLst>
              <a:ext uri="{FF2B5EF4-FFF2-40B4-BE49-F238E27FC236}">
                <a16:creationId xmlns:a16="http://schemas.microsoft.com/office/drawing/2014/main" id="{6C864A52-FE8E-2E40-A3A7-7B51F42E39CA}"/>
              </a:ext>
            </a:extLst>
          </p:cNvPr>
          <p:cNvPicPr>
            <a:picLocks noChangeAspect="1"/>
          </p:cNvPicPr>
          <p:nvPr/>
        </p:nvPicPr>
        <p:blipFill>
          <a:blip r:embed="rId2"/>
          <a:stretch>
            <a:fillRect/>
          </a:stretch>
        </p:blipFill>
        <p:spPr>
          <a:xfrm>
            <a:off x="1155446" y="1588110"/>
            <a:ext cx="4102100" cy="2311400"/>
          </a:xfrm>
          <a:prstGeom prst="rect">
            <a:avLst/>
          </a:prstGeom>
        </p:spPr>
      </p:pic>
    </p:spTree>
    <p:extLst>
      <p:ext uri="{BB962C8B-B14F-4D97-AF65-F5344CB8AC3E}">
        <p14:creationId xmlns:p14="http://schemas.microsoft.com/office/powerpoint/2010/main" val="254551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looking at the camera&#10;&#10;Description automatically generated">
            <a:extLst>
              <a:ext uri="{FF2B5EF4-FFF2-40B4-BE49-F238E27FC236}">
                <a16:creationId xmlns:a16="http://schemas.microsoft.com/office/drawing/2014/main" id="{6C864A52-FE8E-2E40-A3A7-7B51F42E39CA}"/>
              </a:ext>
            </a:extLst>
          </p:cNvPr>
          <p:cNvPicPr>
            <a:picLocks noChangeAspect="1"/>
          </p:cNvPicPr>
          <p:nvPr/>
        </p:nvPicPr>
        <p:blipFill>
          <a:blip r:embed="rId2"/>
          <a:stretch>
            <a:fillRect/>
          </a:stretch>
        </p:blipFill>
        <p:spPr>
          <a:xfrm>
            <a:off x="1155446" y="1588110"/>
            <a:ext cx="4102100" cy="2311400"/>
          </a:xfrm>
          <a:prstGeom prst="rect">
            <a:avLst/>
          </a:prstGeom>
        </p:spPr>
      </p:pic>
      <p:sp>
        <p:nvSpPr>
          <p:cNvPr id="6" name="Title 6">
            <a:extLst>
              <a:ext uri="{FF2B5EF4-FFF2-40B4-BE49-F238E27FC236}">
                <a16:creationId xmlns:a16="http://schemas.microsoft.com/office/drawing/2014/main" id="{D71F7010-9542-E940-BE06-1E95D37B2F75}"/>
              </a:ext>
            </a:extLst>
          </p:cNvPr>
          <p:cNvSpPr>
            <a:spLocks noGrp="1"/>
          </p:cNvSpPr>
          <p:nvPr>
            <p:ph type="title"/>
          </p:nvPr>
        </p:nvSpPr>
        <p:spPr>
          <a:xfrm>
            <a:off x="5743228" y="1164541"/>
            <a:ext cx="6079710" cy="3590339"/>
          </a:xfrm>
        </p:spPr>
        <p:txBody>
          <a:bodyPr/>
          <a:lstStyle/>
          <a:p>
            <a:pPr algn="ctr"/>
            <a:br>
              <a:rPr lang="en-US" sz="2400" b="0" dirty="0">
                <a:solidFill>
                  <a:schemeClr val="tx1"/>
                </a:solidFill>
              </a:rPr>
            </a:br>
            <a:r>
              <a:rPr lang="en-US" sz="2400" b="0" dirty="0">
                <a:solidFill>
                  <a:schemeClr val="tx1"/>
                </a:solidFill>
              </a:rPr>
              <a:t>Sometimes you may think an athlete </a:t>
            </a:r>
            <a:r>
              <a:rPr lang="en-US" sz="2400" b="0" i="1" dirty="0">
                <a:solidFill>
                  <a:schemeClr val="tx1"/>
                </a:solidFill>
              </a:rPr>
              <a:t>should</a:t>
            </a:r>
            <a:r>
              <a:rPr lang="en-US" sz="2400" b="0" dirty="0">
                <a:solidFill>
                  <a:schemeClr val="tx1"/>
                </a:solidFill>
              </a:rPr>
              <a:t> make a change to their nutrition habits, but it’s difficult to convince them to follow the current guidelines. </a:t>
            </a:r>
            <a:br>
              <a:rPr lang="en-US" sz="2400" b="0" dirty="0">
                <a:solidFill>
                  <a:schemeClr val="tx1"/>
                </a:solidFill>
              </a:rPr>
            </a:br>
            <a:br>
              <a:rPr lang="en-US" sz="2400" b="0" dirty="0">
                <a:solidFill>
                  <a:schemeClr val="tx1"/>
                </a:solidFill>
              </a:rPr>
            </a:br>
            <a:r>
              <a:rPr lang="en-US" sz="2400" b="0" dirty="0"/>
              <a:t>Don’t get frustrated. Plant the seed in their head and tell them what they need to hear. If they are still not interested, tell them that you will be available when they do want to commit to make the change.</a:t>
            </a:r>
            <a:br>
              <a:rPr lang="en-US" sz="2400" b="0" dirty="0"/>
            </a:br>
            <a:br>
              <a:rPr lang="en-US" sz="2400" b="0" dirty="0">
                <a:solidFill>
                  <a:schemeClr val="tx1"/>
                </a:solidFill>
              </a:rPr>
            </a:br>
            <a:endParaRPr lang="en-US" sz="2400" b="0" dirty="0">
              <a:solidFill>
                <a:schemeClr val="tx1"/>
              </a:solidFill>
            </a:endParaRPr>
          </a:p>
        </p:txBody>
      </p:sp>
    </p:spTree>
    <p:extLst>
      <p:ext uri="{BB962C8B-B14F-4D97-AF65-F5344CB8AC3E}">
        <p14:creationId xmlns:p14="http://schemas.microsoft.com/office/powerpoint/2010/main" val="357096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looking at the camera&#10;&#10;Description automatically generated">
            <a:extLst>
              <a:ext uri="{FF2B5EF4-FFF2-40B4-BE49-F238E27FC236}">
                <a16:creationId xmlns:a16="http://schemas.microsoft.com/office/drawing/2014/main" id="{6C864A52-FE8E-2E40-A3A7-7B51F42E39CA}"/>
              </a:ext>
            </a:extLst>
          </p:cNvPr>
          <p:cNvPicPr>
            <a:picLocks noChangeAspect="1"/>
          </p:cNvPicPr>
          <p:nvPr/>
        </p:nvPicPr>
        <p:blipFill>
          <a:blip r:embed="rId2"/>
          <a:stretch>
            <a:fillRect/>
          </a:stretch>
        </p:blipFill>
        <p:spPr>
          <a:xfrm>
            <a:off x="1155446" y="1588110"/>
            <a:ext cx="4102100" cy="2311400"/>
          </a:xfrm>
          <a:prstGeom prst="rect">
            <a:avLst/>
          </a:prstGeom>
        </p:spPr>
      </p:pic>
      <p:sp>
        <p:nvSpPr>
          <p:cNvPr id="7" name="Title 6">
            <a:extLst>
              <a:ext uri="{FF2B5EF4-FFF2-40B4-BE49-F238E27FC236}">
                <a16:creationId xmlns:a16="http://schemas.microsoft.com/office/drawing/2014/main" id="{E62C5504-E176-7840-824D-25FBD13F1A5B}"/>
              </a:ext>
            </a:extLst>
          </p:cNvPr>
          <p:cNvSpPr txBox="1">
            <a:spLocks/>
          </p:cNvSpPr>
          <p:nvPr/>
        </p:nvSpPr>
        <p:spPr>
          <a:xfrm>
            <a:off x="5833872" y="1588110"/>
            <a:ext cx="5869378" cy="2802327"/>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3600" b="1" kern="1200">
                <a:solidFill>
                  <a:srgbClr val="036E3D"/>
                </a:solidFill>
                <a:latin typeface="Century Gothic" panose="020B0502020202020204" pitchFamily="34" charset="0"/>
                <a:ea typeface="+mj-ea"/>
                <a:cs typeface="+mj-cs"/>
              </a:defRPr>
            </a:lvl1pPr>
          </a:lstStyle>
          <a:p>
            <a:pPr algn="ctr"/>
            <a:r>
              <a:rPr lang="en-US" sz="2400" b="0" dirty="0">
                <a:solidFill>
                  <a:schemeClr val="tx1"/>
                </a:solidFill>
              </a:rPr>
              <a:t>Sometimes your athletes will want to use new supplements or foods/ingredients, some making grandiose claims.  If you don’t have published guidelines, a meta-analysis, or information in the Evidence Analysis Library, you will need to evaluate the current state of the science. </a:t>
            </a:r>
            <a:endParaRPr lang="en-US" sz="3200" dirty="0">
              <a:solidFill>
                <a:schemeClr val="tx1"/>
              </a:solidFill>
            </a:endParaRPr>
          </a:p>
        </p:txBody>
      </p:sp>
      <p:sp>
        <p:nvSpPr>
          <p:cNvPr id="5" name="TextBox 4">
            <a:extLst>
              <a:ext uri="{FF2B5EF4-FFF2-40B4-BE49-F238E27FC236}">
                <a16:creationId xmlns:a16="http://schemas.microsoft.com/office/drawing/2014/main" id="{AFF03CD3-5415-CE4B-B6A5-122F2FE74305}"/>
              </a:ext>
            </a:extLst>
          </p:cNvPr>
          <p:cNvSpPr txBox="1"/>
          <p:nvPr/>
        </p:nvSpPr>
        <p:spPr>
          <a:xfrm>
            <a:off x="1030224" y="4485060"/>
            <a:ext cx="10131552" cy="1569660"/>
          </a:xfrm>
          <a:prstGeom prst="rect">
            <a:avLst/>
          </a:prstGeom>
          <a:noFill/>
        </p:spPr>
        <p:txBody>
          <a:bodyPr wrap="square" rtlCol="0">
            <a:spAutoFit/>
          </a:bodyPr>
          <a:lstStyle/>
          <a:p>
            <a:pPr algn="ctr"/>
            <a:br>
              <a:rPr lang="en-US" sz="3200" b="1" dirty="0"/>
            </a:br>
            <a:r>
              <a:rPr lang="en-US" sz="3200" b="1" dirty="0"/>
              <a:t>As a sports dietitian, you will need to navigate each of these scenarios!</a:t>
            </a:r>
          </a:p>
        </p:txBody>
      </p:sp>
    </p:spTree>
    <p:extLst>
      <p:ext uri="{BB962C8B-B14F-4D97-AF65-F5344CB8AC3E}">
        <p14:creationId xmlns:p14="http://schemas.microsoft.com/office/powerpoint/2010/main" val="1104612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0625F5395E064F95AAAC5D5C561FD6" ma:contentTypeVersion="12" ma:contentTypeDescription="Create a new document." ma:contentTypeScope="" ma:versionID="ded0b29eff05b416d625c19002f54ad4">
  <xsd:schema xmlns:xsd="http://www.w3.org/2001/XMLSchema" xmlns:xs="http://www.w3.org/2001/XMLSchema" xmlns:p="http://schemas.microsoft.com/office/2006/metadata/properties" xmlns:ns2="362779d7-3833-400e-99fa-cb3bf7a1e029" xmlns:ns3="8b498e9c-4671-4e21-adf0-8930cfdf5bfc" targetNamespace="http://schemas.microsoft.com/office/2006/metadata/properties" ma:root="true" ma:fieldsID="b80ece9eb04813e1f12cb5121a9c435e" ns2:_="" ns3:_="">
    <xsd:import namespace="362779d7-3833-400e-99fa-cb3bf7a1e029"/>
    <xsd:import namespace="8b498e9c-4671-4e21-adf0-8930cfdf5b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779d7-3833-400e-99fa-cb3bf7a1e02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498e9c-4671-4e21-adf0-8930cfdf5bf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9EBAC-3F99-4811-8C86-EC22583DD6C0}">
  <ds:schemaRefs>
    <ds:schemaRef ds:uri="362779d7-3833-400e-99fa-cb3bf7a1e029"/>
    <ds:schemaRef ds:uri="http://schemas.microsoft.com/office/2006/documentManagement/types"/>
    <ds:schemaRef ds:uri="http://purl.org/dc/dcmitype/"/>
    <ds:schemaRef ds:uri="http://schemas.microsoft.com/office/2006/metadata/properties"/>
    <ds:schemaRef ds:uri="8b498e9c-4671-4e21-adf0-8930cfdf5bfc"/>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59D1BFE-0376-4527-8C97-654D73621376}">
  <ds:schemaRefs>
    <ds:schemaRef ds:uri="http://schemas.microsoft.com/sharepoint/v3/contenttype/forms"/>
  </ds:schemaRefs>
</ds:datastoreItem>
</file>

<file path=customXml/itemProps3.xml><?xml version="1.0" encoding="utf-8"?>
<ds:datastoreItem xmlns:ds="http://schemas.openxmlformats.org/officeDocument/2006/customXml" ds:itemID="{FC4A5483-813F-4AA4-9240-C369119504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2779d7-3833-400e-99fa-cb3bf7a1e029"/>
    <ds:schemaRef ds:uri="8b498e9c-4671-4e21-adf0-8930cfdf5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4351</TotalTime>
  <Words>2596</Words>
  <Application>Microsoft Macintosh PowerPoint</Application>
  <PresentationFormat>Widescreen</PresentationFormat>
  <Paragraphs>177</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vt:lpstr>
      <vt:lpstr>Office Theme</vt:lpstr>
      <vt:lpstr>IMPLEMENTING SPORTS NUTRITION SCIENCE</vt:lpstr>
      <vt:lpstr>Where to Start?  Science-Based Recommendations</vt:lpstr>
      <vt:lpstr>PowerPoint Presentation</vt:lpstr>
      <vt:lpstr>PowerPoint Presentation</vt:lpstr>
      <vt:lpstr>Using the Recommendations</vt:lpstr>
      <vt:lpstr>Using the Recommendations</vt:lpstr>
      <vt:lpstr> When working with an athlete who is interested in making a change to their nutrition habits, you’ll use a process of trial and error, starting with the published guidelines, to find the best plan to meet their needs.  Set the ultimate goal but start small and work up to that goal in small achievable steps.  </vt:lpstr>
      <vt:lpstr> Sometimes you may think an athlete should make a change to their nutrition habits, but it’s difficult to convince them to follow the current guidelines.   Don’t get frustrated. Plant the seed in their head and tell them what they need to hear. If they are still not interested, tell them that you will be available when they do want to commit to make the change.  </vt:lpstr>
      <vt:lpstr>PowerPoint Presentation</vt:lpstr>
      <vt:lpstr>Let’s be honest…</vt:lpstr>
      <vt:lpstr>How can a practitioner balance evidence-based practice with the desire to be “cutting edge”?</vt:lpstr>
      <vt:lpstr>“Issues” with Translating Sports Nutrition Research</vt:lpstr>
      <vt:lpstr>“Issues” with Translating Sports Nutrition Research</vt:lpstr>
      <vt:lpstr>From Paper to Podium: Evaluation of the Translational Potential of Performance Nutrition Related Research</vt:lpstr>
      <vt:lpstr>Paper to Podium Matrix</vt:lpstr>
      <vt:lpstr>Example 1: Carbohydrate mouth rinse and caffeine improves high-intensity interval running capacity when carbohydrate restricted (Kasper et al. 2015)</vt:lpstr>
      <vt:lpstr>Example 2: N-Acetylcysteine’s attenuation of fatigue after repeated bouts of intermittent exercise: practical implications for tournament situations  (Cobley et al. 2011)</vt:lpstr>
      <vt:lpstr>Paper to Podium Matrix</vt:lpstr>
      <vt:lpstr>You’ve evaluated the available research using the Paper to Podium matrix and feel confident in implementing this strategy. </vt:lpstr>
      <vt:lpstr>PowerPoint Presentation</vt:lpstr>
      <vt:lpstr>Communicating Sports Nutrition Science</vt:lpstr>
      <vt:lpstr>Communicating Sports Nutrition Science</vt:lpstr>
      <vt:lpstr>Communicating Sports Nutrition Science</vt:lpstr>
      <vt:lpstr>Communicating Sports Nutrition Science</vt:lpstr>
      <vt:lpstr>PowerPoint Presentation</vt:lpstr>
      <vt:lpstr>Let’s revisit our scenario…</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Schwertly</dc:creator>
  <cp:lastModifiedBy>Stein, Kimberly {PEP}</cp:lastModifiedBy>
  <cp:revision>84</cp:revision>
  <dcterms:created xsi:type="dcterms:W3CDTF">2020-05-12T18:48:10Z</dcterms:created>
  <dcterms:modified xsi:type="dcterms:W3CDTF">2020-08-10T10:57:57Z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0x010100430625F5395E064F95AAAC5D5C561FD6</vt:lpwstr>
  </property>
</Properties>
</file>