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48"/>
  </p:handoutMasterIdLst>
  <p:sldIdLst>
    <p:sldId id="342" r:id="rId5"/>
    <p:sldId id="308" r:id="rId6"/>
    <p:sldId id="348" r:id="rId7"/>
    <p:sldId id="309" r:id="rId8"/>
    <p:sldId id="343" r:id="rId9"/>
    <p:sldId id="311" r:id="rId10"/>
    <p:sldId id="349" r:id="rId11"/>
    <p:sldId id="313" r:id="rId12"/>
    <p:sldId id="314" r:id="rId13"/>
    <p:sldId id="315" r:id="rId14"/>
    <p:sldId id="344" r:id="rId15"/>
    <p:sldId id="351" r:id="rId16"/>
    <p:sldId id="352" r:id="rId17"/>
    <p:sldId id="353" r:id="rId18"/>
    <p:sldId id="354" r:id="rId19"/>
    <p:sldId id="355" r:id="rId20"/>
    <p:sldId id="296" r:id="rId21"/>
    <p:sldId id="301" r:id="rId22"/>
    <p:sldId id="356" r:id="rId23"/>
    <p:sldId id="357" r:id="rId24"/>
    <p:sldId id="345" r:id="rId25"/>
    <p:sldId id="370" r:id="rId26"/>
    <p:sldId id="358" r:id="rId27"/>
    <p:sldId id="359" r:id="rId28"/>
    <p:sldId id="306" r:id="rId29"/>
    <p:sldId id="346" r:id="rId30"/>
    <p:sldId id="325" r:id="rId31"/>
    <p:sldId id="360" r:id="rId32"/>
    <p:sldId id="361" r:id="rId33"/>
    <p:sldId id="329" r:id="rId34"/>
    <p:sldId id="347" r:id="rId35"/>
    <p:sldId id="330" r:id="rId36"/>
    <p:sldId id="362" r:id="rId37"/>
    <p:sldId id="363" r:id="rId38"/>
    <p:sldId id="333" r:id="rId39"/>
    <p:sldId id="334" r:id="rId40"/>
    <p:sldId id="364" r:id="rId41"/>
    <p:sldId id="365" r:id="rId42"/>
    <p:sldId id="366" r:id="rId43"/>
    <p:sldId id="367" r:id="rId44"/>
    <p:sldId id="368" r:id="rId45"/>
    <p:sldId id="341" r:id="rId46"/>
    <p:sldId id="36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DBE"/>
    <a:srgbClr val="036E3D"/>
    <a:srgbClr val="1C1C1C"/>
    <a:srgbClr val="07512E"/>
    <a:srgbClr val="BA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276A0-32FE-9F41-8807-FA770BDF0B18}" v="12" dt="2020-07-30T23:54:59.144"/>
    <p1510:client id="{71164814-AB32-4EB1-8057-50889A65E1FD}" v="1" dt="2020-07-30T01:41:16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, Kimberly {PEP}" userId="6edb3286-5649-4865-a956-ddb36ec273b9" providerId="ADAL" clId="{36F276A0-32FE-9F41-8807-FA770BDF0B18}"/>
    <pc:docChg chg="modSld">
      <pc:chgData name="Stein, Kimberly {PEP}" userId="6edb3286-5649-4865-a956-ddb36ec273b9" providerId="ADAL" clId="{36F276A0-32FE-9F41-8807-FA770BDF0B18}" dt="2020-07-30T23:54:59.144" v="12" actId="1076"/>
      <pc:docMkLst>
        <pc:docMk/>
      </pc:docMkLst>
      <pc:sldChg chg="addSp modSp mod">
        <pc:chgData name="Stein, Kimberly {PEP}" userId="6edb3286-5649-4865-a956-ddb36ec273b9" providerId="ADAL" clId="{36F276A0-32FE-9F41-8807-FA770BDF0B18}" dt="2020-07-30T23:53:02.542" v="1" actId="1076"/>
        <pc:sldMkLst>
          <pc:docMk/>
          <pc:sldMk cId="1993273337" sldId="309"/>
        </pc:sldMkLst>
        <pc:cxnChg chg="add mod">
          <ac:chgData name="Stein, Kimberly {PEP}" userId="6edb3286-5649-4865-a956-ddb36ec273b9" providerId="ADAL" clId="{36F276A0-32FE-9F41-8807-FA770BDF0B18}" dt="2020-07-30T23:53:02.542" v="1" actId="1076"/>
          <ac:cxnSpMkLst>
            <pc:docMk/>
            <pc:sldMk cId="1993273337" sldId="309"/>
            <ac:cxnSpMk id="6" creationId="{2BDFA604-1DA1-3549-AA5D-542D30E699ED}"/>
          </ac:cxnSpMkLst>
        </pc:cxnChg>
      </pc:sldChg>
      <pc:sldChg chg="addSp delSp modSp mod">
        <pc:chgData name="Stein, Kimberly {PEP}" userId="6edb3286-5649-4865-a956-ddb36ec273b9" providerId="ADAL" clId="{36F276A0-32FE-9F41-8807-FA770BDF0B18}" dt="2020-07-30T23:54:38.399" v="11" actId="1076"/>
        <pc:sldMkLst>
          <pc:docMk/>
          <pc:sldMk cId="4095078333" sldId="322"/>
        </pc:sldMkLst>
        <pc:spChg chg="add del mod">
          <ac:chgData name="Stein, Kimberly {PEP}" userId="6edb3286-5649-4865-a956-ddb36ec273b9" providerId="ADAL" clId="{36F276A0-32FE-9F41-8807-FA770BDF0B18}" dt="2020-07-30T23:53:52.858" v="4"/>
          <ac:spMkLst>
            <pc:docMk/>
            <pc:sldMk cId="4095078333" sldId="322"/>
            <ac:spMk id="2" creationId="{75CF2D4A-72AC-8D4D-92C2-C5F60090754D}"/>
          </ac:spMkLst>
        </pc:spChg>
        <pc:spChg chg="mod">
          <ac:chgData name="Stein, Kimberly {PEP}" userId="6edb3286-5649-4865-a956-ddb36ec273b9" providerId="ADAL" clId="{36F276A0-32FE-9F41-8807-FA770BDF0B18}" dt="2020-07-30T23:54:20.006" v="6" actId="1076"/>
          <ac:spMkLst>
            <pc:docMk/>
            <pc:sldMk cId="4095078333" sldId="322"/>
            <ac:spMk id="3" creationId="{9F79BEE2-B9D1-4DFD-ACBE-E63101D6FE3C}"/>
          </ac:spMkLst>
        </pc:spChg>
        <pc:spChg chg="add mod">
          <ac:chgData name="Stein, Kimberly {PEP}" userId="6edb3286-5649-4865-a956-ddb36ec273b9" providerId="ADAL" clId="{36F276A0-32FE-9F41-8807-FA770BDF0B18}" dt="2020-07-30T23:54:38.399" v="11" actId="1076"/>
          <ac:spMkLst>
            <pc:docMk/>
            <pc:sldMk cId="4095078333" sldId="322"/>
            <ac:spMk id="6" creationId="{635EF331-3FC7-3148-9395-166E45298CF0}"/>
          </ac:spMkLst>
        </pc:spChg>
      </pc:sldChg>
      <pc:sldChg chg="modSp mod">
        <pc:chgData name="Stein, Kimberly {PEP}" userId="6edb3286-5649-4865-a956-ddb36ec273b9" providerId="ADAL" clId="{36F276A0-32FE-9F41-8807-FA770BDF0B18}" dt="2020-07-30T23:54:59.144" v="12" actId="1076"/>
        <pc:sldMkLst>
          <pc:docMk/>
          <pc:sldMk cId="3461118547" sldId="325"/>
        </pc:sldMkLst>
        <pc:spChg chg="mod">
          <ac:chgData name="Stein, Kimberly {PEP}" userId="6edb3286-5649-4865-a956-ddb36ec273b9" providerId="ADAL" clId="{36F276A0-32FE-9F41-8807-FA770BDF0B18}" dt="2020-07-30T23:54:59.144" v="12" actId="1076"/>
          <ac:spMkLst>
            <pc:docMk/>
            <pc:sldMk cId="3461118547" sldId="325"/>
            <ac:spMk id="4" creationId="{8A7087C1-E2BC-45E7-88C5-E8BC5FB1C828}"/>
          </ac:spMkLst>
        </pc:spChg>
      </pc:sldChg>
    </pc:docChg>
  </pc:docChgLst>
  <pc:docChgLst>
    <pc:chgData name="STINMAN, SARAH {PEP}" userId="7ba4b78f-fa27-4e6d-aa4f-40599a67c64c" providerId="ADAL" clId="{7724C17F-01E4-4022-B9AB-1CDC9D2820A3}"/>
    <pc:docChg chg="custSel modSld">
      <pc:chgData name="STINMAN, SARAH {PEP}" userId="7ba4b78f-fa27-4e6d-aa4f-40599a67c64c" providerId="ADAL" clId="{7724C17F-01E4-4022-B9AB-1CDC9D2820A3}" dt="2020-07-29T19:42:36.523" v="75"/>
      <pc:docMkLst>
        <pc:docMk/>
      </pc:docMkLst>
      <pc:sldChg chg="addSp delSp">
        <pc:chgData name="STINMAN, SARAH {PEP}" userId="7ba4b78f-fa27-4e6d-aa4f-40599a67c64c" providerId="ADAL" clId="{7724C17F-01E4-4022-B9AB-1CDC9D2820A3}" dt="2020-07-29T19:38:10.012" v="31"/>
        <pc:sldMkLst>
          <pc:docMk/>
          <pc:sldMk cId="3035060691" sldId="296"/>
        </pc:sldMkLst>
        <pc:spChg chg="del">
          <ac:chgData name="STINMAN, SARAH {PEP}" userId="7ba4b78f-fa27-4e6d-aa4f-40599a67c64c" providerId="ADAL" clId="{7724C17F-01E4-4022-B9AB-1CDC9D2820A3}" dt="2020-07-29T19:38:09.655" v="30" actId="478"/>
          <ac:spMkLst>
            <pc:docMk/>
            <pc:sldMk cId="3035060691" sldId="296"/>
            <ac:spMk id="6" creationId="{8039173E-0D78-4209-9480-FFDAC6C1D95D}"/>
          </ac:spMkLst>
        </pc:spChg>
        <pc:spChg chg="add">
          <ac:chgData name="STINMAN, SARAH {PEP}" userId="7ba4b78f-fa27-4e6d-aa4f-40599a67c64c" providerId="ADAL" clId="{7724C17F-01E4-4022-B9AB-1CDC9D2820A3}" dt="2020-07-29T19:38:10.012" v="31"/>
          <ac:spMkLst>
            <pc:docMk/>
            <pc:sldMk cId="3035060691" sldId="296"/>
            <ac:spMk id="7" creationId="{FBC9D149-B6B3-400A-B14C-48E64B2E71EF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8:22.493" v="33"/>
        <pc:sldMkLst>
          <pc:docMk/>
          <pc:sldMk cId="1064989252" sldId="301"/>
        </pc:sldMkLst>
        <pc:spChg chg="add">
          <ac:chgData name="STINMAN, SARAH {PEP}" userId="7ba4b78f-fa27-4e6d-aa4f-40599a67c64c" providerId="ADAL" clId="{7724C17F-01E4-4022-B9AB-1CDC9D2820A3}" dt="2020-07-29T19:38:22.493" v="33"/>
          <ac:spMkLst>
            <pc:docMk/>
            <pc:sldMk cId="1064989252" sldId="301"/>
            <ac:spMk id="6" creationId="{0C786F69-D894-4E56-BF30-109A7602AE5A}"/>
          </ac:spMkLst>
        </pc:spChg>
        <pc:spChg chg="del">
          <ac:chgData name="STINMAN, SARAH {PEP}" userId="7ba4b78f-fa27-4e6d-aa4f-40599a67c64c" providerId="ADAL" clId="{7724C17F-01E4-4022-B9AB-1CDC9D2820A3}" dt="2020-07-29T19:38:22.149" v="32" actId="478"/>
          <ac:spMkLst>
            <pc:docMk/>
            <pc:sldMk cId="1064989252" sldId="301"/>
            <ac:spMk id="9" creationId="{43617698-99A3-F74F-9B49-543595A8EF68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9:41.273" v="47"/>
        <pc:sldMkLst>
          <pc:docMk/>
          <pc:sldMk cId="18413893" sldId="306"/>
        </pc:sldMkLst>
        <pc:spChg chg="del">
          <ac:chgData name="STINMAN, SARAH {PEP}" userId="7ba4b78f-fa27-4e6d-aa4f-40599a67c64c" providerId="ADAL" clId="{7724C17F-01E4-4022-B9AB-1CDC9D2820A3}" dt="2020-07-29T19:39:32.709" v="46" actId="478"/>
          <ac:spMkLst>
            <pc:docMk/>
            <pc:sldMk cId="18413893" sldId="306"/>
            <ac:spMk id="8" creationId="{3EE030F5-1823-410A-A98D-3F82C54DB57D}"/>
          </ac:spMkLst>
        </pc:spChg>
        <pc:spChg chg="add">
          <ac:chgData name="STINMAN, SARAH {PEP}" userId="7ba4b78f-fa27-4e6d-aa4f-40599a67c64c" providerId="ADAL" clId="{7724C17F-01E4-4022-B9AB-1CDC9D2820A3}" dt="2020-07-29T19:39:41.273" v="47"/>
          <ac:spMkLst>
            <pc:docMk/>
            <pc:sldMk cId="18413893" sldId="306"/>
            <ac:spMk id="9" creationId="{56653E0A-667F-4612-AF04-010302B2CC42}"/>
          </ac:spMkLst>
        </pc:spChg>
      </pc:sldChg>
      <pc:sldChg chg="addSp delSp modSp">
        <pc:chgData name="STINMAN, SARAH {PEP}" userId="7ba4b78f-fa27-4e6d-aa4f-40599a67c64c" providerId="ADAL" clId="{7724C17F-01E4-4022-B9AB-1CDC9D2820A3}" dt="2020-07-29T19:35:17.973" v="5" actId="1036"/>
        <pc:sldMkLst>
          <pc:docMk/>
          <pc:sldMk cId="563254367" sldId="308"/>
        </pc:sldMkLst>
        <pc:spChg chg="del">
          <ac:chgData name="STINMAN, SARAH {PEP}" userId="7ba4b78f-fa27-4e6d-aa4f-40599a67c64c" providerId="ADAL" clId="{7724C17F-01E4-4022-B9AB-1CDC9D2820A3}" dt="2020-07-29T19:35:10.682" v="0" actId="478"/>
          <ac:spMkLst>
            <pc:docMk/>
            <pc:sldMk cId="563254367" sldId="308"/>
            <ac:spMk id="2" creationId="{37F61301-3E42-423C-9D59-CCA000502F15}"/>
          </ac:spMkLst>
        </pc:spChg>
        <pc:spChg chg="add mod">
          <ac:chgData name="STINMAN, SARAH {PEP}" userId="7ba4b78f-fa27-4e6d-aa4f-40599a67c64c" providerId="ADAL" clId="{7724C17F-01E4-4022-B9AB-1CDC9D2820A3}" dt="2020-07-29T19:35:17.973" v="5" actId="1036"/>
          <ac:spMkLst>
            <pc:docMk/>
            <pc:sldMk cId="563254367" sldId="308"/>
            <ac:spMk id="7" creationId="{FC1FC49D-4353-4E29-8DCC-24CDB7B56B4B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5:46.524" v="11"/>
        <pc:sldMkLst>
          <pc:docMk/>
          <pc:sldMk cId="1729675360" sldId="311"/>
        </pc:sldMkLst>
        <pc:spChg chg="del">
          <ac:chgData name="STINMAN, SARAH {PEP}" userId="7ba4b78f-fa27-4e6d-aa4f-40599a67c64c" providerId="ADAL" clId="{7724C17F-01E4-4022-B9AB-1CDC9D2820A3}" dt="2020-07-29T19:35:46.262" v="10" actId="478"/>
          <ac:spMkLst>
            <pc:docMk/>
            <pc:sldMk cId="1729675360" sldId="311"/>
            <ac:spMk id="2" creationId="{A9C00D4D-46E2-C143-9FA7-60E4BB3E30D9}"/>
          </ac:spMkLst>
        </pc:spChg>
        <pc:spChg chg="add">
          <ac:chgData name="STINMAN, SARAH {PEP}" userId="7ba4b78f-fa27-4e6d-aa4f-40599a67c64c" providerId="ADAL" clId="{7724C17F-01E4-4022-B9AB-1CDC9D2820A3}" dt="2020-07-29T19:35:46.524" v="11"/>
          <ac:spMkLst>
            <pc:docMk/>
            <pc:sldMk cId="1729675360" sldId="311"/>
            <ac:spMk id="16" creationId="{571AC72E-07E4-4BD9-8979-23C9D1E399A8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6:18.345" v="15"/>
        <pc:sldMkLst>
          <pc:docMk/>
          <pc:sldMk cId="3743407519" sldId="313"/>
        </pc:sldMkLst>
        <pc:spChg chg="del">
          <ac:chgData name="STINMAN, SARAH {PEP}" userId="7ba4b78f-fa27-4e6d-aa4f-40599a67c64c" providerId="ADAL" clId="{7724C17F-01E4-4022-B9AB-1CDC9D2820A3}" dt="2020-07-29T19:36:18.006" v="14" actId="478"/>
          <ac:spMkLst>
            <pc:docMk/>
            <pc:sldMk cId="3743407519" sldId="313"/>
            <ac:spMk id="6" creationId="{EC109ED4-86C6-4030-B5BE-4256912D9772}"/>
          </ac:spMkLst>
        </pc:spChg>
        <pc:spChg chg="add">
          <ac:chgData name="STINMAN, SARAH {PEP}" userId="7ba4b78f-fa27-4e6d-aa4f-40599a67c64c" providerId="ADAL" clId="{7724C17F-01E4-4022-B9AB-1CDC9D2820A3}" dt="2020-07-29T19:36:18.345" v="15"/>
          <ac:spMkLst>
            <pc:docMk/>
            <pc:sldMk cId="3743407519" sldId="313"/>
            <ac:spMk id="7" creationId="{0D1F03DE-0739-432A-943D-48D4183E5FE6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6:33.097" v="17"/>
        <pc:sldMkLst>
          <pc:docMk/>
          <pc:sldMk cId="1871395343" sldId="314"/>
        </pc:sldMkLst>
        <pc:spChg chg="del">
          <ac:chgData name="STINMAN, SARAH {PEP}" userId="7ba4b78f-fa27-4e6d-aa4f-40599a67c64c" providerId="ADAL" clId="{7724C17F-01E4-4022-B9AB-1CDC9D2820A3}" dt="2020-07-29T19:36:32.341" v="16" actId="478"/>
          <ac:spMkLst>
            <pc:docMk/>
            <pc:sldMk cId="1871395343" sldId="314"/>
            <ac:spMk id="8" creationId="{A1BA6C45-0E15-4911-9AA9-294FBBE8EB61}"/>
          </ac:spMkLst>
        </pc:spChg>
        <pc:spChg chg="add">
          <ac:chgData name="STINMAN, SARAH {PEP}" userId="7ba4b78f-fa27-4e6d-aa4f-40599a67c64c" providerId="ADAL" clId="{7724C17F-01E4-4022-B9AB-1CDC9D2820A3}" dt="2020-07-29T19:36:33.097" v="17"/>
          <ac:spMkLst>
            <pc:docMk/>
            <pc:sldMk cId="1871395343" sldId="314"/>
            <ac:spMk id="9" creationId="{6A6529D2-7D24-4D1B-AB7F-0A18DD1EB11F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6:48.298" v="19"/>
        <pc:sldMkLst>
          <pc:docMk/>
          <pc:sldMk cId="3837688364" sldId="315"/>
        </pc:sldMkLst>
        <pc:spChg chg="del">
          <ac:chgData name="STINMAN, SARAH {PEP}" userId="7ba4b78f-fa27-4e6d-aa4f-40599a67c64c" providerId="ADAL" clId="{7724C17F-01E4-4022-B9AB-1CDC9D2820A3}" dt="2020-07-29T19:36:48.006" v="18" actId="478"/>
          <ac:spMkLst>
            <pc:docMk/>
            <pc:sldMk cId="3837688364" sldId="315"/>
            <ac:spMk id="7" creationId="{3E8C0AD4-2B6E-4B4E-A2E4-C2A590AB93AC}"/>
          </ac:spMkLst>
        </pc:spChg>
        <pc:spChg chg="add">
          <ac:chgData name="STINMAN, SARAH {PEP}" userId="7ba4b78f-fa27-4e6d-aa4f-40599a67c64c" providerId="ADAL" clId="{7724C17F-01E4-4022-B9AB-1CDC9D2820A3}" dt="2020-07-29T19:36:48.298" v="19"/>
          <ac:spMkLst>
            <pc:docMk/>
            <pc:sldMk cId="3837688364" sldId="315"/>
            <ac:spMk id="8" creationId="{4619381F-02CF-4F4E-ADA6-7D4A07234C6E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8:58.558" v="39"/>
        <pc:sldMkLst>
          <pc:docMk/>
          <pc:sldMk cId="4095078333" sldId="322"/>
        </pc:sldMkLst>
        <pc:spChg chg="del">
          <ac:chgData name="STINMAN, SARAH {PEP}" userId="7ba4b78f-fa27-4e6d-aa4f-40599a67c64c" providerId="ADAL" clId="{7724C17F-01E4-4022-B9AB-1CDC9D2820A3}" dt="2020-07-29T19:38:58.227" v="38" actId="478"/>
          <ac:spMkLst>
            <pc:docMk/>
            <pc:sldMk cId="4095078333" sldId="322"/>
            <ac:spMk id="6" creationId="{18A8B554-2DDA-C54C-B361-A0D13782E6CB}"/>
          </ac:spMkLst>
        </pc:spChg>
        <pc:spChg chg="add">
          <ac:chgData name="STINMAN, SARAH {PEP}" userId="7ba4b78f-fa27-4e6d-aa4f-40599a67c64c" providerId="ADAL" clId="{7724C17F-01E4-4022-B9AB-1CDC9D2820A3}" dt="2020-07-29T19:38:58.558" v="39"/>
          <ac:spMkLst>
            <pc:docMk/>
            <pc:sldMk cId="4095078333" sldId="322"/>
            <ac:spMk id="9" creationId="{2F953468-47CE-418B-8FA8-E825C60CC1D1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9:55.467" v="49"/>
        <pc:sldMkLst>
          <pc:docMk/>
          <pc:sldMk cId="3461118547" sldId="325"/>
        </pc:sldMkLst>
        <pc:spChg chg="add">
          <ac:chgData name="STINMAN, SARAH {PEP}" userId="7ba4b78f-fa27-4e6d-aa4f-40599a67c64c" providerId="ADAL" clId="{7724C17F-01E4-4022-B9AB-1CDC9D2820A3}" dt="2020-07-29T19:39:55.467" v="49"/>
          <ac:spMkLst>
            <pc:docMk/>
            <pc:sldMk cId="3461118547" sldId="325"/>
            <ac:spMk id="16" creationId="{414FF1CF-8A25-41D3-BA76-76E624A6E5AD}"/>
          </ac:spMkLst>
        </pc:spChg>
        <pc:spChg chg="del">
          <ac:chgData name="STINMAN, SARAH {PEP}" userId="7ba4b78f-fa27-4e6d-aa4f-40599a67c64c" providerId="ADAL" clId="{7724C17F-01E4-4022-B9AB-1CDC9D2820A3}" dt="2020-07-29T19:39:55.076" v="48" actId="478"/>
          <ac:spMkLst>
            <pc:docMk/>
            <pc:sldMk cId="3461118547" sldId="325"/>
            <ac:spMk id="17" creationId="{21B69C10-681C-9C46-B3EE-57DA1873C342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40:26.969" v="55"/>
        <pc:sldMkLst>
          <pc:docMk/>
          <pc:sldMk cId="2758865321" sldId="329"/>
        </pc:sldMkLst>
        <pc:spChg chg="del">
          <ac:chgData name="STINMAN, SARAH {PEP}" userId="7ba4b78f-fa27-4e6d-aa4f-40599a67c64c" providerId="ADAL" clId="{7724C17F-01E4-4022-B9AB-1CDC9D2820A3}" dt="2020-07-29T19:40:26.678" v="54" actId="478"/>
          <ac:spMkLst>
            <pc:docMk/>
            <pc:sldMk cId="2758865321" sldId="329"/>
            <ac:spMk id="8" creationId="{4B3F7BA4-AB54-410C-B5AB-15B2422D04B8}"/>
          </ac:spMkLst>
        </pc:spChg>
        <pc:spChg chg="add">
          <ac:chgData name="STINMAN, SARAH {PEP}" userId="7ba4b78f-fa27-4e6d-aa4f-40599a67c64c" providerId="ADAL" clId="{7724C17F-01E4-4022-B9AB-1CDC9D2820A3}" dt="2020-07-29T19:40:26.969" v="55"/>
          <ac:spMkLst>
            <pc:docMk/>
            <pc:sldMk cId="2758865321" sldId="329"/>
            <ac:spMk id="10" creationId="{7B41A50A-5B97-452F-8E13-1365B04507FB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40:38.616" v="57"/>
        <pc:sldMkLst>
          <pc:docMk/>
          <pc:sldMk cId="1685008224" sldId="330"/>
        </pc:sldMkLst>
        <pc:spChg chg="del">
          <ac:chgData name="STINMAN, SARAH {PEP}" userId="7ba4b78f-fa27-4e6d-aa4f-40599a67c64c" providerId="ADAL" clId="{7724C17F-01E4-4022-B9AB-1CDC9D2820A3}" dt="2020-07-29T19:40:38.357" v="56" actId="478"/>
          <ac:spMkLst>
            <pc:docMk/>
            <pc:sldMk cId="1685008224" sldId="330"/>
            <ac:spMk id="10" creationId="{8CDC3822-2CBD-0D4D-88C3-CF4100085C8C}"/>
          </ac:spMkLst>
        </pc:spChg>
        <pc:spChg chg="add">
          <ac:chgData name="STINMAN, SARAH {PEP}" userId="7ba4b78f-fa27-4e6d-aa4f-40599a67c64c" providerId="ADAL" clId="{7724C17F-01E4-4022-B9AB-1CDC9D2820A3}" dt="2020-07-29T19:40:38.616" v="57"/>
          <ac:spMkLst>
            <pc:docMk/>
            <pc:sldMk cId="1685008224" sldId="330"/>
            <ac:spMk id="11" creationId="{B314E631-F664-486D-8978-B84387CF6E0D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41:19.066" v="63"/>
        <pc:sldMkLst>
          <pc:docMk/>
          <pc:sldMk cId="3717265879" sldId="333"/>
        </pc:sldMkLst>
        <pc:spChg chg="del">
          <ac:chgData name="STINMAN, SARAH {PEP}" userId="7ba4b78f-fa27-4e6d-aa4f-40599a67c64c" providerId="ADAL" clId="{7724C17F-01E4-4022-B9AB-1CDC9D2820A3}" dt="2020-07-29T19:41:18.774" v="62" actId="478"/>
          <ac:spMkLst>
            <pc:docMk/>
            <pc:sldMk cId="3717265879" sldId="333"/>
            <ac:spMk id="8" creationId="{CFBE8DAF-0965-4F8D-AC95-5462BF3FFDB8}"/>
          </ac:spMkLst>
        </pc:spChg>
        <pc:spChg chg="add">
          <ac:chgData name="STINMAN, SARAH {PEP}" userId="7ba4b78f-fa27-4e6d-aa4f-40599a67c64c" providerId="ADAL" clId="{7724C17F-01E4-4022-B9AB-1CDC9D2820A3}" dt="2020-07-29T19:41:19.066" v="63"/>
          <ac:spMkLst>
            <pc:docMk/>
            <pc:sldMk cId="3717265879" sldId="333"/>
            <ac:spMk id="9" creationId="{4AA83334-9550-4472-9FA4-9268B12B224B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42:36.523" v="75"/>
        <pc:sldMkLst>
          <pc:docMk/>
          <pc:sldMk cId="1454079797" sldId="341"/>
        </pc:sldMkLst>
        <pc:spChg chg="del">
          <ac:chgData name="STINMAN, SARAH {PEP}" userId="7ba4b78f-fa27-4e6d-aa4f-40599a67c64c" providerId="ADAL" clId="{7724C17F-01E4-4022-B9AB-1CDC9D2820A3}" dt="2020-07-29T19:42:36.197" v="74" actId="478"/>
          <ac:spMkLst>
            <pc:docMk/>
            <pc:sldMk cId="1454079797" sldId="341"/>
            <ac:spMk id="7" creationId="{DC5B05AD-9E10-4813-9C30-17F9E59C0F73}"/>
          </ac:spMkLst>
        </pc:spChg>
        <pc:spChg chg="add">
          <ac:chgData name="STINMAN, SARAH {PEP}" userId="7ba4b78f-fa27-4e6d-aa4f-40599a67c64c" providerId="ADAL" clId="{7724C17F-01E4-4022-B9AB-1CDC9D2820A3}" dt="2020-07-29T19:42:36.523" v="75"/>
          <ac:spMkLst>
            <pc:docMk/>
            <pc:sldMk cId="1454079797" sldId="341"/>
            <ac:spMk id="8" creationId="{F46A3E60-7832-406C-BC80-9D1699AFAA5D}"/>
          </ac:spMkLst>
        </pc:spChg>
      </pc:sldChg>
      <pc:sldChg chg="addSp delSp modSp">
        <pc:chgData name="STINMAN, SARAH {PEP}" userId="7ba4b78f-fa27-4e6d-aa4f-40599a67c64c" providerId="ADAL" clId="{7724C17F-01E4-4022-B9AB-1CDC9D2820A3}" dt="2020-07-29T19:35:26.516" v="9" actId="1036"/>
        <pc:sldMkLst>
          <pc:docMk/>
          <pc:sldMk cId="4179293721" sldId="348"/>
        </pc:sldMkLst>
        <pc:spChg chg="del">
          <ac:chgData name="STINMAN, SARAH {PEP}" userId="7ba4b78f-fa27-4e6d-aa4f-40599a67c64c" providerId="ADAL" clId="{7724C17F-01E4-4022-B9AB-1CDC9D2820A3}" dt="2020-07-29T19:35:24.310" v="6" actId="478"/>
          <ac:spMkLst>
            <pc:docMk/>
            <pc:sldMk cId="4179293721" sldId="348"/>
            <ac:spMk id="2" creationId="{37F61301-3E42-423C-9D59-CCA000502F15}"/>
          </ac:spMkLst>
        </pc:spChg>
        <pc:spChg chg="add mod">
          <ac:chgData name="STINMAN, SARAH {PEP}" userId="7ba4b78f-fa27-4e6d-aa4f-40599a67c64c" providerId="ADAL" clId="{7724C17F-01E4-4022-B9AB-1CDC9D2820A3}" dt="2020-07-29T19:35:26.516" v="9" actId="1036"/>
          <ac:spMkLst>
            <pc:docMk/>
            <pc:sldMk cId="4179293721" sldId="348"/>
            <ac:spMk id="7" creationId="{9F873D59-FA2B-4733-BA9A-47AB5A1289C7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6:03.290" v="13"/>
        <pc:sldMkLst>
          <pc:docMk/>
          <pc:sldMk cId="3998638480" sldId="349"/>
        </pc:sldMkLst>
        <pc:spChg chg="del">
          <ac:chgData name="STINMAN, SARAH {PEP}" userId="7ba4b78f-fa27-4e6d-aa4f-40599a67c64c" providerId="ADAL" clId="{7724C17F-01E4-4022-B9AB-1CDC9D2820A3}" dt="2020-07-29T19:36:02.966" v="12" actId="478"/>
          <ac:spMkLst>
            <pc:docMk/>
            <pc:sldMk cId="3998638480" sldId="349"/>
            <ac:spMk id="3" creationId="{543042D0-3C42-484A-A6C1-D06FA4CAEF4A}"/>
          </ac:spMkLst>
        </pc:spChg>
        <pc:spChg chg="add">
          <ac:chgData name="STINMAN, SARAH {PEP}" userId="7ba4b78f-fa27-4e6d-aa4f-40599a67c64c" providerId="ADAL" clId="{7724C17F-01E4-4022-B9AB-1CDC9D2820A3}" dt="2020-07-29T19:36:03.290" v="13"/>
          <ac:spMkLst>
            <pc:docMk/>
            <pc:sldMk cId="3998638480" sldId="349"/>
            <ac:spMk id="6" creationId="{83DC65B4-8931-4B0B-9DD1-2128205BAC2A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7:04.921" v="21"/>
        <pc:sldMkLst>
          <pc:docMk/>
          <pc:sldMk cId="3152966298" sldId="351"/>
        </pc:sldMkLst>
        <pc:spChg chg="del">
          <ac:chgData name="STINMAN, SARAH {PEP}" userId="7ba4b78f-fa27-4e6d-aa4f-40599a67c64c" providerId="ADAL" clId="{7724C17F-01E4-4022-B9AB-1CDC9D2820A3}" dt="2020-07-29T19:37:04.583" v="20" actId="478"/>
          <ac:spMkLst>
            <pc:docMk/>
            <pc:sldMk cId="3152966298" sldId="351"/>
            <ac:spMk id="6" creationId="{31E8CE49-8E1F-314E-B78B-44F9A23BA643}"/>
          </ac:spMkLst>
        </pc:spChg>
        <pc:spChg chg="add">
          <ac:chgData name="STINMAN, SARAH {PEP}" userId="7ba4b78f-fa27-4e6d-aa4f-40599a67c64c" providerId="ADAL" clId="{7724C17F-01E4-4022-B9AB-1CDC9D2820A3}" dt="2020-07-29T19:37:04.921" v="21"/>
          <ac:spMkLst>
            <pc:docMk/>
            <pc:sldMk cId="3152966298" sldId="351"/>
            <ac:spMk id="12" creationId="{09FB6F6A-F356-4775-B577-3806594A8AC3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7:17.256" v="23"/>
        <pc:sldMkLst>
          <pc:docMk/>
          <pc:sldMk cId="484232269" sldId="352"/>
        </pc:sldMkLst>
        <pc:spChg chg="add">
          <ac:chgData name="STINMAN, SARAH {PEP}" userId="7ba4b78f-fa27-4e6d-aa4f-40599a67c64c" providerId="ADAL" clId="{7724C17F-01E4-4022-B9AB-1CDC9D2820A3}" dt="2020-07-29T19:37:17.256" v="23"/>
          <ac:spMkLst>
            <pc:docMk/>
            <pc:sldMk cId="484232269" sldId="352"/>
            <ac:spMk id="11" creationId="{3D431804-FA54-4F76-BB3E-815C2F2C477D}"/>
          </ac:spMkLst>
        </pc:spChg>
        <pc:spChg chg="del">
          <ac:chgData name="STINMAN, SARAH {PEP}" userId="7ba4b78f-fa27-4e6d-aa4f-40599a67c64c" providerId="ADAL" clId="{7724C17F-01E4-4022-B9AB-1CDC9D2820A3}" dt="2020-07-29T19:37:16.917" v="22" actId="478"/>
          <ac:spMkLst>
            <pc:docMk/>
            <pc:sldMk cId="484232269" sldId="352"/>
            <ac:spMk id="15" creationId="{1460A43B-6439-554E-AD97-575ACACAFF88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7:31.640" v="25"/>
        <pc:sldMkLst>
          <pc:docMk/>
          <pc:sldMk cId="1078616450" sldId="353"/>
        </pc:sldMkLst>
        <pc:spChg chg="del">
          <ac:chgData name="STINMAN, SARAH {PEP}" userId="7ba4b78f-fa27-4e6d-aa4f-40599a67c64c" providerId="ADAL" clId="{7724C17F-01E4-4022-B9AB-1CDC9D2820A3}" dt="2020-07-29T19:37:31.336" v="24" actId="478"/>
          <ac:spMkLst>
            <pc:docMk/>
            <pc:sldMk cId="1078616450" sldId="353"/>
            <ac:spMk id="8" creationId="{FA2F4AD5-A47F-4247-90CC-36660C970027}"/>
          </ac:spMkLst>
        </pc:spChg>
        <pc:spChg chg="add">
          <ac:chgData name="STINMAN, SARAH {PEP}" userId="7ba4b78f-fa27-4e6d-aa4f-40599a67c64c" providerId="ADAL" clId="{7724C17F-01E4-4022-B9AB-1CDC9D2820A3}" dt="2020-07-29T19:37:31.640" v="25"/>
          <ac:spMkLst>
            <pc:docMk/>
            <pc:sldMk cId="1078616450" sldId="353"/>
            <ac:spMk id="11" creationId="{7647334E-B6EF-48A3-B5E3-D51C5EA57421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7:44.473" v="27"/>
        <pc:sldMkLst>
          <pc:docMk/>
          <pc:sldMk cId="4106548218" sldId="354"/>
        </pc:sldMkLst>
        <pc:spChg chg="add">
          <ac:chgData name="STINMAN, SARAH {PEP}" userId="7ba4b78f-fa27-4e6d-aa4f-40599a67c64c" providerId="ADAL" clId="{7724C17F-01E4-4022-B9AB-1CDC9D2820A3}" dt="2020-07-29T19:37:44.473" v="27"/>
          <ac:spMkLst>
            <pc:docMk/>
            <pc:sldMk cId="4106548218" sldId="354"/>
            <ac:spMk id="6" creationId="{28F65796-580B-4E3D-8B67-3A0CB1EB6925}"/>
          </ac:spMkLst>
        </pc:spChg>
        <pc:spChg chg="del">
          <ac:chgData name="STINMAN, SARAH {PEP}" userId="7ba4b78f-fa27-4e6d-aa4f-40599a67c64c" providerId="ADAL" clId="{7724C17F-01E4-4022-B9AB-1CDC9D2820A3}" dt="2020-07-29T19:37:43.988" v="26" actId="478"/>
          <ac:spMkLst>
            <pc:docMk/>
            <pc:sldMk cId="4106548218" sldId="354"/>
            <ac:spMk id="16" creationId="{5F6B77BE-DCB8-0842-9E57-159EECE9D432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7:57.628" v="29"/>
        <pc:sldMkLst>
          <pc:docMk/>
          <pc:sldMk cId="931911125" sldId="355"/>
        </pc:sldMkLst>
        <pc:spChg chg="del">
          <ac:chgData name="STINMAN, SARAH {PEP}" userId="7ba4b78f-fa27-4e6d-aa4f-40599a67c64c" providerId="ADAL" clId="{7724C17F-01E4-4022-B9AB-1CDC9D2820A3}" dt="2020-07-29T19:37:57.316" v="28" actId="478"/>
          <ac:spMkLst>
            <pc:docMk/>
            <pc:sldMk cId="931911125" sldId="355"/>
            <ac:spMk id="9" creationId="{6E866469-0E5B-44AB-BA5E-C31DC08C0DD1}"/>
          </ac:spMkLst>
        </pc:spChg>
        <pc:spChg chg="add">
          <ac:chgData name="STINMAN, SARAH {PEP}" userId="7ba4b78f-fa27-4e6d-aa4f-40599a67c64c" providerId="ADAL" clId="{7724C17F-01E4-4022-B9AB-1CDC9D2820A3}" dt="2020-07-29T19:37:57.628" v="29"/>
          <ac:spMkLst>
            <pc:docMk/>
            <pc:sldMk cId="931911125" sldId="355"/>
            <ac:spMk id="10" creationId="{07F31F48-ECDC-4323-B6CA-58796A0F0C83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8:29.032" v="35"/>
        <pc:sldMkLst>
          <pc:docMk/>
          <pc:sldMk cId="1743738707" sldId="356"/>
        </pc:sldMkLst>
        <pc:spChg chg="del">
          <ac:chgData name="STINMAN, SARAH {PEP}" userId="7ba4b78f-fa27-4e6d-aa4f-40599a67c64c" providerId="ADAL" clId="{7724C17F-01E4-4022-B9AB-1CDC9D2820A3}" dt="2020-07-29T19:38:28.693" v="34" actId="478"/>
          <ac:spMkLst>
            <pc:docMk/>
            <pc:sldMk cId="1743738707" sldId="356"/>
            <ac:spMk id="9" creationId="{43617698-99A3-F74F-9B49-543595A8EF68}"/>
          </ac:spMkLst>
        </pc:spChg>
        <pc:spChg chg="add">
          <ac:chgData name="STINMAN, SARAH {PEP}" userId="7ba4b78f-fa27-4e6d-aa4f-40599a67c64c" providerId="ADAL" clId="{7724C17F-01E4-4022-B9AB-1CDC9D2820A3}" dt="2020-07-29T19:38:29.032" v="35"/>
          <ac:spMkLst>
            <pc:docMk/>
            <pc:sldMk cId="1743738707" sldId="356"/>
            <ac:spMk id="11" creationId="{22DA9E7C-FD90-41EE-8491-877CD73ECF54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8:44.170" v="37"/>
        <pc:sldMkLst>
          <pc:docMk/>
          <pc:sldMk cId="62472288" sldId="357"/>
        </pc:sldMkLst>
        <pc:spChg chg="del">
          <ac:chgData name="STINMAN, SARAH {PEP}" userId="7ba4b78f-fa27-4e6d-aa4f-40599a67c64c" providerId="ADAL" clId="{7724C17F-01E4-4022-B9AB-1CDC9D2820A3}" dt="2020-07-29T19:38:43.846" v="36" actId="478"/>
          <ac:spMkLst>
            <pc:docMk/>
            <pc:sldMk cId="62472288" sldId="357"/>
            <ac:spMk id="5" creationId="{507E3C9C-210F-4D4A-A716-33DE2687B31A}"/>
          </ac:spMkLst>
        </pc:spChg>
        <pc:spChg chg="add">
          <ac:chgData name="STINMAN, SARAH {PEP}" userId="7ba4b78f-fa27-4e6d-aa4f-40599a67c64c" providerId="ADAL" clId="{7724C17F-01E4-4022-B9AB-1CDC9D2820A3}" dt="2020-07-29T19:38:44.170" v="37"/>
          <ac:spMkLst>
            <pc:docMk/>
            <pc:sldMk cId="62472288" sldId="357"/>
            <ac:spMk id="7" creationId="{FE3E256A-E86C-48DD-BC46-C8BE1C67DF41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9:14.987" v="42"/>
        <pc:sldMkLst>
          <pc:docMk/>
          <pc:sldMk cId="4236187027" sldId="358"/>
        </pc:sldMkLst>
        <pc:spChg chg="del">
          <ac:chgData name="STINMAN, SARAH {PEP}" userId="7ba4b78f-fa27-4e6d-aa4f-40599a67c64c" providerId="ADAL" clId="{7724C17F-01E4-4022-B9AB-1CDC9D2820A3}" dt="2020-07-29T19:39:11.958" v="40" actId="478"/>
          <ac:spMkLst>
            <pc:docMk/>
            <pc:sldMk cId="4236187027" sldId="358"/>
            <ac:spMk id="5" creationId="{E99A8878-B3F6-C946-86C1-FFED91B53473}"/>
          </ac:spMkLst>
        </pc:spChg>
        <pc:spChg chg="del">
          <ac:chgData name="STINMAN, SARAH {PEP}" userId="7ba4b78f-fa27-4e6d-aa4f-40599a67c64c" providerId="ADAL" clId="{7724C17F-01E4-4022-B9AB-1CDC9D2820A3}" dt="2020-07-29T19:39:14.631" v="41" actId="478"/>
          <ac:spMkLst>
            <pc:docMk/>
            <pc:sldMk cId="4236187027" sldId="358"/>
            <ac:spMk id="10" creationId="{F52D884D-F692-EC48-82F8-281AA01538C9}"/>
          </ac:spMkLst>
        </pc:spChg>
        <pc:spChg chg="add">
          <ac:chgData name="STINMAN, SARAH {PEP}" userId="7ba4b78f-fa27-4e6d-aa4f-40599a67c64c" providerId="ADAL" clId="{7724C17F-01E4-4022-B9AB-1CDC9D2820A3}" dt="2020-07-29T19:39:14.987" v="42"/>
          <ac:spMkLst>
            <pc:docMk/>
            <pc:sldMk cId="4236187027" sldId="358"/>
            <ac:spMk id="12" creationId="{7160727B-2077-450D-8CE6-3649C011FA20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39:27.019" v="45"/>
        <pc:sldMkLst>
          <pc:docMk/>
          <pc:sldMk cId="3777449435" sldId="359"/>
        </pc:sldMkLst>
        <pc:spChg chg="del">
          <ac:chgData name="STINMAN, SARAH {PEP}" userId="7ba4b78f-fa27-4e6d-aa4f-40599a67c64c" providerId="ADAL" clId="{7724C17F-01E4-4022-B9AB-1CDC9D2820A3}" dt="2020-07-29T19:39:26.454" v="44" actId="478"/>
          <ac:spMkLst>
            <pc:docMk/>
            <pc:sldMk cId="3777449435" sldId="359"/>
            <ac:spMk id="5" creationId="{E99A8878-B3F6-C946-86C1-FFED91B53473}"/>
          </ac:spMkLst>
        </pc:spChg>
        <pc:spChg chg="del">
          <ac:chgData name="STINMAN, SARAH {PEP}" userId="7ba4b78f-fa27-4e6d-aa4f-40599a67c64c" providerId="ADAL" clId="{7724C17F-01E4-4022-B9AB-1CDC9D2820A3}" dt="2020-07-29T19:39:23.555" v="43" actId="478"/>
          <ac:spMkLst>
            <pc:docMk/>
            <pc:sldMk cId="3777449435" sldId="359"/>
            <ac:spMk id="10" creationId="{F52D884D-F692-EC48-82F8-281AA01538C9}"/>
          </ac:spMkLst>
        </pc:spChg>
        <pc:spChg chg="add">
          <ac:chgData name="STINMAN, SARAH {PEP}" userId="7ba4b78f-fa27-4e6d-aa4f-40599a67c64c" providerId="ADAL" clId="{7724C17F-01E4-4022-B9AB-1CDC9D2820A3}" dt="2020-07-29T19:39:27.019" v="45"/>
          <ac:spMkLst>
            <pc:docMk/>
            <pc:sldMk cId="3777449435" sldId="359"/>
            <ac:spMk id="12" creationId="{7081158A-31F1-4B48-9E3D-9E7DA231FFD3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40:00.970" v="51"/>
        <pc:sldMkLst>
          <pc:docMk/>
          <pc:sldMk cId="1368974011" sldId="360"/>
        </pc:sldMkLst>
        <pc:spChg chg="del">
          <ac:chgData name="STINMAN, SARAH {PEP}" userId="7ba4b78f-fa27-4e6d-aa4f-40599a67c64c" providerId="ADAL" clId="{7724C17F-01E4-4022-B9AB-1CDC9D2820A3}" dt="2020-07-29T19:40:00.199" v="50" actId="478"/>
          <ac:spMkLst>
            <pc:docMk/>
            <pc:sldMk cId="1368974011" sldId="360"/>
            <ac:spMk id="5" creationId="{02C0D871-5620-4942-A2E1-D8A5D7F43A0C}"/>
          </ac:spMkLst>
        </pc:spChg>
        <pc:spChg chg="add">
          <ac:chgData name="STINMAN, SARAH {PEP}" userId="7ba4b78f-fa27-4e6d-aa4f-40599a67c64c" providerId="ADAL" clId="{7724C17F-01E4-4022-B9AB-1CDC9D2820A3}" dt="2020-07-29T19:40:00.970" v="51"/>
          <ac:spMkLst>
            <pc:docMk/>
            <pc:sldMk cId="1368974011" sldId="360"/>
            <ac:spMk id="7" creationId="{FC985F3B-4598-44B4-9350-BF4FD1527A33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40:12.377" v="53"/>
        <pc:sldMkLst>
          <pc:docMk/>
          <pc:sldMk cId="745865109" sldId="361"/>
        </pc:sldMkLst>
        <pc:spChg chg="del">
          <ac:chgData name="STINMAN, SARAH {PEP}" userId="7ba4b78f-fa27-4e6d-aa4f-40599a67c64c" providerId="ADAL" clId="{7724C17F-01E4-4022-B9AB-1CDC9D2820A3}" dt="2020-07-29T19:40:12.037" v="52" actId="478"/>
          <ac:spMkLst>
            <pc:docMk/>
            <pc:sldMk cId="745865109" sldId="361"/>
            <ac:spMk id="13" creationId="{35A70602-51AE-814A-979B-94A83F7BC84C}"/>
          </ac:spMkLst>
        </pc:spChg>
        <pc:spChg chg="add">
          <ac:chgData name="STINMAN, SARAH {PEP}" userId="7ba4b78f-fa27-4e6d-aa4f-40599a67c64c" providerId="ADAL" clId="{7724C17F-01E4-4022-B9AB-1CDC9D2820A3}" dt="2020-07-29T19:40:12.377" v="53"/>
          <ac:spMkLst>
            <pc:docMk/>
            <pc:sldMk cId="745865109" sldId="361"/>
            <ac:spMk id="14" creationId="{A55DB436-1C16-4A75-BF51-7255FD6826DB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40:50.474" v="59"/>
        <pc:sldMkLst>
          <pc:docMk/>
          <pc:sldMk cId="2516277664" sldId="362"/>
        </pc:sldMkLst>
        <pc:spChg chg="add">
          <ac:chgData name="STINMAN, SARAH {PEP}" userId="7ba4b78f-fa27-4e6d-aa4f-40599a67c64c" providerId="ADAL" clId="{7724C17F-01E4-4022-B9AB-1CDC9D2820A3}" dt="2020-07-29T19:40:50.474" v="59"/>
          <ac:spMkLst>
            <pc:docMk/>
            <pc:sldMk cId="2516277664" sldId="362"/>
            <ac:spMk id="6" creationId="{53F8B2D7-1B82-4A97-8C56-4A21CEF1ECEF}"/>
          </ac:spMkLst>
        </pc:spChg>
        <pc:spChg chg="del">
          <ac:chgData name="STINMAN, SARAH {PEP}" userId="7ba4b78f-fa27-4e6d-aa4f-40599a67c64c" providerId="ADAL" clId="{7724C17F-01E4-4022-B9AB-1CDC9D2820A3}" dt="2020-07-29T19:40:50.118" v="58" actId="478"/>
          <ac:spMkLst>
            <pc:docMk/>
            <pc:sldMk cId="2516277664" sldId="362"/>
            <ac:spMk id="13" creationId="{491D7CC9-9E04-B243-AD08-B95965673646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41:06.827" v="61"/>
        <pc:sldMkLst>
          <pc:docMk/>
          <pc:sldMk cId="3353964007" sldId="363"/>
        </pc:sldMkLst>
        <pc:spChg chg="del">
          <ac:chgData name="STINMAN, SARAH {PEP}" userId="7ba4b78f-fa27-4e6d-aa4f-40599a67c64c" providerId="ADAL" clId="{7724C17F-01E4-4022-B9AB-1CDC9D2820A3}" dt="2020-07-29T19:41:06.550" v="60" actId="478"/>
          <ac:spMkLst>
            <pc:docMk/>
            <pc:sldMk cId="3353964007" sldId="363"/>
            <ac:spMk id="6" creationId="{C4FA62CA-BF82-4A44-911E-2E5C4EE3666C}"/>
          </ac:spMkLst>
        </pc:spChg>
        <pc:spChg chg="add">
          <ac:chgData name="STINMAN, SARAH {PEP}" userId="7ba4b78f-fa27-4e6d-aa4f-40599a67c64c" providerId="ADAL" clId="{7724C17F-01E4-4022-B9AB-1CDC9D2820A3}" dt="2020-07-29T19:41:06.827" v="61"/>
          <ac:spMkLst>
            <pc:docMk/>
            <pc:sldMk cId="3353964007" sldId="363"/>
            <ac:spMk id="7" creationId="{8803972D-BDB9-4AC7-B4B1-F649BE39E16D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41:31.979" v="65"/>
        <pc:sldMkLst>
          <pc:docMk/>
          <pc:sldMk cId="2978167019" sldId="364"/>
        </pc:sldMkLst>
        <pc:spChg chg="del">
          <ac:chgData name="STINMAN, SARAH {PEP}" userId="7ba4b78f-fa27-4e6d-aa4f-40599a67c64c" providerId="ADAL" clId="{7724C17F-01E4-4022-B9AB-1CDC9D2820A3}" dt="2020-07-29T19:41:31.686" v="64" actId="478"/>
          <ac:spMkLst>
            <pc:docMk/>
            <pc:sldMk cId="2978167019" sldId="364"/>
            <ac:spMk id="3" creationId="{1171EAB4-7D41-4966-A54D-77A97BACAE3C}"/>
          </ac:spMkLst>
        </pc:spChg>
        <pc:spChg chg="add">
          <ac:chgData name="STINMAN, SARAH {PEP}" userId="7ba4b78f-fa27-4e6d-aa4f-40599a67c64c" providerId="ADAL" clId="{7724C17F-01E4-4022-B9AB-1CDC9D2820A3}" dt="2020-07-29T19:41:31.979" v="65"/>
          <ac:spMkLst>
            <pc:docMk/>
            <pc:sldMk cId="2978167019" sldId="364"/>
            <ac:spMk id="6" creationId="{93123D1D-8D35-44BD-8301-52CA0113C17C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41:42.827" v="67"/>
        <pc:sldMkLst>
          <pc:docMk/>
          <pc:sldMk cId="1537482449" sldId="365"/>
        </pc:sldMkLst>
        <pc:spChg chg="del">
          <ac:chgData name="STINMAN, SARAH {PEP}" userId="7ba4b78f-fa27-4e6d-aa4f-40599a67c64c" providerId="ADAL" clId="{7724C17F-01E4-4022-B9AB-1CDC9D2820A3}" dt="2020-07-29T19:41:42.533" v="66" actId="478"/>
          <ac:spMkLst>
            <pc:docMk/>
            <pc:sldMk cId="1537482449" sldId="365"/>
            <ac:spMk id="3" creationId="{C00FBE10-F284-4609-84C9-A9D66FD7764B}"/>
          </ac:spMkLst>
        </pc:spChg>
        <pc:spChg chg="add">
          <ac:chgData name="STINMAN, SARAH {PEP}" userId="7ba4b78f-fa27-4e6d-aa4f-40599a67c64c" providerId="ADAL" clId="{7724C17F-01E4-4022-B9AB-1CDC9D2820A3}" dt="2020-07-29T19:41:42.827" v="67"/>
          <ac:spMkLst>
            <pc:docMk/>
            <pc:sldMk cId="1537482449" sldId="365"/>
            <ac:spMk id="9" creationId="{9ED13375-FE00-4BEE-8EA2-C3B25A627B56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41:57.595" v="69"/>
        <pc:sldMkLst>
          <pc:docMk/>
          <pc:sldMk cId="3835457274" sldId="366"/>
        </pc:sldMkLst>
        <pc:spChg chg="del">
          <ac:chgData name="STINMAN, SARAH {PEP}" userId="7ba4b78f-fa27-4e6d-aa4f-40599a67c64c" providerId="ADAL" clId="{7724C17F-01E4-4022-B9AB-1CDC9D2820A3}" dt="2020-07-29T19:41:57.302" v="68" actId="478"/>
          <ac:spMkLst>
            <pc:docMk/>
            <pc:sldMk cId="3835457274" sldId="366"/>
            <ac:spMk id="9" creationId="{5CF9460C-ED9F-49BA-BC7A-648476C83857}"/>
          </ac:spMkLst>
        </pc:spChg>
        <pc:spChg chg="add">
          <ac:chgData name="STINMAN, SARAH {PEP}" userId="7ba4b78f-fa27-4e6d-aa4f-40599a67c64c" providerId="ADAL" clId="{7724C17F-01E4-4022-B9AB-1CDC9D2820A3}" dt="2020-07-29T19:41:57.595" v="69"/>
          <ac:spMkLst>
            <pc:docMk/>
            <pc:sldMk cId="3835457274" sldId="366"/>
            <ac:spMk id="10" creationId="{6FB870B0-1E11-4717-A3D4-8EC539041894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42:09.881" v="71"/>
        <pc:sldMkLst>
          <pc:docMk/>
          <pc:sldMk cId="3970248440" sldId="367"/>
        </pc:sldMkLst>
        <pc:spChg chg="del">
          <ac:chgData name="STINMAN, SARAH {PEP}" userId="7ba4b78f-fa27-4e6d-aa4f-40599a67c64c" providerId="ADAL" clId="{7724C17F-01E4-4022-B9AB-1CDC9D2820A3}" dt="2020-07-29T19:42:09.574" v="70" actId="478"/>
          <ac:spMkLst>
            <pc:docMk/>
            <pc:sldMk cId="3970248440" sldId="367"/>
            <ac:spMk id="14" creationId="{8861E10A-788D-3F4B-8130-63E724D7BED1}"/>
          </ac:spMkLst>
        </pc:spChg>
        <pc:spChg chg="add">
          <ac:chgData name="STINMAN, SARAH {PEP}" userId="7ba4b78f-fa27-4e6d-aa4f-40599a67c64c" providerId="ADAL" clId="{7724C17F-01E4-4022-B9AB-1CDC9D2820A3}" dt="2020-07-29T19:42:09.881" v="71"/>
          <ac:spMkLst>
            <pc:docMk/>
            <pc:sldMk cId="3970248440" sldId="367"/>
            <ac:spMk id="15" creationId="{BCB005F3-4D56-4587-AE5B-FFD0999A17B8}"/>
          </ac:spMkLst>
        </pc:spChg>
      </pc:sldChg>
      <pc:sldChg chg="addSp delSp">
        <pc:chgData name="STINMAN, SARAH {PEP}" userId="7ba4b78f-fa27-4e6d-aa4f-40599a67c64c" providerId="ADAL" clId="{7724C17F-01E4-4022-B9AB-1CDC9D2820A3}" dt="2020-07-29T19:42:21.724" v="73"/>
        <pc:sldMkLst>
          <pc:docMk/>
          <pc:sldMk cId="4277125006" sldId="368"/>
        </pc:sldMkLst>
        <pc:spChg chg="del">
          <ac:chgData name="STINMAN, SARAH {PEP}" userId="7ba4b78f-fa27-4e6d-aa4f-40599a67c64c" providerId="ADAL" clId="{7724C17F-01E4-4022-B9AB-1CDC9D2820A3}" dt="2020-07-29T19:42:21.429" v="72" actId="478"/>
          <ac:spMkLst>
            <pc:docMk/>
            <pc:sldMk cId="4277125006" sldId="368"/>
            <ac:spMk id="14" creationId="{15245298-58A3-CF46-B8DF-BB1709AF58E9}"/>
          </ac:spMkLst>
        </pc:spChg>
        <pc:spChg chg="add">
          <ac:chgData name="STINMAN, SARAH {PEP}" userId="7ba4b78f-fa27-4e6d-aa4f-40599a67c64c" providerId="ADAL" clId="{7724C17F-01E4-4022-B9AB-1CDC9D2820A3}" dt="2020-07-29T19:42:21.724" v="73"/>
          <ac:spMkLst>
            <pc:docMk/>
            <pc:sldMk cId="4277125006" sldId="368"/>
            <ac:spMk id="15" creationId="{D6917B31-5B4A-4785-8487-3202464500E3}"/>
          </ac:spMkLst>
        </pc:spChg>
      </pc:sldChg>
    </pc:docChg>
  </pc:docChgLst>
  <pc:docChgLst>
    <pc:chgData name="Stein, Kimberly {PEP}" userId="S::kimberly.stein@pepsico.com::6edb3286-5649-4865-a956-ddb36ec273b9" providerId="AD" clId="Web-{BAC8250D-B4D3-4397-9EE6-D8E5D2B872F7}"/>
    <pc:docChg chg="modSld">
      <pc:chgData name="Stein, Kimberly {PEP}" userId="S::kimberly.stein@pepsico.com::6edb3286-5649-4865-a956-ddb36ec273b9" providerId="AD" clId="Web-{BAC8250D-B4D3-4397-9EE6-D8E5D2B872F7}" dt="2020-07-21T12:47:43.702" v="0" actId="14100"/>
      <pc:docMkLst>
        <pc:docMk/>
      </pc:docMkLst>
      <pc:sldChg chg="modSp">
        <pc:chgData name="Stein, Kimberly {PEP}" userId="S::kimberly.stein@pepsico.com::6edb3286-5649-4865-a956-ddb36ec273b9" providerId="AD" clId="Web-{BAC8250D-B4D3-4397-9EE6-D8E5D2B872F7}" dt="2020-07-21T12:47:43.702" v="0" actId="14100"/>
        <pc:sldMkLst>
          <pc:docMk/>
          <pc:sldMk cId="3353964007" sldId="363"/>
        </pc:sldMkLst>
        <pc:spChg chg="mod">
          <ac:chgData name="Stein, Kimberly {PEP}" userId="S::kimberly.stein@pepsico.com::6edb3286-5649-4865-a956-ddb36ec273b9" providerId="AD" clId="Web-{BAC8250D-B4D3-4397-9EE6-D8E5D2B872F7}" dt="2020-07-21T12:47:43.702" v="0" actId="14100"/>
          <ac:spMkLst>
            <pc:docMk/>
            <pc:sldMk cId="3353964007" sldId="363"/>
            <ac:spMk id="6" creationId="{C4FA62CA-BF82-4A44-911E-2E5C4EE3666C}"/>
          </ac:spMkLst>
        </pc:spChg>
      </pc:sldChg>
    </pc:docChg>
  </pc:docChgLst>
  <pc:docChgLst>
    <pc:chgData name="Stein, Kimberly {PEP}" userId="S::kimberly.stein@pepsico.com::6edb3286-5649-4865-a956-ddb36ec273b9" providerId="AD" clId="Web-{71164814-AB32-4EB1-8057-50889A65E1FD}"/>
    <pc:docChg chg="modSld">
      <pc:chgData name="Stein, Kimberly {PEP}" userId="S::kimberly.stein@pepsico.com::6edb3286-5649-4865-a956-ddb36ec273b9" providerId="AD" clId="Web-{71164814-AB32-4EB1-8057-50889A65E1FD}" dt="2020-07-30T01:41:16.771" v="0" actId="1076"/>
      <pc:docMkLst>
        <pc:docMk/>
      </pc:docMkLst>
      <pc:sldChg chg="modSp">
        <pc:chgData name="Stein, Kimberly {PEP}" userId="S::kimberly.stein@pepsico.com::6edb3286-5649-4865-a956-ddb36ec273b9" providerId="AD" clId="Web-{71164814-AB32-4EB1-8057-50889A65E1FD}" dt="2020-07-30T01:41:16.771" v="0" actId="1076"/>
        <pc:sldMkLst>
          <pc:docMk/>
          <pc:sldMk cId="4236187027" sldId="358"/>
        </pc:sldMkLst>
        <pc:spChg chg="mod">
          <ac:chgData name="Stein, Kimberly {PEP}" userId="S::kimberly.stein@pepsico.com::6edb3286-5649-4865-a956-ddb36ec273b9" providerId="AD" clId="Web-{71164814-AB32-4EB1-8057-50889A65E1FD}" dt="2020-07-30T01:41:16.771" v="0" actId="1076"/>
          <ac:spMkLst>
            <pc:docMk/>
            <pc:sldMk cId="4236187027" sldId="358"/>
            <ac:spMk id="4" creationId="{539812EC-5174-324C-B643-4E5BEA1711B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7A2734-0A4E-9944-8626-416DAA5BBB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C86DC-D40C-2346-871E-592FA5447A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37477-5561-2E47-89F8-62953E31865D}" type="datetimeFigureOut">
              <a:rPr lang="en-US" smtClean="0"/>
              <a:t>7/31/20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3891D-744E-6644-BA5C-7C580506BC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411E7-BDB9-B247-91D0-DFDEC84187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87A3F-5C8E-1640-BB6F-2054D2BA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34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BE7449FD-C04A-364B-8909-92BAC0B4E5EB}"/>
              </a:ext>
            </a:extLst>
          </p:cNvPr>
          <p:cNvSpPr/>
          <p:nvPr userDrawn="1"/>
        </p:nvSpPr>
        <p:spPr>
          <a:xfrm>
            <a:off x="3860800" y="-15766"/>
            <a:ext cx="8331199" cy="687376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680138 w 6096000"/>
              <a:gd name="connsiteY0" fmla="*/ 0 h 6873765"/>
              <a:gd name="connsiteX1" fmla="*/ 6096000 w 6096000"/>
              <a:gd name="connsiteY1" fmla="*/ 15765 h 6873765"/>
              <a:gd name="connsiteX2" fmla="*/ 6096000 w 6096000"/>
              <a:gd name="connsiteY2" fmla="*/ 6873765 h 6873765"/>
              <a:gd name="connsiteX3" fmla="*/ 0 w 6096000"/>
              <a:gd name="connsiteY3" fmla="*/ 6873765 h 6873765"/>
              <a:gd name="connsiteX4" fmla="*/ 2680138 w 6096000"/>
              <a:gd name="connsiteY4" fmla="*/ 0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3765">
                <a:moveTo>
                  <a:pt x="2680138" y="0"/>
                </a:moveTo>
                <a:lnTo>
                  <a:pt x="6096000" y="15765"/>
                </a:lnTo>
                <a:lnTo>
                  <a:pt x="6096000" y="6873765"/>
                </a:lnTo>
                <a:lnTo>
                  <a:pt x="0" y="6873765"/>
                </a:lnTo>
                <a:lnTo>
                  <a:pt x="2680138" y="0"/>
                </a:lnTo>
                <a:close/>
              </a:path>
            </a:pathLst>
          </a:cu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port, person, surfing, holding&#10;&#10;Description automatically generated">
            <a:extLst>
              <a:ext uri="{FF2B5EF4-FFF2-40B4-BE49-F238E27FC236}">
                <a16:creationId xmlns:a16="http://schemas.microsoft.com/office/drawing/2014/main" id="{FA308614-8F82-AB46-B00D-B2244E7E9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4"/>
          <a:stretch/>
        </p:blipFill>
        <p:spPr>
          <a:xfrm>
            <a:off x="3588221" y="456088"/>
            <a:ext cx="6740154" cy="5574456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7E9F4846-DE9A-F842-B167-75A13C998172}"/>
              </a:ext>
            </a:extLst>
          </p:cNvPr>
          <p:cNvSpPr/>
          <p:nvPr userDrawn="1"/>
        </p:nvSpPr>
        <p:spPr>
          <a:xfrm rot="10800000">
            <a:off x="703652" y="456088"/>
            <a:ext cx="6756400" cy="5574456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680138 w 6096000"/>
              <a:gd name="connsiteY0" fmla="*/ 0 h 6873765"/>
              <a:gd name="connsiteX1" fmla="*/ 6096000 w 6096000"/>
              <a:gd name="connsiteY1" fmla="*/ 15765 h 6873765"/>
              <a:gd name="connsiteX2" fmla="*/ 6096000 w 6096000"/>
              <a:gd name="connsiteY2" fmla="*/ 6873765 h 6873765"/>
              <a:gd name="connsiteX3" fmla="*/ 0 w 6096000"/>
              <a:gd name="connsiteY3" fmla="*/ 6873765 h 6873765"/>
              <a:gd name="connsiteX4" fmla="*/ 2680138 w 6096000"/>
              <a:gd name="connsiteY4" fmla="*/ 0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3765">
                <a:moveTo>
                  <a:pt x="2680138" y="0"/>
                </a:moveTo>
                <a:lnTo>
                  <a:pt x="6096000" y="15765"/>
                </a:lnTo>
                <a:lnTo>
                  <a:pt x="6096000" y="6873765"/>
                </a:lnTo>
                <a:lnTo>
                  <a:pt x="0" y="6873765"/>
                </a:lnTo>
                <a:lnTo>
                  <a:pt x="2680138" y="0"/>
                </a:lnTo>
                <a:close/>
              </a:path>
            </a:pathLst>
          </a:cu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539D8-BA56-F346-AE06-9E95F451D682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3D2753-F4A5-414F-B562-357DF0F3F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848" y="2728448"/>
            <a:ext cx="4924355" cy="849858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ALL CAPS</a:t>
            </a:r>
          </a:p>
        </p:txBody>
      </p:sp>
    </p:spTree>
    <p:extLst>
      <p:ext uri="{BB962C8B-B14F-4D97-AF65-F5344CB8AC3E}">
        <p14:creationId xmlns:p14="http://schemas.microsoft.com/office/powerpoint/2010/main" val="404457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treet, traffic, sign&#10;&#10;Description automatically generated">
            <a:extLst>
              <a:ext uri="{FF2B5EF4-FFF2-40B4-BE49-F238E27FC236}">
                <a16:creationId xmlns:a16="http://schemas.microsoft.com/office/drawing/2014/main" id="{7B9337D8-1893-C248-B4AC-516CED1101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64054635-2320-F84A-B2AF-E9B9797547DA}"/>
              </a:ext>
            </a:extLst>
          </p:cNvPr>
          <p:cNvSpPr/>
          <p:nvPr userDrawn="1"/>
        </p:nvSpPr>
        <p:spPr>
          <a:xfrm>
            <a:off x="1" y="2535382"/>
            <a:ext cx="9118599" cy="1537854"/>
          </a:xfrm>
          <a:custGeom>
            <a:avLst/>
            <a:gdLst>
              <a:gd name="connsiteX0" fmla="*/ 0 w 9100457"/>
              <a:gd name="connsiteY0" fmla="*/ 0 h 1537854"/>
              <a:gd name="connsiteX1" fmla="*/ 9100457 w 9100457"/>
              <a:gd name="connsiteY1" fmla="*/ 0 h 1537854"/>
              <a:gd name="connsiteX2" fmla="*/ 9100457 w 9100457"/>
              <a:gd name="connsiteY2" fmla="*/ 1537854 h 1537854"/>
              <a:gd name="connsiteX3" fmla="*/ 0 w 9100457"/>
              <a:gd name="connsiteY3" fmla="*/ 1537854 h 1537854"/>
              <a:gd name="connsiteX4" fmla="*/ 0 w 9100457"/>
              <a:gd name="connsiteY4" fmla="*/ 0 h 1537854"/>
              <a:gd name="connsiteX0" fmla="*/ 0 w 9100457"/>
              <a:gd name="connsiteY0" fmla="*/ 0 h 1537854"/>
              <a:gd name="connsiteX1" fmla="*/ 7946571 w 9100457"/>
              <a:gd name="connsiteY1" fmla="*/ 0 h 1537854"/>
              <a:gd name="connsiteX2" fmla="*/ 9100457 w 9100457"/>
              <a:gd name="connsiteY2" fmla="*/ 1537854 h 1537854"/>
              <a:gd name="connsiteX3" fmla="*/ 0 w 9100457"/>
              <a:gd name="connsiteY3" fmla="*/ 1537854 h 1537854"/>
              <a:gd name="connsiteX4" fmla="*/ 0 w 9100457"/>
              <a:gd name="connsiteY4" fmla="*/ 0 h 1537854"/>
              <a:gd name="connsiteX0" fmla="*/ 0 w 9232348"/>
              <a:gd name="connsiteY0" fmla="*/ 0 h 1559626"/>
              <a:gd name="connsiteX1" fmla="*/ 7946571 w 9232348"/>
              <a:gd name="connsiteY1" fmla="*/ 0 h 1559626"/>
              <a:gd name="connsiteX2" fmla="*/ 9232348 w 9232348"/>
              <a:gd name="connsiteY2" fmla="*/ 1559626 h 1559626"/>
              <a:gd name="connsiteX3" fmla="*/ 0 w 9232348"/>
              <a:gd name="connsiteY3" fmla="*/ 1537854 h 1559626"/>
              <a:gd name="connsiteX4" fmla="*/ 0 w 9232348"/>
              <a:gd name="connsiteY4" fmla="*/ 0 h 1559626"/>
              <a:gd name="connsiteX0" fmla="*/ 0 w 9168234"/>
              <a:gd name="connsiteY0" fmla="*/ 0 h 1537854"/>
              <a:gd name="connsiteX1" fmla="*/ 7946571 w 9168234"/>
              <a:gd name="connsiteY1" fmla="*/ 0 h 1537854"/>
              <a:gd name="connsiteX2" fmla="*/ 9168234 w 9168234"/>
              <a:gd name="connsiteY2" fmla="*/ 1534226 h 1537854"/>
              <a:gd name="connsiteX3" fmla="*/ 0 w 9168234"/>
              <a:gd name="connsiteY3" fmla="*/ 1537854 h 1537854"/>
              <a:gd name="connsiteX4" fmla="*/ 0 w 9168234"/>
              <a:gd name="connsiteY4" fmla="*/ 0 h 1537854"/>
              <a:gd name="connsiteX0" fmla="*/ 0 w 9168234"/>
              <a:gd name="connsiteY0" fmla="*/ 0 h 1537854"/>
              <a:gd name="connsiteX1" fmla="*/ 7985039 w 9168234"/>
              <a:gd name="connsiteY1" fmla="*/ 12700 h 1537854"/>
              <a:gd name="connsiteX2" fmla="*/ 9168234 w 9168234"/>
              <a:gd name="connsiteY2" fmla="*/ 1534226 h 1537854"/>
              <a:gd name="connsiteX3" fmla="*/ 0 w 9168234"/>
              <a:gd name="connsiteY3" fmla="*/ 1537854 h 1537854"/>
              <a:gd name="connsiteX4" fmla="*/ 0 w 9168234"/>
              <a:gd name="connsiteY4" fmla="*/ 0 h 1537854"/>
              <a:gd name="connsiteX0" fmla="*/ 0 w 9206702"/>
              <a:gd name="connsiteY0" fmla="*/ 0 h 1537854"/>
              <a:gd name="connsiteX1" fmla="*/ 7985039 w 9206702"/>
              <a:gd name="connsiteY1" fmla="*/ 12700 h 1537854"/>
              <a:gd name="connsiteX2" fmla="*/ 9206702 w 9206702"/>
              <a:gd name="connsiteY2" fmla="*/ 1534226 h 1537854"/>
              <a:gd name="connsiteX3" fmla="*/ 0 w 9206702"/>
              <a:gd name="connsiteY3" fmla="*/ 1537854 h 1537854"/>
              <a:gd name="connsiteX4" fmla="*/ 0 w 9206702"/>
              <a:gd name="connsiteY4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6702" h="1537854">
                <a:moveTo>
                  <a:pt x="0" y="0"/>
                </a:moveTo>
                <a:lnTo>
                  <a:pt x="7985039" y="12700"/>
                </a:lnTo>
                <a:lnTo>
                  <a:pt x="9206702" y="1534226"/>
                </a:lnTo>
                <a:lnTo>
                  <a:pt x="0" y="15378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B24AB9-28A4-5545-9CBC-4A67C1581F95}"/>
              </a:ext>
            </a:extLst>
          </p:cNvPr>
          <p:cNvSpPr/>
          <p:nvPr userDrawn="1"/>
        </p:nvSpPr>
        <p:spPr>
          <a:xfrm>
            <a:off x="0" y="5816600"/>
            <a:ext cx="12222506" cy="10414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5E946A8-4D09-814B-AFBF-93A0CA061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179" y="20555"/>
            <a:ext cx="3850327" cy="577549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2302A00-61B1-9E44-8FE6-1764466D1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03" y="2828807"/>
            <a:ext cx="7084954" cy="1039862"/>
          </a:xfrm>
        </p:spPr>
        <p:txBody>
          <a:bodyPr anchor="ctr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ALL CAPS KEEP TO TWO LINES MAX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56FDEC8-9DCF-7B45-BBBD-EFF4CD23A5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203" y="4327343"/>
            <a:ext cx="5535613" cy="867670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281354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559EC-3226-9F43-B96B-F405F0BF8BAE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847" y="1478583"/>
            <a:ext cx="10508569" cy="4546660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32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559EC-3226-9F43-B96B-F405F0BF8BAE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127" y="2057022"/>
            <a:ext cx="5031928" cy="3968221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62B248B-69DD-CA4A-8C41-56A75F319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6429" y="2057022"/>
            <a:ext cx="5031930" cy="3968221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95553D97-9A45-D449-90DD-88AFD4EF5C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3642" y="1468367"/>
            <a:ext cx="5031929" cy="50821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Placeholder 1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00F90E5-C77F-954B-B396-F34ECF1A3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6428" y="1468367"/>
            <a:ext cx="5031931" cy="50821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Placeholder 2</a:t>
            </a:r>
          </a:p>
        </p:txBody>
      </p:sp>
    </p:spTree>
    <p:extLst>
      <p:ext uri="{BB962C8B-B14F-4D97-AF65-F5344CB8AC3E}">
        <p14:creationId xmlns:p14="http://schemas.microsoft.com/office/powerpoint/2010/main" val="40016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612E11-3D88-B249-B591-0D6E5779532B}"/>
              </a:ext>
            </a:extLst>
          </p:cNvPr>
          <p:cNvSpPr/>
          <p:nvPr userDrawn="1"/>
        </p:nvSpPr>
        <p:spPr>
          <a:xfrm flipH="1" flipV="1">
            <a:off x="6104453" y="0"/>
            <a:ext cx="90395" cy="6577197"/>
          </a:xfrm>
          <a:prstGeom prst="rect">
            <a:avLst/>
          </a:pr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42000-73DE-3F43-8396-8EFDBDDFAC72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859" y="538073"/>
            <a:ext cx="5475837" cy="8498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2691" y="1900047"/>
            <a:ext cx="5484510" cy="4125196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BF8337-797F-B04E-BC02-A6CAA6BAEF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451" y="0"/>
            <a:ext cx="6112903" cy="650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9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BF8337-797F-B04E-BC02-A6CAA6BAEF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7548" y="0"/>
            <a:ext cx="6112903" cy="650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612E11-3D88-B249-B591-0D6E5779532B}"/>
              </a:ext>
            </a:extLst>
          </p:cNvPr>
          <p:cNvSpPr/>
          <p:nvPr userDrawn="1"/>
        </p:nvSpPr>
        <p:spPr>
          <a:xfrm flipH="1" flipV="1">
            <a:off x="5997153" y="0"/>
            <a:ext cx="90395" cy="6577197"/>
          </a:xfrm>
          <a:prstGeom prst="rect">
            <a:avLst/>
          </a:pr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42000-73DE-3F43-8396-8EFDBDDFAC72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09" y="538073"/>
            <a:ext cx="5475837" cy="8498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541" y="1900047"/>
            <a:ext cx="5484510" cy="4125196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49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7FCC34C1-1054-6B4F-9D3C-7A6FF26B51F3}"/>
              </a:ext>
            </a:extLst>
          </p:cNvPr>
          <p:cNvSpPr/>
          <p:nvPr userDrawn="1"/>
        </p:nvSpPr>
        <p:spPr>
          <a:xfrm>
            <a:off x="7078717" y="-15766"/>
            <a:ext cx="5113283" cy="687376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680138 w 6096000"/>
              <a:gd name="connsiteY0" fmla="*/ 0 h 6873765"/>
              <a:gd name="connsiteX1" fmla="*/ 6096000 w 6096000"/>
              <a:gd name="connsiteY1" fmla="*/ 15765 h 6873765"/>
              <a:gd name="connsiteX2" fmla="*/ 6096000 w 6096000"/>
              <a:gd name="connsiteY2" fmla="*/ 6873765 h 6873765"/>
              <a:gd name="connsiteX3" fmla="*/ 0 w 6096000"/>
              <a:gd name="connsiteY3" fmla="*/ 6873765 h 6873765"/>
              <a:gd name="connsiteX4" fmla="*/ 2680138 w 6096000"/>
              <a:gd name="connsiteY4" fmla="*/ 0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3765">
                <a:moveTo>
                  <a:pt x="2680138" y="0"/>
                </a:moveTo>
                <a:lnTo>
                  <a:pt x="6096000" y="15765"/>
                </a:lnTo>
                <a:lnTo>
                  <a:pt x="6096000" y="6873765"/>
                </a:lnTo>
                <a:lnTo>
                  <a:pt x="0" y="6873765"/>
                </a:lnTo>
                <a:lnTo>
                  <a:pt x="2680138" y="0"/>
                </a:lnTo>
                <a:close/>
              </a:path>
            </a:pathLst>
          </a:cu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A4BC9DC-5C17-2140-BD40-FDF7A74E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714" y="1265435"/>
            <a:ext cx="4570459" cy="3955766"/>
          </a:xfrm>
          <a:prstGeom prst="hexagon">
            <a:avLst/>
          </a:prstGeom>
          <a:solidFill>
            <a:schemeClr val="bg1">
              <a:lumMod val="95000"/>
            </a:schemeClr>
          </a:solidFill>
          <a:effectLst>
            <a:outerShdw blurRad="393700" dist="355600" dir="2700000" algn="tl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8" y="1696776"/>
            <a:ext cx="5234153" cy="8498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67F566E-D6EB-8043-B1E9-4C7BB50C6D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847" y="3009322"/>
            <a:ext cx="5234153" cy="1772543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559EC-3226-9F43-B96B-F405F0BF8BAE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142D3-EA30-1E41-B612-3252A435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8" y="538073"/>
            <a:ext cx="10491952" cy="8498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FD018-9F31-7943-8BDA-88EE0513D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848" y="1565565"/>
            <a:ext cx="10491952" cy="4585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990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57" r:id="rId3"/>
    <p:sldLayoutId id="2147483659" r:id="rId4"/>
    <p:sldLayoutId id="2147483662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rgbClr val="036E3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2259-07E3-B847-99BF-0E423339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ERGOGENIC AIDS THAT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8332C-0718-9D44-B691-30F992C2FB9E}"/>
              </a:ext>
            </a:extLst>
          </p:cNvPr>
          <p:cNvSpPr txBox="1"/>
          <p:nvPr/>
        </p:nvSpPr>
        <p:spPr>
          <a:xfrm>
            <a:off x="8070575" y="5966191"/>
            <a:ext cx="3844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i="1" kern="1200">
                <a:solidFill>
                  <a:schemeClr val="bg1"/>
                </a:solidFill>
                <a:latin typeface="+mj-lt"/>
                <a:cs typeface="Avenir Light"/>
              </a:rPr>
              <a:t>Lecture content provided by GSSI, a division of PepsiCo, Inc. Any opinions or scientific interpretations expressed in this presentation are those of the author and do not necessarily reflect the position or policy of PepsiCo, Inc.</a:t>
            </a:r>
            <a:endParaRPr lang="en-US" sz="1000" b="1" i="1">
              <a:solidFill>
                <a:schemeClr val="bg1"/>
              </a:solidFill>
              <a:latin typeface="+mj-l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11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74AF5A7-4D65-40D8-A920-6A307E08F7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9A22BA-1C2C-462C-A12A-233CC233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Genetics &amp; Caffeine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BE3A9-160A-4EDE-BE39-883DFF536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036" y="1387931"/>
            <a:ext cx="5484510" cy="4125196"/>
          </a:xfrm>
        </p:spPr>
        <p:txBody>
          <a:bodyPr/>
          <a:lstStyle/>
          <a:p>
            <a:r>
              <a:rPr lang="en-US"/>
              <a:t>Responders vs. Non-Responders</a:t>
            </a:r>
          </a:p>
          <a:p>
            <a:r>
              <a:rPr lang="en-US"/>
              <a:t>Some individuals do not experience performance benefits associated with caffeine ingestion</a:t>
            </a:r>
          </a:p>
          <a:p>
            <a:r>
              <a:rPr lang="en-US"/>
              <a:t>Recent research has emerged examining polymorphisms of certain genes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/>
              <a:t>CYP1A2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/>
              <a:t>AD0RA2A</a:t>
            </a:r>
          </a:p>
          <a:p>
            <a:r>
              <a:rPr lang="en-US"/>
              <a:t>Further research is necessary, but clear that some individuals do not respond to caffeine ingestion</a:t>
            </a:r>
          </a:p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6D59DF-7864-C644-8D1F-B2A90A7E1627}"/>
              </a:ext>
            </a:extLst>
          </p:cNvPr>
          <p:cNvCxnSpPr>
            <a:cxnSpLocks/>
          </p:cNvCxnSpPr>
          <p:nvPr/>
        </p:nvCxnSpPr>
        <p:spPr>
          <a:xfrm>
            <a:off x="288235" y="1133060"/>
            <a:ext cx="4333461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19381F-02CF-4F4E-ADA6-7D4A07234C6E}"/>
              </a:ext>
            </a:extLst>
          </p:cNvPr>
          <p:cNvSpPr txBox="1"/>
          <p:nvPr/>
        </p:nvSpPr>
        <p:spPr>
          <a:xfrm>
            <a:off x="3827560" y="6573373"/>
            <a:ext cx="83644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err="1">
                <a:solidFill>
                  <a:schemeClr val="bg1"/>
                </a:solidFill>
              </a:rPr>
              <a:t>Spriet</a:t>
            </a:r>
            <a:r>
              <a:rPr lang="en-US" sz="1050">
                <a:solidFill>
                  <a:schemeClr val="bg1"/>
                </a:solidFill>
              </a:rPr>
              <a:t> LL.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2020;29(203):1-5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82E078DF-B394-D142-A9E3-10C8FBF379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9097" y="0"/>
            <a:ext cx="6112903" cy="650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3768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CREATINE</a:t>
            </a:r>
          </a:p>
        </p:txBody>
      </p:sp>
    </p:spTree>
    <p:extLst>
      <p:ext uri="{BB962C8B-B14F-4D97-AF65-F5344CB8AC3E}">
        <p14:creationId xmlns:p14="http://schemas.microsoft.com/office/powerpoint/2010/main" val="394523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38CE-8BFE-5044-B9E8-431262DC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95" y="336369"/>
            <a:ext cx="2312426" cy="849858"/>
          </a:xfrm>
        </p:spPr>
        <p:txBody>
          <a:bodyPr/>
          <a:lstStyle/>
          <a:p>
            <a:r>
              <a:rPr lang="en-US"/>
              <a:t>Creatine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93997EA-6994-F64B-9222-9871DCAA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03" y="336369"/>
            <a:ext cx="6195714" cy="58293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563C3F-D48F-8845-8B29-9378DAD741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8198" y="1366402"/>
            <a:ext cx="5484510" cy="41251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Creatine is synthesized in the kidney, liver, pancreas, and, to a lesser extent, the brain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Synthesis is from the amino acids glycine, arginine, and methionine.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total body creatine pool includes creatine and phosphocreatine (</a:t>
            </a:r>
            <a:r>
              <a:rPr lang="en-US" err="1"/>
              <a:t>PCr</a:t>
            </a:r>
            <a:r>
              <a:rPr lang="en-US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Skeletal muscle is the primary site of storage accounting for up to 90% of total body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Total body creatine pool can be increased by ingestion of foods high in creatine (i.e. meat and fish) or nutritional supplementation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4A826517-54DB-994F-9168-D1FC17E01E35}"/>
              </a:ext>
            </a:extLst>
          </p:cNvPr>
          <p:cNvCxnSpPr/>
          <p:nvPr/>
        </p:nvCxnSpPr>
        <p:spPr>
          <a:xfrm>
            <a:off x="1227909" y="2129246"/>
            <a:ext cx="3239588" cy="1436914"/>
          </a:xfrm>
          <a:prstGeom prst="curvedConnector3">
            <a:avLst>
              <a:gd name="adj1" fmla="val 375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D1C6AF-2ED6-024E-B1C2-7B2830BA86EF}"/>
              </a:ext>
            </a:extLst>
          </p:cNvPr>
          <p:cNvCxnSpPr>
            <a:cxnSpLocks/>
          </p:cNvCxnSpPr>
          <p:nvPr/>
        </p:nvCxnSpPr>
        <p:spPr>
          <a:xfrm>
            <a:off x="2743200" y="1136469"/>
            <a:ext cx="130629" cy="21292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B1F21231-FC46-D040-9B45-49C5A2C30146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2564" y="2345604"/>
            <a:ext cx="1587137" cy="1298114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92A92B-8E4C-8343-99D1-801A603B9DED}"/>
              </a:ext>
            </a:extLst>
          </p:cNvPr>
          <p:cNvCxnSpPr/>
          <p:nvPr/>
        </p:nvCxnSpPr>
        <p:spPr>
          <a:xfrm flipH="1">
            <a:off x="1920240" y="3566160"/>
            <a:ext cx="3187337" cy="5747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055AA7-E2B3-7D40-9D28-431422919F2E}"/>
              </a:ext>
            </a:extLst>
          </p:cNvPr>
          <p:cNvCxnSpPr/>
          <p:nvPr/>
        </p:nvCxnSpPr>
        <p:spPr>
          <a:xfrm>
            <a:off x="1907177" y="4140926"/>
            <a:ext cx="0" cy="10580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580128-E06C-DC41-9194-9C7C98096006}"/>
              </a:ext>
            </a:extLst>
          </p:cNvPr>
          <p:cNvCxnSpPr>
            <a:cxnSpLocks/>
          </p:cNvCxnSpPr>
          <p:nvPr/>
        </p:nvCxnSpPr>
        <p:spPr>
          <a:xfrm>
            <a:off x="6829413" y="944419"/>
            <a:ext cx="1813182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FB6F6A-F356-4775-B577-3806594A8AC3}"/>
              </a:ext>
            </a:extLst>
          </p:cNvPr>
          <p:cNvSpPr txBox="1"/>
          <p:nvPr/>
        </p:nvSpPr>
        <p:spPr>
          <a:xfrm>
            <a:off x="3721396" y="6527498"/>
            <a:ext cx="84706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Mesa JLM, Ruiz JR, Gonzalez-Gross MM, et. al. </a:t>
            </a:r>
            <a:r>
              <a:rPr lang="en-US" sz="1050" i="1">
                <a:solidFill>
                  <a:schemeClr val="bg1"/>
                </a:solidFill>
              </a:rPr>
              <a:t>Sports Med</a:t>
            </a:r>
            <a:r>
              <a:rPr lang="en-US" sz="1050">
                <a:solidFill>
                  <a:schemeClr val="bg1"/>
                </a:solidFill>
              </a:rPr>
              <a:t>. 2002;32(14):903-944 </a:t>
            </a:r>
          </a:p>
        </p:txBody>
      </p:sp>
    </p:spTree>
    <p:extLst>
      <p:ext uri="{BB962C8B-B14F-4D97-AF65-F5344CB8AC3E}">
        <p14:creationId xmlns:p14="http://schemas.microsoft.com/office/powerpoint/2010/main" val="315296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38CE-8BFE-5044-B9E8-431262DC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6" y="365698"/>
            <a:ext cx="7629011" cy="849858"/>
          </a:xfrm>
        </p:spPr>
        <p:txBody>
          <a:bodyPr/>
          <a:lstStyle/>
          <a:p>
            <a:r>
              <a:rPr lang="en-US"/>
              <a:t>Mechanism of Action in Muscle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580128-E06C-DC41-9194-9C7C98096006}"/>
              </a:ext>
            </a:extLst>
          </p:cNvPr>
          <p:cNvCxnSpPr>
            <a:cxnSpLocks/>
          </p:cNvCxnSpPr>
          <p:nvPr/>
        </p:nvCxnSpPr>
        <p:spPr>
          <a:xfrm>
            <a:off x="966651" y="986810"/>
            <a:ext cx="6831875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A1BB11-9798-2B4B-BCDD-8E08814040FF}"/>
              </a:ext>
            </a:extLst>
          </p:cNvPr>
          <p:cNvGrpSpPr/>
          <p:nvPr/>
        </p:nvGrpSpPr>
        <p:grpSpPr>
          <a:xfrm>
            <a:off x="1717689" y="1916237"/>
            <a:ext cx="8974335" cy="605817"/>
            <a:chOff x="1515139" y="1916237"/>
            <a:chExt cx="8974335" cy="60581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2D7601-E983-D541-82A2-996754D66D1C}"/>
                </a:ext>
              </a:extLst>
            </p:cNvPr>
            <p:cNvSpPr txBox="1"/>
            <p:nvPr/>
          </p:nvSpPr>
          <p:spPr>
            <a:xfrm>
              <a:off x="1515139" y="1916237"/>
              <a:ext cx="3161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Creatine + ATP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C57C7D-21EE-E340-85F5-FC794D7C16DB}"/>
                </a:ext>
              </a:extLst>
            </p:cNvPr>
            <p:cNvSpPr txBox="1"/>
            <p:nvPr/>
          </p:nvSpPr>
          <p:spPr>
            <a:xfrm>
              <a:off x="5394960" y="1916237"/>
              <a:ext cx="5094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Phosphocreatine + ADP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C702E59-36CC-3E4C-AC5B-15C9547530AA}"/>
                </a:ext>
              </a:extLst>
            </p:cNvPr>
            <p:cNvCxnSpPr/>
            <p:nvPr/>
          </p:nvCxnSpPr>
          <p:spPr>
            <a:xfrm>
              <a:off x="4382588" y="2147069"/>
              <a:ext cx="1587138" cy="0"/>
            </a:xfrm>
            <a:prstGeom prst="straightConnector1">
              <a:avLst/>
            </a:prstGeom>
            <a:ln w="28575">
              <a:solidFill>
                <a:srgbClr val="036E3D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C4A8F3-583C-384B-ABF6-6F3D174F031A}"/>
                </a:ext>
              </a:extLst>
            </p:cNvPr>
            <p:cNvSpPr txBox="1"/>
            <p:nvPr/>
          </p:nvSpPr>
          <p:spPr>
            <a:xfrm>
              <a:off x="4444637" y="2245055"/>
              <a:ext cx="1463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Creatine Kinase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510CA83-42B7-8C42-9179-BA0088396122}"/>
              </a:ext>
            </a:extLst>
          </p:cNvPr>
          <p:cNvSpPr txBox="1"/>
          <p:nvPr/>
        </p:nvSpPr>
        <p:spPr>
          <a:xfrm>
            <a:off x="966651" y="3129325"/>
            <a:ext cx="104764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/>
              <a:t>PCr</a:t>
            </a:r>
            <a:r>
              <a:rPr lang="en-US" sz="2400"/>
              <a:t> is an important energy source for high intensity, short duration muscle contraction</a:t>
            </a:r>
          </a:p>
          <a:p>
            <a:endParaRPr lang="en-US" sz="2400"/>
          </a:p>
          <a:p>
            <a:r>
              <a:rPr lang="en-US" sz="2400"/>
              <a:t>Creatine is essential for the regeneration of </a:t>
            </a:r>
            <a:r>
              <a:rPr lang="en-US" sz="2400" err="1"/>
              <a:t>PCr</a:t>
            </a:r>
            <a:endParaRPr lang="en-US" sz="2400"/>
          </a:p>
          <a:p>
            <a:endParaRPr lang="en-US" sz="2400"/>
          </a:p>
          <a:p>
            <a:r>
              <a:rPr lang="en-US" sz="2400"/>
              <a:t>The creatine kinase (CK) phosphocreatine (</a:t>
            </a:r>
            <a:r>
              <a:rPr lang="en-US" sz="2400" err="1"/>
              <a:t>PCr</a:t>
            </a:r>
            <a:r>
              <a:rPr lang="en-US" sz="2400"/>
              <a:t>) system serves as an energy buffer in cells with high and fluctuating energy requirements</a:t>
            </a:r>
          </a:p>
          <a:p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431804-FA54-4F76-BB3E-815C2F2C477D}"/>
              </a:ext>
            </a:extLst>
          </p:cNvPr>
          <p:cNvSpPr txBox="1"/>
          <p:nvPr/>
        </p:nvSpPr>
        <p:spPr>
          <a:xfrm>
            <a:off x="1313126" y="6551297"/>
            <a:ext cx="108763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err="1">
                <a:solidFill>
                  <a:schemeClr val="bg1"/>
                </a:solidFill>
              </a:rPr>
              <a:t>Walliman</a:t>
            </a:r>
            <a:r>
              <a:rPr lang="en-US" sz="1050">
                <a:solidFill>
                  <a:schemeClr val="bg1"/>
                </a:solidFill>
              </a:rPr>
              <a:t> T, </a:t>
            </a:r>
            <a:r>
              <a:rPr lang="en-US" sz="1050" err="1">
                <a:solidFill>
                  <a:schemeClr val="bg1"/>
                </a:solidFill>
              </a:rPr>
              <a:t>Tokarska-Schlattner</a:t>
            </a:r>
            <a:r>
              <a:rPr lang="en-US" sz="1050">
                <a:solidFill>
                  <a:schemeClr val="bg1"/>
                </a:solidFill>
              </a:rPr>
              <a:t> M, </a:t>
            </a:r>
            <a:r>
              <a:rPr lang="en-US" sz="1050" err="1">
                <a:solidFill>
                  <a:schemeClr val="bg1"/>
                </a:solidFill>
              </a:rPr>
              <a:t>Schlattner</a:t>
            </a:r>
            <a:r>
              <a:rPr lang="en-US" sz="1050">
                <a:solidFill>
                  <a:schemeClr val="bg1"/>
                </a:solidFill>
              </a:rPr>
              <a:t> U. </a:t>
            </a:r>
            <a:r>
              <a:rPr lang="en-US" sz="1050" i="1">
                <a:solidFill>
                  <a:schemeClr val="bg1"/>
                </a:solidFill>
              </a:rPr>
              <a:t>Amino Acids. </a:t>
            </a:r>
            <a:r>
              <a:rPr lang="en-US" sz="1050">
                <a:solidFill>
                  <a:schemeClr val="bg1"/>
                </a:solidFill>
              </a:rPr>
              <a:t>2011;40(5):1271-1296 </a:t>
            </a:r>
          </a:p>
        </p:txBody>
      </p:sp>
    </p:spTree>
    <p:extLst>
      <p:ext uri="{BB962C8B-B14F-4D97-AF65-F5344CB8AC3E}">
        <p14:creationId xmlns:p14="http://schemas.microsoft.com/office/powerpoint/2010/main" val="48423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C15B99-46E2-B144-B6F0-FE35993F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282" y="201767"/>
            <a:ext cx="4260669" cy="849858"/>
          </a:xfrm>
        </p:spPr>
        <p:txBody>
          <a:bodyPr/>
          <a:lstStyle/>
          <a:p>
            <a:r>
              <a:rPr lang="en-US"/>
              <a:t>Ergogenic Effects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8297C1-74C6-8543-83D3-002CB30347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16" y="0"/>
            <a:ext cx="3061829" cy="685800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47F5D44-2ED1-2B40-995E-15E0ADD39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282" y="1119592"/>
            <a:ext cx="8369801" cy="4125196"/>
          </a:xfrm>
        </p:spPr>
        <p:txBody>
          <a:bodyPr/>
          <a:lstStyle/>
          <a:p>
            <a:r>
              <a:rPr lang="en-US"/>
              <a:t>Short-term benefits following 5-7 day loading include increased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Power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Sprint performance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Work performed (i.e. multiple sets of maximal effort)</a:t>
            </a:r>
          </a:p>
          <a:p>
            <a:r>
              <a:rPr lang="en-US"/>
              <a:t>Chronic training with elevated creatine levels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Increases lean mass gains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Improves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Improves power</a:t>
            </a:r>
          </a:p>
          <a:p>
            <a:r>
              <a:rPr lang="en-US"/>
              <a:t>Less common improvements noted in endurance performance, but studies limited especially with chronic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Reduced lactate at same relative workload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Decreased oxygen cost</a:t>
            </a:r>
          </a:p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FBB566-D33E-E946-BB73-8EDE0F70851A}"/>
              </a:ext>
            </a:extLst>
          </p:cNvPr>
          <p:cNvGrpSpPr/>
          <p:nvPr/>
        </p:nvGrpSpPr>
        <p:grpSpPr>
          <a:xfrm>
            <a:off x="9639587" y="53744"/>
            <a:ext cx="2492235" cy="822285"/>
            <a:chOff x="9179075" y="272701"/>
            <a:chExt cx="2492235" cy="822285"/>
          </a:xfrm>
        </p:grpSpPr>
        <p:pic>
          <p:nvPicPr>
            <p:cNvPr id="22" name="Picture 21" descr="Gssi Logos">
              <a:extLst>
                <a:ext uri="{FF2B5EF4-FFF2-40B4-BE49-F238E27FC236}">
                  <a16:creationId xmlns:a16="http://schemas.microsoft.com/office/drawing/2014/main" id="{5933F3DF-BAF1-DC4D-A0BC-8163DD073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577" y="272701"/>
              <a:ext cx="1322733" cy="82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E680F9-81F7-DC4F-BBA6-0AFC75227536}"/>
                </a:ext>
              </a:extLst>
            </p:cNvPr>
            <p:cNvSpPr txBox="1"/>
            <p:nvPr/>
          </p:nvSpPr>
          <p:spPr>
            <a:xfrm>
              <a:off x="9180646" y="483445"/>
              <a:ext cx="121523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SSE #186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FDDBE8F-C7D3-674B-9625-B7F2A7FF2631}"/>
                </a:ext>
              </a:extLst>
            </p:cNvPr>
            <p:cNvSpPr/>
            <p:nvPr/>
          </p:nvSpPr>
          <p:spPr>
            <a:xfrm>
              <a:off x="9179075" y="390293"/>
              <a:ext cx="1216800" cy="555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C51821-888E-4D48-B47C-E3B45AAE87AD}"/>
              </a:ext>
            </a:extLst>
          </p:cNvPr>
          <p:cNvCxnSpPr>
            <a:cxnSpLocks/>
          </p:cNvCxnSpPr>
          <p:nvPr/>
        </p:nvCxnSpPr>
        <p:spPr>
          <a:xfrm>
            <a:off x="3709851" y="838695"/>
            <a:ext cx="3775166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647334E-B6EF-48A3-B5E3-D51C5EA57421}"/>
              </a:ext>
            </a:extLst>
          </p:cNvPr>
          <p:cNvSpPr txBox="1"/>
          <p:nvPr/>
        </p:nvSpPr>
        <p:spPr>
          <a:xfrm>
            <a:off x="7557183" y="6554200"/>
            <a:ext cx="4602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Rawson E.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2018;29(186):1-6</a:t>
            </a:r>
          </a:p>
        </p:txBody>
      </p:sp>
    </p:spTree>
    <p:extLst>
      <p:ext uri="{BB962C8B-B14F-4D97-AF65-F5344CB8AC3E}">
        <p14:creationId xmlns:p14="http://schemas.microsoft.com/office/powerpoint/2010/main" val="107861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9FFA3-7BFE-B540-B475-026F47067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Supplementation Necessary?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9A9E312-FFB8-5242-A6F8-EA3F79918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Unlike the other ergogenic aids discussed, creatine is produced by the body.  So is supplementation really necessary?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Pre-supplement muscle creatine concentration is critical to consider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However, few individuals know their baseline creatine concentrations (muscle biopsy can determine)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Genetics determines baseline concentration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Those with higher type II fibers have higher concentrations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Most individuals are below saturation levels and can benefit from supplementation</a:t>
            </a:r>
          </a:p>
          <a:p>
            <a:endParaRPr lang="en-US" sz="2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62F142-3A74-6D4C-9D27-EE8961B43669}"/>
              </a:ext>
            </a:extLst>
          </p:cNvPr>
          <p:cNvCxnSpPr>
            <a:cxnSpLocks/>
          </p:cNvCxnSpPr>
          <p:nvPr/>
        </p:nvCxnSpPr>
        <p:spPr>
          <a:xfrm>
            <a:off x="861847" y="1243643"/>
            <a:ext cx="6819113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8F65796-580B-4E3D-8B67-3A0CB1EB6925}"/>
              </a:ext>
            </a:extLst>
          </p:cNvPr>
          <p:cNvSpPr txBox="1"/>
          <p:nvPr/>
        </p:nvSpPr>
        <p:spPr>
          <a:xfrm>
            <a:off x="3721396" y="6527498"/>
            <a:ext cx="84706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Mesa JLM, Ruiz JR, Gonzalez-Gross MM, et. al. </a:t>
            </a:r>
            <a:r>
              <a:rPr lang="en-US" sz="1050" i="1">
                <a:solidFill>
                  <a:schemeClr val="bg1"/>
                </a:solidFill>
              </a:rPr>
              <a:t>Sports Med</a:t>
            </a:r>
            <a:r>
              <a:rPr lang="en-US" sz="1050">
                <a:solidFill>
                  <a:schemeClr val="bg1"/>
                </a:solidFill>
              </a:rPr>
              <a:t>. 2002;32(14):903-944 </a:t>
            </a:r>
          </a:p>
        </p:txBody>
      </p:sp>
    </p:spTree>
    <p:extLst>
      <p:ext uri="{BB962C8B-B14F-4D97-AF65-F5344CB8AC3E}">
        <p14:creationId xmlns:p14="http://schemas.microsoft.com/office/powerpoint/2010/main" val="410654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5399-E9A6-354F-9705-2C03D0EB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you like your meat?</a:t>
            </a:r>
          </a:p>
        </p:txBody>
      </p:sp>
      <p:pic>
        <p:nvPicPr>
          <p:cNvPr id="7" name="Picture Placeholder 6" descr="A plate of food sitting on top of a wooden cutting board&#10;&#10;Description automatically generated">
            <a:extLst>
              <a:ext uri="{FF2B5EF4-FFF2-40B4-BE49-F238E27FC236}">
                <a16:creationId xmlns:a16="http://schemas.microsoft.com/office/drawing/2014/main" id="{86460E67-5EB5-0344-8707-D7942F54B15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B6031-2233-E943-ADCF-50236C772A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3 ounces of raw beef equals approximately 0.4 grams of creatine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3 to 6 grams per 2.5 </a:t>
            </a:r>
            <a:r>
              <a:rPr lang="en-US" err="1">
                <a:latin typeface="+mn-lt"/>
              </a:rPr>
              <a:t>lbs</a:t>
            </a:r>
            <a:r>
              <a:rPr lang="en-US">
                <a:latin typeface="+mn-lt"/>
              </a:rPr>
              <a:t> of raw meat (estimated)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Cooking affects creatine in meat by reducing total content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Consideration: Athletes or individuals attempting to lose or maintain weight should consider the additional calories associated with consumption of large amounts of meat or fish for creatine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94E114-B99A-C34C-A092-FCFC7E6CD0BF}"/>
              </a:ext>
            </a:extLst>
          </p:cNvPr>
          <p:cNvCxnSpPr>
            <a:cxnSpLocks/>
          </p:cNvCxnSpPr>
          <p:nvPr/>
        </p:nvCxnSpPr>
        <p:spPr>
          <a:xfrm>
            <a:off x="6492851" y="1573253"/>
            <a:ext cx="4671335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7F31F48-ECDC-4323-B6CA-58796A0F0C83}"/>
              </a:ext>
            </a:extLst>
          </p:cNvPr>
          <p:cNvSpPr txBox="1"/>
          <p:nvPr/>
        </p:nvSpPr>
        <p:spPr>
          <a:xfrm>
            <a:off x="-8450" y="6557429"/>
            <a:ext cx="12225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Harris RC, </a:t>
            </a:r>
            <a:r>
              <a:rPr lang="en-US" sz="1050" err="1">
                <a:solidFill>
                  <a:schemeClr val="bg1"/>
                </a:solidFill>
              </a:rPr>
              <a:t>Nevill</a:t>
            </a:r>
            <a:r>
              <a:rPr lang="en-US" sz="1050">
                <a:solidFill>
                  <a:schemeClr val="bg1"/>
                </a:solidFill>
              </a:rPr>
              <a:t> M, Harris DB, et. al. </a:t>
            </a:r>
            <a:r>
              <a:rPr lang="en-US" sz="1050" i="1">
                <a:solidFill>
                  <a:schemeClr val="bg1"/>
                </a:solidFill>
              </a:rPr>
              <a:t>Journal of Sport Sciences</a:t>
            </a:r>
            <a:r>
              <a:rPr lang="en-US" sz="1050">
                <a:solidFill>
                  <a:schemeClr val="bg1"/>
                </a:solidFill>
              </a:rPr>
              <a:t>. 2002;20(2):147-151</a:t>
            </a:r>
          </a:p>
        </p:txBody>
      </p:sp>
    </p:spTree>
    <p:extLst>
      <p:ext uri="{BB962C8B-B14F-4D97-AF65-F5344CB8AC3E}">
        <p14:creationId xmlns:p14="http://schemas.microsoft.com/office/powerpoint/2010/main" val="931911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BAFD-862D-48FC-9233-DB84611C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Creatine Supplements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3265-907D-4132-B140-13CBED8E7C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Creatine monohydrate, most common form on the market, in solution may increase whole body creatine to a greater extent than meat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Other forms (ethyl ester, etc.) have not been found to increase muscle creatine to a greater extent and in some cases have been reported to result in less muscle creatine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5C6D72-6B64-AA41-9CE6-692B78291593}"/>
              </a:ext>
            </a:extLst>
          </p:cNvPr>
          <p:cNvCxnSpPr>
            <a:cxnSpLocks/>
          </p:cNvCxnSpPr>
          <p:nvPr/>
        </p:nvCxnSpPr>
        <p:spPr>
          <a:xfrm>
            <a:off x="6535381" y="1190481"/>
            <a:ext cx="4841456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Placeholder 13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A217B02D-AA86-D749-9774-10501B66717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C9D149-B6B3-400A-B14C-48E64B2E71EF}"/>
              </a:ext>
            </a:extLst>
          </p:cNvPr>
          <p:cNvSpPr txBox="1"/>
          <p:nvPr/>
        </p:nvSpPr>
        <p:spPr>
          <a:xfrm>
            <a:off x="-8450" y="6557429"/>
            <a:ext cx="12225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Harris RC, </a:t>
            </a:r>
            <a:r>
              <a:rPr lang="en-US" sz="1050" err="1">
                <a:solidFill>
                  <a:schemeClr val="bg1"/>
                </a:solidFill>
              </a:rPr>
              <a:t>Nevill</a:t>
            </a:r>
            <a:r>
              <a:rPr lang="en-US" sz="1050">
                <a:solidFill>
                  <a:schemeClr val="bg1"/>
                </a:solidFill>
              </a:rPr>
              <a:t> M, Harris DB, et. al. </a:t>
            </a:r>
            <a:r>
              <a:rPr lang="en-US" sz="1050" i="1">
                <a:solidFill>
                  <a:schemeClr val="bg1"/>
                </a:solidFill>
              </a:rPr>
              <a:t>Journal of Sport Sciences</a:t>
            </a:r>
            <a:r>
              <a:rPr lang="en-US" sz="1050">
                <a:solidFill>
                  <a:schemeClr val="bg1"/>
                </a:solidFill>
              </a:rPr>
              <a:t>. 2002;20(2):147-151</a:t>
            </a:r>
          </a:p>
        </p:txBody>
      </p:sp>
    </p:spTree>
    <p:extLst>
      <p:ext uri="{BB962C8B-B14F-4D97-AF65-F5344CB8AC3E}">
        <p14:creationId xmlns:p14="http://schemas.microsoft.com/office/powerpoint/2010/main" val="3035060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5AF9D5-638A-4DE4-B6DB-61748E71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2" y="363978"/>
            <a:ext cx="10491952" cy="849858"/>
          </a:xfrm>
        </p:spPr>
        <p:txBody>
          <a:bodyPr/>
          <a:lstStyle/>
          <a:p>
            <a:r>
              <a:rPr lang="en-US"/>
              <a:t>Recommended Use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B366A-DD64-42DE-9098-886ED19D4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712" y="1387931"/>
            <a:ext cx="11674548" cy="3968221"/>
          </a:xfrm>
        </p:spPr>
        <p:txBody>
          <a:bodyPr/>
          <a:lstStyle/>
          <a:p>
            <a:r>
              <a:rPr lang="en-US">
                <a:solidFill>
                  <a:srgbClr val="036E3D"/>
                </a:solidFill>
              </a:rPr>
              <a:t>Loading phase:</a:t>
            </a:r>
          </a:p>
          <a:p>
            <a:r>
              <a:rPr lang="en-US" b="1"/>
              <a:t>~20 g/d for 5 days OR 5 g/d for 4 weeks will similarly load (but benefit delayed accordingly)</a:t>
            </a:r>
          </a:p>
          <a:p>
            <a:r>
              <a:rPr lang="en-US">
                <a:solidFill>
                  <a:srgbClr val="036E3D"/>
                </a:solidFill>
              </a:rPr>
              <a:t>Maintenance:</a:t>
            </a:r>
            <a:endParaRPr lang="en-US" b="1">
              <a:solidFill>
                <a:srgbClr val="036E3D"/>
              </a:solidFill>
            </a:endParaRPr>
          </a:p>
          <a:p>
            <a:r>
              <a:rPr lang="en-US" b="1"/>
              <a:t>5 g/d </a:t>
            </a:r>
          </a:p>
          <a:p>
            <a:endParaRPr lang="en-US" b="1"/>
          </a:p>
          <a:p>
            <a:r>
              <a:rPr lang="en-US"/>
              <a:t>To cycle or not to cycle?</a:t>
            </a:r>
          </a:p>
          <a:p>
            <a:r>
              <a:rPr lang="en-US" b="1"/>
              <a:t>Cycling is not recommended</a:t>
            </a:r>
          </a:p>
          <a:p>
            <a:r>
              <a:rPr lang="en-US" b="1"/>
              <a:t>Creatine supplementation attenuates endogenous production</a:t>
            </a:r>
          </a:p>
          <a:p>
            <a:endParaRPr lang="en-US" b="1"/>
          </a:p>
          <a:p>
            <a:r>
              <a:rPr lang="en-US"/>
              <a:t>Consideration:  Consuming carbohydrate with creatine enhances uptake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CED607-8E4A-EC48-B962-040F05E83957}"/>
              </a:ext>
            </a:extLst>
          </p:cNvPr>
          <p:cNvCxnSpPr>
            <a:cxnSpLocks/>
          </p:cNvCxnSpPr>
          <p:nvPr/>
        </p:nvCxnSpPr>
        <p:spPr>
          <a:xfrm>
            <a:off x="463580" y="995120"/>
            <a:ext cx="4288563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786F69-D894-4E56-BF30-109A7602AE5A}"/>
              </a:ext>
            </a:extLst>
          </p:cNvPr>
          <p:cNvSpPr txBox="1"/>
          <p:nvPr/>
        </p:nvSpPr>
        <p:spPr>
          <a:xfrm>
            <a:off x="7529190" y="6554200"/>
            <a:ext cx="4602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Rawson E.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</a:t>
            </a:r>
            <a:r>
              <a:rPr lang="en-US" sz="1050" i="1">
                <a:solidFill>
                  <a:schemeClr val="bg1"/>
                </a:solidFill>
              </a:rPr>
              <a:t> </a:t>
            </a:r>
            <a:r>
              <a:rPr lang="en-US" sz="1050">
                <a:solidFill>
                  <a:schemeClr val="bg1"/>
                </a:solidFill>
              </a:rPr>
              <a:t>2018;29(186)1-6</a:t>
            </a:r>
          </a:p>
        </p:txBody>
      </p:sp>
    </p:spTree>
    <p:extLst>
      <p:ext uri="{BB962C8B-B14F-4D97-AF65-F5344CB8AC3E}">
        <p14:creationId xmlns:p14="http://schemas.microsoft.com/office/powerpoint/2010/main" val="106498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5AF9D5-638A-4DE4-B6DB-61748E71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701" y="390758"/>
            <a:ext cx="4949883" cy="849858"/>
          </a:xfrm>
        </p:spPr>
        <p:txBody>
          <a:bodyPr/>
          <a:lstStyle/>
          <a:p>
            <a:r>
              <a:rPr lang="en-US"/>
              <a:t>Potential Side Effects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150D96-57AB-4504-9C5D-D491647BC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3225" y="1442296"/>
            <a:ext cx="6766834" cy="2746932"/>
          </a:xfrm>
        </p:spPr>
        <p:txBody>
          <a:bodyPr/>
          <a:lstStyle/>
          <a:p>
            <a:r>
              <a:rPr lang="en-US" sz="2400"/>
              <a:t>After several decades of research, there is no persuasive evidence suggesting that oral creatine supplementation causes muscle cramps or adversely affects renal function or thermoregulation</a:t>
            </a:r>
          </a:p>
          <a:p>
            <a:r>
              <a:rPr lang="en-US" sz="2400"/>
              <a:t>The only potential side effect is weight gain</a:t>
            </a:r>
          </a:p>
          <a:p>
            <a:endParaRPr lang="en-US" sz="2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CED607-8E4A-EC48-B962-040F05E83957}"/>
              </a:ext>
            </a:extLst>
          </p:cNvPr>
          <p:cNvCxnSpPr>
            <a:cxnSpLocks/>
          </p:cNvCxnSpPr>
          <p:nvPr/>
        </p:nvCxnSpPr>
        <p:spPr>
          <a:xfrm>
            <a:off x="6114137" y="1006699"/>
            <a:ext cx="4565010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3DD9D1-6422-214B-9EEF-70E03BF765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79" y="-57579"/>
            <a:ext cx="4172989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EB4C57F-831D-DC4A-8DFE-19C88B055E8C}"/>
              </a:ext>
            </a:extLst>
          </p:cNvPr>
          <p:cNvGrpSpPr/>
          <p:nvPr/>
        </p:nvGrpSpPr>
        <p:grpSpPr>
          <a:xfrm>
            <a:off x="7150525" y="5367204"/>
            <a:ext cx="2492235" cy="822285"/>
            <a:chOff x="9179075" y="272701"/>
            <a:chExt cx="2492235" cy="822285"/>
          </a:xfrm>
        </p:grpSpPr>
        <p:pic>
          <p:nvPicPr>
            <p:cNvPr id="19" name="Picture 18" descr="Gssi Logos">
              <a:extLst>
                <a:ext uri="{FF2B5EF4-FFF2-40B4-BE49-F238E27FC236}">
                  <a16:creationId xmlns:a16="http://schemas.microsoft.com/office/drawing/2014/main" id="{69847290-D577-244F-BD52-42AF35206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577" y="272701"/>
              <a:ext cx="1322733" cy="82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0E8E67-A4F0-274D-BBCC-5556C27F52AD}"/>
                </a:ext>
              </a:extLst>
            </p:cNvPr>
            <p:cNvSpPr txBox="1"/>
            <p:nvPr/>
          </p:nvSpPr>
          <p:spPr>
            <a:xfrm>
              <a:off x="9180646" y="483445"/>
              <a:ext cx="121523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SSE #186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EEB34E3-EAA8-D645-8784-42A551353E46}"/>
                </a:ext>
              </a:extLst>
            </p:cNvPr>
            <p:cNvSpPr/>
            <p:nvPr/>
          </p:nvSpPr>
          <p:spPr>
            <a:xfrm>
              <a:off x="9179075" y="390293"/>
              <a:ext cx="1216800" cy="555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DA9E7C-FD90-41EE-8491-877CD73ECF54}"/>
              </a:ext>
            </a:extLst>
          </p:cNvPr>
          <p:cNvSpPr txBox="1"/>
          <p:nvPr/>
        </p:nvSpPr>
        <p:spPr>
          <a:xfrm>
            <a:off x="7529190" y="6554200"/>
            <a:ext cx="4602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Rawson E.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</a:t>
            </a:r>
            <a:r>
              <a:rPr lang="en-US" sz="1050" i="1">
                <a:solidFill>
                  <a:schemeClr val="bg1"/>
                </a:solidFill>
              </a:rPr>
              <a:t> </a:t>
            </a:r>
            <a:r>
              <a:rPr lang="en-US" sz="1050">
                <a:solidFill>
                  <a:schemeClr val="bg1"/>
                </a:solidFill>
              </a:rPr>
              <a:t>2018;29(186)1-6</a:t>
            </a:r>
          </a:p>
        </p:txBody>
      </p:sp>
    </p:spTree>
    <p:extLst>
      <p:ext uri="{BB962C8B-B14F-4D97-AF65-F5344CB8AC3E}">
        <p14:creationId xmlns:p14="http://schemas.microsoft.com/office/powerpoint/2010/main" val="174373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BC2090-BCA6-4F0D-B3E3-DEA0184E95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29FF6C-3DB6-4649-9440-67B4A8CA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Ergogenic, </a:t>
            </a:r>
            <a:r>
              <a:rPr lang="en-US" b="0" i="1"/>
              <a:t>adjective, </a:t>
            </a:r>
            <a:r>
              <a:rPr lang="en-US" b="0" err="1"/>
              <a:t>ər-gə</a:t>
            </a:r>
            <a:r>
              <a:rPr lang="en-US" b="0"/>
              <a:t>-ˈje-</a:t>
            </a:r>
            <a:r>
              <a:rPr lang="en-US" b="0" err="1"/>
              <a:t>nik</a:t>
            </a:r>
            <a:r>
              <a:rPr lang="en-US" b="0"/>
              <a:t>  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DD160-64A5-4F0E-876A-FAC1BB478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“enhancing physical performance”</a:t>
            </a:r>
          </a:p>
          <a:p>
            <a:pPr algn="r"/>
            <a:r>
              <a:rPr lang="en-US"/>
              <a:t>Merriam-Webster</a:t>
            </a:r>
          </a:p>
          <a:p>
            <a:pPr algn="r"/>
            <a:endParaRPr lang="en-US"/>
          </a:p>
          <a:p>
            <a:r>
              <a:rPr lang="en-US" sz="1400"/>
              <a:t>For purposes of this presentation, only those dietary supplements recognized by the International Olympic Committee (IOC) will be included.  The IOC, being a regulating body, is a trusted resource in the evaluation of nutritional supplements for individuals and athletes.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FC49D-4353-4E29-8DCC-24CDB7B56B4B}"/>
              </a:ext>
            </a:extLst>
          </p:cNvPr>
          <p:cNvSpPr txBox="1"/>
          <p:nvPr/>
        </p:nvSpPr>
        <p:spPr>
          <a:xfrm>
            <a:off x="1" y="6560863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Maughan RJ, Burke LM, Dvorak J, et. al. </a:t>
            </a:r>
            <a:r>
              <a:rPr lang="en-US" sz="1050" i="1">
                <a:solidFill>
                  <a:schemeClr val="bg1"/>
                </a:solidFill>
              </a:rPr>
              <a:t>Int J of Sport </a:t>
            </a:r>
            <a:r>
              <a:rPr lang="en-US" sz="1050" i="1" err="1">
                <a:solidFill>
                  <a:schemeClr val="bg1"/>
                </a:solidFill>
              </a:rPr>
              <a:t>Nutr</a:t>
            </a:r>
            <a:r>
              <a:rPr lang="en-US" sz="1050" i="1">
                <a:solidFill>
                  <a:schemeClr val="bg1"/>
                </a:solidFill>
              </a:rPr>
              <a:t> and </a:t>
            </a:r>
            <a:r>
              <a:rPr lang="en-US" sz="1050" i="1" err="1">
                <a:solidFill>
                  <a:schemeClr val="bg1"/>
                </a:solidFill>
              </a:rPr>
              <a:t>Exerc</a:t>
            </a:r>
            <a:r>
              <a:rPr lang="en-US" sz="1050" i="1">
                <a:solidFill>
                  <a:schemeClr val="bg1"/>
                </a:solidFill>
              </a:rPr>
              <a:t> </a:t>
            </a:r>
            <a:r>
              <a:rPr lang="en-US" sz="1050" i="1" err="1">
                <a:solidFill>
                  <a:schemeClr val="bg1"/>
                </a:solidFill>
              </a:rPr>
              <a:t>Metab</a:t>
            </a:r>
            <a:r>
              <a:rPr lang="en-US" sz="1050">
                <a:solidFill>
                  <a:schemeClr val="bg1"/>
                </a:solidFill>
              </a:rPr>
              <a:t>. 2018;28(2):104-125 </a:t>
            </a:r>
          </a:p>
        </p:txBody>
      </p:sp>
    </p:spTree>
    <p:extLst>
      <p:ext uri="{BB962C8B-B14F-4D97-AF65-F5344CB8AC3E}">
        <p14:creationId xmlns:p14="http://schemas.microsoft.com/office/powerpoint/2010/main" val="563254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3BCF-DADC-FC4C-ABA2-3CA6F584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Genetics and Creatine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7BDB3-E7DC-6645-818C-1662C277F0AC}"/>
              </a:ext>
            </a:extLst>
          </p:cNvPr>
          <p:cNvSpPr txBox="1">
            <a:spLocks/>
          </p:cNvSpPr>
          <p:nvPr/>
        </p:nvSpPr>
        <p:spPr>
          <a:xfrm>
            <a:off x="861848" y="1249211"/>
            <a:ext cx="9958593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36E3D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36E3D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36E3D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36E3D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Responder vs. Non-Responder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Like caffeine, some individuals will not respond to supplemental creatine ingestion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>
              <a:latin typeface="+mn-lt"/>
            </a:endParaRPr>
          </a:p>
          <a:p>
            <a:r>
              <a:rPr lang="en-US" sz="2400">
                <a:latin typeface="+mn-lt"/>
              </a:rPr>
              <a:t>Why?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As previously noted, individuals with a greater proportion of type II muscle fibers are more likely to have higher concentrations of creatine in muscle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Unfortunately, all tests to determine muscle creatine content are invasive and/or expensive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Most individuals are likely to benefit from supplementation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4392CD-004E-E24D-869B-4AA91949347D}"/>
              </a:ext>
            </a:extLst>
          </p:cNvPr>
          <p:cNvCxnSpPr>
            <a:cxnSpLocks/>
          </p:cNvCxnSpPr>
          <p:nvPr/>
        </p:nvCxnSpPr>
        <p:spPr>
          <a:xfrm>
            <a:off x="978612" y="1102392"/>
            <a:ext cx="5018151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3E256A-E86C-48DD-BC46-C8BE1C67DF41}"/>
              </a:ext>
            </a:extLst>
          </p:cNvPr>
          <p:cNvSpPr txBox="1"/>
          <p:nvPr/>
        </p:nvSpPr>
        <p:spPr>
          <a:xfrm>
            <a:off x="3721396" y="6527498"/>
            <a:ext cx="84706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Mesa JLM, Ruiz JR, Gonzalez-Gross MM, et. al. </a:t>
            </a:r>
            <a:r>
              <a:rPr lang="en-US" sz="1050" i="1">
                <a:solidFill>
                  <a:schemeClr val="bg1"/>
                </a:solidFill>
              </a:rPr>
              <a:t>Sports Med</a:t>
            </a:r>
            <a:r>
              <a:rPr lang="en-US" sz="1050">
                <a:solidFill>
                  <a:schemeClr val="bg1"/>
                </a:solidFill>
              </a:rPr>
              <a:t>. 2002;32(14):903-944 </a:t>
            </a:r>
          </a:p>
        </p:txBody>
      </p:sp>
    </p:spTree>
    <p:extLst>
      <p:ext uri="{BB962C8B-B14F-4D97-AF65-F5344CB8AC3E}">
        <p14:creationId xmlns:p14="http://schemas.microsoft.com/office/powerpoint/2010/main" val="62472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BETA-ALANINE</a:t>
            </a:r>
          </a:p>
        </p:txBody>
      </p:sp>
    </p:spTree>
    <p:extLst>
      <p:ext uri="{BB962C8B-B14F-4D97-AF65-F5344CB8AC3E}">
        <p14:creationId xmlns:p14="http://schemas.microsoft.com/office/powerpoint/2010/main" val="268396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76C8-1B43-F740-9FCE-03187F772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Beta-Alanine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B60C3-CFA5-B74B-8E6A-7FCE66A3DCEB}"/>
              </a:ext>
            </a:extLst>
          </p:cNvPr>
          <p:cNvSpPr txBox="1">
            <a:spLocks/>
          </p:cNvSpPr>
          <p:nvPr/>
        </p:nvSpPr>
        <p:spPr>
          <a:xfrm>
            <a:off x="861848" y="1536290"/>
            <a:ext cx="1033166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36E3D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36E3D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36E3D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36E3D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Non-proteogenic amino acid (not naturally encoded)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Rate limiting pre-cursor to carnosine (beta-alanine alone has little to no ergogenic benefit)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Endogenously produced in liver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Total body beta-alanine can be increased by ingesting meat, including poultry, or through supplementation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E6B97-DCB0-1B42-AE55-6A1962DB8516}"/>
              </a:ext>
            </a:extLst>
          </p:cNvPr>
          <p:cNvSpPr txBox="1"/>
          <p:nvPr/>
        </p:nvSpPr>
        <p:spPr>
          <a:xfrm>
            <a:off x="0" y="6587445"/>
            <a:ext cx="45573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</a:rPr>
              <a:t>Jones AM.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2014;27(124):1-5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B557CF-02D5-7D45-A955-37756F67AE4E}"/>
              </a:ext>
            </a:extLst>
          </p:cNvPr>
          <p:cNvCxnSpPr>
            <a:cxnSpLocks/>
          </p:cNvCxnSpPr>
          <p:nvPr/>
        </p:nvCxnSpPr>
        <p:spPr>
          <a:xfrm>
            <a:off x="1006702" y="1105081"/>
            <a:ext cx="2760401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2260-7830-6440-B1C9-97B6D3D0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Action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9812EC-5174-324C-B643-4E5BEA1711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847" y="1335708"/>
            <a:ext cx="10508569" cy="45466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B</a:t>
            </a:r>
            <a:r>
              <a:rPr lang="en-US">
                <a:solidFill>
                  <a:schemeClr val="tx1"/>
                </a:solidFill>
                <a:latin typeface="+mn-lt"/>
              </a:rPr>
              <a:t>eta-alanine is a pre-cursor to carnosine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</a:rPr>
              <a:t>Carnosine has numerous physiological functions and is formed by the amino acids L-histidine and beta-alanine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</a:rPr>
              <a:t>The ergogenic benefits are due to carnosine’s intracellular proton buffering capacity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</a:rPr>
              <a:t>Ingestion of carnosine does not result in increased muscle concentration due to lack of a specific enzyme in the muscle which results in carnosine being metabolized prior to reaching the muscle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</a:rPr>
              <a:t>However, beta-alanine, being rate limiting, allows carnosine to be increased in the muscle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8B31AA-F5CF-3646-997C-C21C2554093F}"/>
              </a:ext>
            </a:extLst>
          </p:cNvPr>
          <p:cNvGrpSpPr/>
          <p:nvPr/>
        </p:nvGrpSpPr>
        <p:grpSpPr>
          <a:xfrm>
            <a:off x="9525940" y="5379417"/>
            <a:ext cx="2492235" cy="822285"/>
            <a:chOff x="9179075" y="272701"/>
            <a:chExt cx="2492235" cy="822285"/>
          </a:xfrm>
        </p:grpSpPr>
        <p:pic>
          <p:nvPicPr>
            <p:cNvPr id="7" name="Picture 6" descr="Gssi Logos">
              <a:extLst>
                <a:ext uri="{FF2B5EF4-FFF2-40B4-BE49-F238E27FC236}">
                  <a16:creationId xmlns:a16="http://schemas.microsoft.com/office/drawing/2014/main" id="{3F6E27FF-07EB-614C-8B8C-7E24123C6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577" y="272701"/>
              <a:ext cx="1322733" cy="82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69B764-87A6-5843-9852-57B467240716}"/>
                </a:ext>
              </a:extLst>
            </p:cNvPr>
            <p:cNvSpPr txBox="1"/>
            <p:nvPr/>
          </p:nvSpPr>
          <p:spPr>
            <a:xfrm>
              <a:off x="9180646" y="483445"/>
              <a:ext cx="121523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SSE #124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5E0D78-0A96-C147-BEB5-07ADDF18E3A5}"/>
                </a:ext>
              </a:extLst>
            </p:cNvPr>
            <p:cNvSpPr/>
            <p:nvPr/>
          </p:nvSpPr>
          <p:spPr>
            <a:xfrm>
              <a:off x="9179075" y="390293"/>
              <a:ext cx="1216800" cy="555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84EFCE-4D33-1B4C-8768-3143683DE0A4}"/>
              </a:ext>
            </a:extLst>
          </p:cNvPr>
          <p:cNvCxnSpPr>
            <a:cxnSpLocks/>
          </p:cNvCxnSpPr>
          <p:nvPr/>
        </p:nvCxnSpPr>
        <p:spPr>
          <a:xfrm>
            <a:off x="861847" y="1155556"/>
            <a:ext cx="4815939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160727B-2077-450D-8CE6-3649C011FA20}"/>
              </a:ext>
            </a:extLst>
          </p:cNvPr>
          <p:cNvSpPr/>
          <p:nvPr/>
        </p:nvSpPr>
        <p:spPr>
          <a:xfrm>
            <a:off x="1286541" y="6461164"/>
            <a:ext cx="109054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1050">
                <a:solidFill>
                  <a:schemeClr val="bg1"/>
                </a:solidFill>
              </a:rPr>
              <a:t>Culbertson JY, Kreider RB, Greenwood M, et. al. </a:t>
            </a:r>
            <a:r>
              <a:rPr lang="en-US" sz="1050" i="1">
                <a:solidFill>
                  <a:schemeClr val="bg1"/>
                </a:solidFill>
              </a:rPr>
              <a:t>Nutrients.</a:t>
            </a:r>
            <a:r>
              <a:rPr lang="en-US" sz="1050">
                <a:solidFill>
                  <a:schemeClr val="bg1"/>
                </a:solidFill>
              </a:rPr>
              <a:t> 2010;2(1):75-98</a:t>
            </a:r>
          </a:p>
          <a:p>
            <a:pPr algn="r">
              <a:defRPr/>
            </a:pPr>
            <a:r>
              <a:rPr lang="en-US" sz="1050">
                <a:solidFill>
                  <a:schemeClr val="bg1"/>
                </a:solidFill>
              </a:rPr>
              <a:t>Jones AM.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2014;27(124):1-5 </a:t>
            </a:r>
          </a:p>
        </p:txBody>
      </p:sp>
    </p:spTree>
    <p:extLst>
      <p:ext uri="{BB962C8B-B14F-4D97-AF65-F5344CB8AC3E}">
        <p14:creationId xmlns:p14="http://schemas.microsoft.com/office/powerpoint/2010/main" val="4236187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2260-7830-6440-B1C9-97B6D3D0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Ergogenic Benefits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9812EC-5174-324C-B643-4E5BEA1711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Improved exercise capacity in high-intensity events lasting 60 to 240s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Allows for greater training volume in short event (i.e. lifting weight, sprinting)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May benefit, though modest, in longer events (&gt; 4 min) up to 10 minutes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Attenuates neuromuscular fatigue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8B31AA-F5CF-3646-997C-C21C2554093F}"/>
              </a:ext>
            </a:extLst>
          </p:cNvPr>
          <p:cNvGrpSpPr/>
          <p:nvPr/>
        </p:nvGrpSpPr>
        <p:grpSpPr>
          <a:xfrm>
            <a:off x="9525940" y="5379417"/>
            <a:ext cx="2492235" cy="822285"/>
            <a:chOff x="9179075" y="272701"/>
            <a:chExt cx="2492235" cy="822285"/>
          </a:xfrm>
        </p:grpSpPr>
        <p:pic>
          <p:nvPicPr>
            <p:cNvPr id="7" name="Picture 6" descr="Gssi Logos">
              <a:extLst>
                <a:ext uri="{FF2B5EF4-FFF2-40B4-BE49-F238E27FC236}">
                  <a16:creationId xmlns:a16="http://schemas.microsoft.com/office/drawing/2014/main" id="{3F6E27FF-07EB-614C-8B8C-7E24123C6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577" y="272701"/>
              <a:ext cx="1322733" cy="82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69B764-87A6-5843-9852-57B467240716}"/>
                </a:ext>
              </a:extLst>
            </p:cNvPr>
            <p:cNvSpPr txBox="1"/>
            <p:nvPr/>
          </p:nvSpPr>
          <p:spPr>
            <a:xfrm>
              <a:off x="9180646" y="483445"/>
              <a:ext cx="121523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SSE #124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5E0D78-0A96-C147-BEB5-07ADDF18E3A5}"/>
                </a:ext>
              </a:extLst>
            </p:cNvPr>
            <p:cNvSpPr/>
            <p:nvPr/>
          </p:nvSpPr>
          <p:spPr>
            <a:xfrm>
              <a:off x="9179075" y="390293"/>
              <a:ext cx="1216800" cy="555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78F374-B9AB-3A41-AE09-4A6531761C47}"/>
              </a:ext>
            </a:extLst>
          </p:cNvPr>
          <p:cNvCxnSpPr>
            <a:cxnSpLocks/>
          </p:cNvCxnSpPr>
          <p:nvPr/>
        </p:nvCxnSpPr>
        <p:spPr>
          <a:xfrm>
            <a:off x="861847" y="1155556"/>
            <a:ext cx="4167353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081158A-31F1-4B48-9E3D-9E7DA231FFD3}"/>
              </a:ext>
            </a:extLst>
          </p:cNvPr>
          <p:cNvSpPr/>
          <p:nvPr/>
        </p:nvSpPr>
        <p:spPr>
          <a:xfrm>
            <a:off x="1286541" y="6461164"/>
            <a:ext cx="109054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1050">
                <a:solidFill>
                  <a:schemeClr val="bg1"/>
                </a:solidFill>
              </a:rPr>
              <a:t>Culbertson JY, Kreider RB, Greenwood M, et. al. </a:t>
            </a:r>
            <a:r>
              <a:rPr lang="en-US" sz="1050" i="1">
                <a:solidFill>
                  <a:schemeClr val="bg1"/>
                </a:solidFill>
              </a:rPr>
              <a:t>Nutrients.</a:t>
            </a:r>
            <a:r>
              <a:rPr lang="en-US" sz="1050">
                <a:solidFill>
                  <a:schemeClr val="bg1"/>
                </a:solidFill>
              </a:rPr>
              <a:t> 2010;2(1):75-98</a:t>
            </a:r>
          </a:p>
          <a:p>
            <a:pPr algn="r">
              <a:defRPr/>
            </a:pPr>
            <a:r>
              <a:rPr lang="en-US" sz="1050">
                <a:solidFill>
                  <a:schemeClr val="bg1"/>
                </a:solidFill>
              </a:rPr>
              <a:t>Jones AM.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2014;27(124):1-5 </a:t>
            </a:r>
          </a:p>
        </p:txBody>
      </p:sp>
    </p:spTree>
    <p:extLst>
      <p:ext uri="{BB962C8B-B14F-4D97-AF65-F5344CB8AC3E}">
        <p14:creationId xmlns:p14="http://schemas.microsoft.com/office/powerpoint/2010/main" val="3777449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7F2C-9B4B-4C22-ADCB-F8798FEA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Use &amp; Potential Side Effects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0055F-E0DC-4B88-9D8A-6F377BF21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Acute effects not realized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Chronic loading of 4 to 6 g/d (~65 mg/kg body mass) divided in doses of 2 or less for minimum of 2 weeks produces benefit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Great benefit after 4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Single bolus not recommended due to acute </a:t>
            </a:r>
            <a:r>
              <a:rPr lang="en-US" err="1"/>
              <a:t>paraesthesia</a:t>
            </a:r>
            <a:r>
              <a:rPr lang="en-US"/>
              <a:t> (i.e. skin tingling) and no performance benefit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61C31-E9D8-44CE-8429-1BC7B06260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Paraesthesia</a:t>
            </a:r>
            <a:r>
              <a:rPr lang="en-US"/>
              <a:t> (i.e. tingling) typically experienced in the face, neck, and back of hands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Dose dependent with higher doses resulting in greater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Time released formulations reduce </a:t>
            </a:r>
            <a:r>
              <a:rPr lang="en-US" err="1"/>
              <a:t>paraesthesia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No long-term (&gt; 1 </a:t>
            </a:r>
            <a:r>
              <a:rPr lang="en-US" err="1"/>
              <a:t>yr</a:t>
            </a:r>
            <a:r>
              <a:rPr lang="en-US"/>
              <a:t>) safety data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9D483-76A5-445E-BB3D-EC798E154E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Recommended Use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5A34A7-3748-41C6-B7A1-B36CFF3B8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Potential Side Effects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012709-C8A6-B949-9894-E0DD5539BB4A}"/>
              </a:ext>
            </a:extLst>
          </p:cNvPr>
          <p:cNvCxnSpPr>
            <a:cxnSpLocks/>
          </p:cNvCxnSpPr>
          <p:nvPr/>
        </p:nvCxnSpPr>
        <p:spPr>
          <a:xfrm>
            <a:off x="861847" y="1155556"/>
            <a:ext cx="9589958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653E0A-667F-4612-AF04-010302B2CC42}"/>
              </a:ext>
            </a:extLst>
          </p:cNvPr>
          <p:cNvSpPr txBox="1"/>
          <p:nvPr/>
        </p:nvSpPr>
        <p:spPr>
          <a:xfrm>
            <a:off x="1862361" y="6570155"/>
            <a:ext cx="103483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Trexler ET, Smith-Ryan AE, Stout JR, et. al. </a:t>
            </a:r>
            <a:r>
              <a:rPr lang="en-US" sz="1050" i="1">
                <a:solidFill>
                  <a:schemeClr val="bg1"/>
                </a:solidFill>
              </a:rPr>
              <a:t>Journal of the International Society of Sports Nutrition, </a:t>
            </a:r>
            <a:r>
              <a:rPr lang="en-US" sz="1050">
                <a:solidFill>
                  <a:schemeClr val="bg1"/>
                </a:solidFill>
              </a:rPr>
              <a:t>2015;12(30) </a:t>
            </a:r>
          </a:p>
        </p:txBody>
      </p:sp>
    </p:spTree>
    <p:extLst>
      <p:ext uri="{BB962C8B-B14F-4D97-AF65-F5344CB8AC3E}">
        <p14:creationId xmlns:p14="http://schemas.microsoft.com/office/powerpoint/2010/main" val="18413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NITRATE</a:t>
            </a:r>
          </a:p>
        </p:txBody>
      </p:sp>
    </p:spTree>
    <p:extLst>
      <p:ext uri="{BB962C8B-B14F-4D97-AF65-F5344CB8AC3E}">
        <p14:creationId xmlns:p14="http://schemas.microsoft.com/office/powerpoint/2010/main" val="4044670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4E3CE38-1FCB-4011-8785-E6AEF62C743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57F356-0E9A-4CB4-81FD-1DE78DC3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Nitrate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087C1-E2BC-45E7-88C5-E8BC5FB1C8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709" y="1521254"/>
            <a:ext cx="5484510" cy="4125196"/>
          </a:xfrm>
        </p:spPr>
        <p:txBody>
          <a:bodyPr/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Nitrate (NO</a:t>
            </a:r>
            <a:r>
              <a:rPr lang="en-US" baseline="-25000"/>
              <a:t>3</a:t>
            </a:r>
            <a:r>
              <a:rPr lang="en-US" baseline="30000"/>
              <a:t>-</a:t>
            </a:r>
            <a:r>
              <a:rPr lang="en-US"/>
              <a:t>) is a naturally occurring anion in the body involved in the biosynthesis of nitric oxide (NO) which has many physiological functions in the body</a:t>
            </a:r>
            <a:endParaRPr lang="en-US" baseline="30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Green leafy and root vegetables are rich in nitrate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Ingestion of nitrate rich foods contributes to the formation of nitric oxide</a:t>
            </a:r>
          </a:p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EA8798-9A85-468C-B18F-79E9361F663D}"/>
              </a:ext>
            </a:extLst>
          </p:cNvPr>
          <p:cNvGrpSpPr/>
          <p:nvPr/>
        </p:nvGrpSpPr>
        <p:grpSpPr>
          <a:xfrm>
            <a:off x="349152" y="5202958"/>
            <a:ext cx="2492234" cy="822285"/>
            <a:chOff x="9179076" y="272701"/>
            <a:chExt cx="2492234" cy="822285"/>
          </a:xfrm>
        </p:grpSpPr>
        <p:pic>
          <p:nvPicPr>
            <p:cNvPr id="7" name="Picture 6" descr="Gssi Logos">
              <a:extLst>
                <a:ext uri="{FF2B5EF4-FFF2-40B4-BE49-F238E27FC236}">
                  <a16:creationId xmlns:a16="http://schemas.microsoft.com/office/drawing/2014/main" id="{931533C6-8E7E-4D70-8AF8-105BD3E48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577" y="272701"/>
              <a:ext cx="1322733" cy="82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28FC65-3233-4C61-8A73-564B847D8491}"/>
                </a:ext>
              </a:extLst>
            </p:cNvPr>
            <p:cNvSpPr txBox="1"/>
            <p:nvPr/>
          </p:nvSpPr>
          <p:spPr>
            <a:xfrm>
              <a:off x="9180646" y="483445"/>
              <a:ext cx="121523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SSE #110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A4B2D8-E854-45B8-B23E-8A860166BFE3}"/>
                </a:ext>
              </a:extLst>
            </p:cNvPr>
            <p:cNvSpPr/>
            <p:nvPr/>
          </p:nvSpPr>
          <p:spPr>
            <a:xfrm>
              <a:off x="9179076" y="406024"/>
              <a:ext cx="1216800" cy="555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921F32-F9BE-D649-B1ED-6DE9C5E61537}"/>
              </a:ext>
            </a:extLst>
          </p:cNvPr>
          <p:cNvCxnSpPr>
            <a:cxnSpLocks/>
          </p:cNvCxnSpPr>
          <p:nvPr/>
        </p:nvCxnSpPr>
        <p:spPr>
          <a:xfrm>
            <a:off x="349152" y="1123659"/>
            <a:ext cx="1362690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387321-BB52-A547-9C01-A37A20021F8F}"/>
              </a:ext>
            </a:extLst>
          </p:cNvPr>
          <p:cNvGrpSpPr/>
          <p:nvPr/>
        </p:nvGrpSpPr>
        <p:grpSpPr>
          <a:xfrm>
            <a:off x="3019601" y="5202958"/>
            <a:ext cx="2492234" cy="822285"/>
            <a:chOff x="9179076" y="272701"/>
            <a:chExt cx="2492234" cy="822285"/>
          </a:xfrm>
        </p:grpSpPr>
        <p:pic>
          <p:nvPicPr>
            <p:cNvPr id="13" name="Picture 12" descr="Gssi Logos">
              <a:extLst>
                <a:ext uri="{FF2B5EF4-FFF2-40B4-BE49-F238E27FC236}">
                  <a16:creationId xmlns:a16="http://schemas.microsoft.com/office/drawing/2014/main" id="{3D7BEEC7-498B-5349-A962-DBFE57A00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577" y="272701"/>
              <a:ext cx="1322733" cy="82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5A5E19-2A51-C045-84B2-B11E72FD8A28}"/>
                </a:ext>
              </a:extLst>
            </p:cNvPr>
            <p:cNvSpPr txBox="1"/>
            <p:nvPr/>
          </p:nvSpPr>
          <p:spPr>
            <a:xfrm>
              <a:off x="9180646" y="483445"/>
              <a:ext cx="121523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SSE #156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F4881A-347C-2448-9C83-14C185F6041C}"/>
                </a:ext>
              </a:extLst>
            </p:cNvPr>
            <p:cNvSpPr/>
            <p:nvPr/>
          </p:nvSpPr>
          <p:spPr>
            <a:xfrm>
              <a:off x="9179076" y="406024"/>
              <a:ext cx="1216800" cy="555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14FF1CF-8A25-41D3-BA76-76E624A6E5AD}"/>
              </a:ext>
            </a:extLst>
          </p:cNvPr>
          <p:cNvSpPr txBox="1"/>
          <p:nvPr/>
        </p:nvSpPr>
        <p:spPr>
          <a:xfrm>
            <a:off x="3836891" y="6473558"/>
            <a:ext cx="8364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Jones AM. </a:t>
            </a:r>
            <a:r>
              <a:rPr lang="en-US" sz="1050" i="1">
                <a:solidFill>
                  <a:schemeClr val="bg1"/>
                </a:solidFill>
              </a:rPr>
              <a:t>Sports Science Exchange. </a:t>
            </a:r>
            <a:r>
              <a:rPr lang="en-US" sz="1050">
                <a:solidFill>
                  <a:schemeClr val="bg1"/>
                </a:solidFill>
              </a:rPr>
              <a:t>2013;26(110)1-5  </a:t>
            </a:r>
          </a:p>
          <a:p>
            <a:pPr algn="r"/>
            <a:r>
              <a:rPr lang="en-US" sz="1050">
                <a:solidFill>
                  <a:schemeClr val="bg1"/>
                </a:solidFill>
              </a:rPr>
              <a:t>Jones AM. 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2016;28(156)1-6</a:t>
            </a:r>
          </a:p>
        </p:txBody>
      </p:sp>
      <p:pic>
        <p:nvPicPr>
          <p:cNvPr id="17" name="Picture Placeholder 5">
            <a:extLst>
              <a:ext uri="{FF2B5EF4-FFF2-40B4-BE49-F238E27FC236}">
                <a16:creationId xmlns:a16="http://schemas.microsoft.com/office/drawing/2014/main" id="{D6E18336-3F35-D744-AF97-B281361859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8428" y="0"/>
            <a:ext cx="6112903" cy="650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61118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CC60E-D413-0048-BB38-3360C4AC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Action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5E92BC5-9BA1-0440-A04C-BDCA60CE1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/>
              <a:t>The ergogenic effect of nitrate is not related directly to nitrate, but to </a:t>
            </a:r>
            <a:r>
              <a:rPr lang="en-US" sz="2400" b="1"/>
              <a:t>nitric oxide</a:t>
            </a:r>
          </a:p>
          <a:p>
            <a:r>
              <a:rPr lang="en-US" sz="2400"/>
              <a:t>Improved coupling between ATP hydrolysis and force production, resulting in reduced energy cost</a:t>
            </a:r>
          </a:p>
          <a:p>
            <a:r>
              <a:rPr lang="en-US" sz="2400"/>
              <a:t>Changes in redox status may also be a potential mechanism by which the ergogenic benefits are realized</a:t>
            </a:r>
          </a:p>
          <a:p>
            <a:endParaRPr lang="en-US" sz="24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BBAD1C-15F0-8D41-A190-257A606888AD}"/>
              </a:ext>
            </a:extLst>
          </p:cNvPr>
          <p:cNvCxnSpPr>
            <a:cxnSpLocks/>
          </p:cNvCxnSpPr>
          <p:nvPr/>
        </p:nvCxnSpPr>
        <p:spPr>
          <a:xfrm>
            <a:off x="965840" y="1155557"/>
            <a:ext cx="4680048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985F3B-4598-44B4-9350-BF4FD1527A33}"/>
              </a:ext>
            </a:extLst>
          </p:cNvPr>
          <p:cNvSpPr txBox="1"/>
          <p:nvPr/>
        </p:nvSpPr>
        <p:spPr>
          <a:xfrm>
            <a:off x="3836891" y="6473558"/>
            <a:ext cx="8364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Jones AM. </a:t>
            </a:r>
            <a:r>
              <a:rPr lang="en-US" sz="1050" i="1">
                <a:solidFill>
                  <a:schemeClr val="bg1"/>
                </a:solidFill>
              </a:rPr>
              <a:t>Sports Science Exchange. </a:t>
            </a:r>
            <a:r>
              <a:rPr lang="en-US" sz="1050">
                <a:solidFill>
                  <a:schemeClr val="bg1"/>
                </a:solidFill>
              </a:rPr>
              <a:t>2013;26(110)1-5  </a:t>
            </a:r>
          </a:p>
          <a:p>
            <a:pPr algn="r"/>
            <a:r>
              <a:rPr lang="en-US" sz="1050">
                <a:solidFill>
                  <a:schemeClr val="bg1"/>
                </a:solidFill>
              </a:rPr>
              <a:t>Jones AM. 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2016;28(156)1-6</a:t>
            </a:r>
          </a:p>
        </p:txBody>
      </p:sp>
    </p:spTree>
    <p:extLst>
      <p:ext uri="{BB962C8B-B14F-4D97-AF65-F5344CB8AC3E}">
        <p14:creationId xmlns:p14="http://schemas.microsoft.com/office/powerpoint/2010/main" val="1368974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5671-6ACA-084F-9B6C-56E29234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07" y="314790"/>
            <a:ext cx="10491952" cy="849858"/>
          </a:xfrm>
        </p:spPr>
        <p:txBody>
          <a:bodyPr/>
          <a:lstStyle/>
          <a:p>
            <a:r>
              <a:rPr lang="en-US"/>
              <a:t>Ergogenic Benefits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4A809A-0663-5441-87FE-BA6F0AA3C2A9}"/>
              </a:ext>
            </a:extLst>
          </p:cNvPr>
          <p:cNvCxnSpPr>
            <a:cxnSpLocks/>
          </p:cNvCxnSpPr>
          <p:nvPr/>
        </p:nvCxnSpPr>
        <p:spPr>
          <a:xfrm>
            <a:off x="407899" y="932274"/>
            <a:ext cx="4020830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33085F-F2B1-3A41-97DE-5DCAFF03C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18" y="0"/>
            <a:ext cx="5549882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0F6702-8A7B-A64C-A462-6FD28CDE6E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72" y="1254680"/>
            <a:ext cx="5443537" cy="4546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+mn-lt"/>
              </a:rPr>
              <a:t>Improved exercise efficiency (lower oxygen uptake at same workload), but depends on…</a:t>
            </a:r>
          </a:p>
          <a:p>
            <a:pPr marL="457200" lvl="1" indent="0">
              <a:buNone/>
            </a:pPr>
            <a:r>
              <a:rPr lang="en-US" sz="1800">
                <a:solidFill>
                  <a:schemeClr val="tx1"/>
                </a:solidFill>
                <a:latin typeface="+mn-lt"/>
              </a:rPr>
              <a:t>Training status</a:t>
            </a:r>
          </a:p>
          <a:p>
            <a:pPr marL="457200" lvl="1" indent="0">
              <a:buNone/>
            </a:pPr>
            <a:r>
              <a:rPr lang="en-US" sz="1800">
                <a:solidFill>
                  <a:schemeClr val="tx1"/>
                </a:solidFill>
                <a:latin typeface="+mn-lt"/>
              </a:rPr>
              <a:t>Dose </a:t>
            </a:r>
          </a:p>
          <a:p>
            <a:pPr marL="457200" lvl="1" indent="0">
              <a:buNone/>
            </a:pPr>
            <a:r>
              <a:rPr lang="en-US" sz="1800">
                <a:solidFill>
                  <a:schemeClr val="tx1"/>
                </a:solidFill>
                <a:latin typeface="+mn-lt"/>
              </a:rPr>
              <a:t>Duration </a:t>
            </a:r>
          </a:p>
          <a:p>
            <a:pPr marL="457200" lvl="1" indent="0">
              <a:buNone/>
            </a:pPr>
            <a:r>
              <a:rPr lang="en-US" sz="1800">
                <a:solidFill>
                  <a:schemeClr val="tx1"/>
                </a:solidFill>
                <a:latin typeface="+mn-lt"/>
              </a:rPr>
              <a:t>Intensity</a:t>
            </a:r>
          </a:p>
          <a:p>
            <a:r>
              <a:rPr lang="en-US">
                <a:solidFill>
                  <a:schemeClr val="tx1"/>
                </a:solidFill>
                <a:latin typeface="+mn-lt"/>
              </a:rPr>
              <a:t>Though increases capacity, results of time trial are less likely (other contributing factors)</a:t>
            </a:r>
          </a:p>
          <a:p>
            <a:r>
              <a:rPr lang="en-US">
                <a:solidFill>
                  <a:schemeClr val="tx1"/>
                </a:solidFill>
                <a:latin typeface="+mn-lt"/>
              </a:rPr>
              <a:t>More rapid development of muscle force </a:t>
            </a:r>
          </a:p>
          <a:p>
            <a:r>
              <a:rPr lang="en-US">
                <a:solidFill>
                  <a:schemeClr val="tx1"/>
                </a:solidFill>
                <a:latin typeface="+mn-lt"/>
              </a:rPr>
              <a:t>Higher intensity intermittent running &amp; short distance sprinting</a:t>
            </a:r>
          </a:p>
          <a:p>
            <a:pPr marL="228600" lvl="1" indent="0">
              <a:buNone/>
            </a:pPr>
            <a:endParaRPr lang="en-US" sz="2000">
              <a:solidFill>
                <a:schemeClr val="tx1"/>
              </a:solidFill>
              <a:latin typeface="+mn-lt"/>
            </a:endParaRPr>
          </a:p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8DD8EA-75A8-5243-ACAD-DFBB526B0E78}"/>
              </a:ext>
            </a:extLst>
          </p:cNvPr>
          <p:cNvGrpSpPr/>
          <p:nvPr/>
        </p:nvGrpSpPr>
        <p:grpSpPr>
          <a:xfrm>
            <a:off x="3952159" y="2310902"/>
            <a:ext cx="2492234" cy="822285"/>
            <a:chOff x="9179076" y="272701"/>
            <a:chExt cx="2492234" cy="822285"/>
          </a:xfrm>
        </p:grpSpPr>
        <p:pic>
          <p:nvPicPr>
            <p:cNvPr id="10" name="Picture 9" descr="Gssi Logos">
              <a:extLst>
                <a:ext uri="{FF2B5EF4-FFF2-40B4-BE49-F238E27FC236}">
                  <a16:creationId xmlns:a16="http://schemas.microsoft.com/office/drawing/2014/main" id="{49A89374-1AAF-2A48-AEAF-A3C0F33C3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577" y="272701"/>
              <a:ext cx="1322733" cy="82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9F0855-2B0E-724E-8755-604E9844FC6D}"/>
                </a:ext>
              </a:extLst>
            </p:cNvPr>
            <p:cNvSpPr txBox="1"/>
            <p:nvPr/>
          </p:nvSpPr>
          <p:spPr>
            <a:xfrm>
              <a:off x="9180646" y="483445"/>
              <a:ext cx="121523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SSE #156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148BC0-3512-B14B-8DD9-B81E946F6E19}"/>
                </a:ext>
              </a:extLst>
            </p:cNvPr>
            <p:cNvSpPr/>
            <p:nvPr/>
          </p:nvSpPr>
          <p:spPr>
            <a:xfrm>
              <a:off x="9179076" y="406024"/>
              <a:ext cx="1216800" cy="555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55DB436-1C16-4A75-BF51-7255FD6826DB}"/>
              </a:ext>
            </a:extLst>
          </p:cNvPr>
          <p:cNvSpPr/>
          <p:nvPr/>
        </p:nvSpPr>
        <p:spPr>
          <a:xfrm>
            <a:off x="6018" y="6562814"/>
            <a:ext cx="36551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>
                <a:solidFill>
                  <a:schemeClr val="bg1"/>
                </a:solidFill>
              </a:rPr>
              <a:t>Jones AM. 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2016;28(156)1-6</a:t>
            </a:r>
          </a:p>
        </p:txBody>
      </p:sp>
    </p:spTree>
    <p:extLst>
      <p:ext uri="{BB962C8B-B14F-4D97-AF65-F5344CB8AC3E}">
        <p14:creationId xmlns:p14="http://schemas.microsoft.com/office/powerpoint/2010/main" val="74586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BC2090-BCA6-4F0D-B3E3-DEA0184E95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DD160-64A5-4F0E-876A-FAC1BB478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083" y="379163"/>
            <a:ext cx="6025631" cy="1772543"/>
          </a:xfrm>
        </p:spPr>
        <p:txBody>
          <a:bodyPr/>
          <a:lstStyle/>
          <a:p>
            <a:r>
              <a:rPr lang="en-US" sz="2400"/>
              <a:t>In review of the literature, a team of scientists working with  International Olympic Committee (IOC) has identified a short list of supplements that do show benefits on athletic performance: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The IOC is a regulating body and a trusted resource in the evaluation of nutritional supplements for individuals and athletes.</a:t>
            </a:r>
          </a:p>
          <a:p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EFE4E-D294-2D43-8B6E-EB06D17519F9}"/>
              </a:ext>
            </a:extLst>
          </p:cNvPr>
          <p:cNvSpPr txBox="1"/>
          <p:nvPr/>
        </p:nvSpPr>
        <p:spPr>
          <a:xfrm>
            <a:off x="1207827" y="2488316"/>
            <a:ext cx="3528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36E3D"/>
                </a:solidFill>
              </a:rPr>
              <a:t>Caffeine</a:t>
            </a:r>
          </a:p>
          <a:p>
            <a:pPr algn="ctr"/>
            <a:r>
              <a:rPr lang="en-US" sz="2400">
                <a:solidFill>
                  <a:srgbClr val="036E3D"/>
                </a:solidFill>
              </a:rPr>
              <a:t>Creatine</a:t>
            </a:r>
          </a:p>
          <a:p>
            <a:pPr algn="ctr"/>
            <a:r>
              <a:rPr lang="en-US" sz="2400">
                <a:solidFill>
                  <a:srgbClr val="036E3D"/>
                </a:solidFill>
              </a:rPr>
              <a:t>Beta-Alanine</a:t>
            </a:r>
          </a:p>
          <a:p>
            <a:pPr algn="ctr"/>
            <a:r>
              <a:rPr lang="en-US" sz="2400">
                <a:solidFill>
                  <a:srgbClr val="036E3D"/>
                </a:solidFill>
              </a:rPr>
              <a:t>Nitrate</a:t>
            </a:r>
          </a:p>
          <a:p>
            <a:pPr algn="ctr"/>
            <a:r>
              <a:rPr lang="en-US" sz="2400">
                <a:solidFill>
                  <a:srgbClr val="036E3D"/>
                </a:solidFill>
              </a:rPr>
              <a:t>Sodium Bicarbonate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73D59-FA2B-4733-BA9A-47AB5A1289C7}"/>
              </a:ext>
            </a:extLst>
          </p:cNvPr>
          <p:cNvSpPr txBox="1"/>
          <p:nvPr/>
        </p:nvSpPr>
        <p:spPr>
          <a:xfrm>
            <a:off x="1" y="6544085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Maughan RJ, Burke LM, Dvorak J, et. al. </a:t>
            </a:r>
            <a:r>
              <a:rPr lang="en-US" sz="1050" i="1">
                <a:solidFill>
                  <a:schemeClr val="bg1"/>
                </a:solidFill>
              </a:rPr>
              <a:t>Int J of Sport </a:t>
            </a:r>
            <a:r>
              <a:rPr lang="en-US" sz="1050" i="1" err="1">
                <a:solidFill>
                  <a:schemeClr val="bg1"/>
                </a:solidFill>
              </a:rPr>
              <a:t>Nutr</a:t>
            </a:r>
            <a:r>
              <a:rPr lang="en-US" sz="1050" i="1">
                <a:solidFill>
                  <a:schemeClr val="bg1"/>
                </a:solidFill>
              </a:rPr>
              <a:t> and </a:t>
            </a:r>
            <a:r>
              <a:rPr lang="en-US" sz="1050" i="1" err="1">
                <a:solidFill>
                  <a:schemeClr val="bg1"/>
                </a:solidFill>
              </a:rPr>
              <a:t>Exerc</a:t>
            </a:r>
            <a:r>
              <a:rPr lang="en-US" sz="1050" i="1">
                <a:solidFill>
                  <a:schemeClr val="bg1"/>
                </a:solidFill>
              </a:rPr>
              <a:t> </a:t>
            </a:r>
            <a:r>
              <a:rPr lang="en-US" sz="1050" i="1" err="1">
                <a:solidFill>
                  <a:schemeClr val="bg1"/>
                </a:solidFill>
              </a:rPr>
              <a:t>Metab</a:t>
            </a:r>
            <a:r>
              <a:rPr lang="en-US" sz="1050">
                <a:solidFill>
                  <a:schemeClr val="bg1"/>
                </a:solidFill>
              </a:rPr>
              <a:t>. 2018;28(2):104-125 </a:t>
            </a:r>
          </a:p>
        </p:txBody>
      </p:sp>
    </p:spTree>
    <p:extLst>
      <p:ext uri="{BB962C8B-B14F-4D97-AF65-F5344CB8AC3E}">
        <p14:creationId xmlns:p14="http://schemas.microsoft.com/office/powerpoint/2010/main" val="4179293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DBC86-725E-49B1-ABFD-5E7C902A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Use &amp; Potential Side Effects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586C6-6C89-4FFD-8271-9A7570C4C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127" y="2057022"/>
            <a:ext cx="4728333" cy="3968221"/>
          </a:xfrm>
        </p:spPr>
        <p:txBody>
          <a:bodyPr/>
          <a:lstStyle/>
          <a:p>
            <a:r>
              <a:rPr lang="en-US"/>
              <a:t>5-7 mmol nitrate (~0.1 mmol/kg body mass)</a:t>
            </a:r>
          </a:p>
          <a:p>
            <a:r>
              <a:rPr lang="en-US"/>
              <a:t>Typically peaks within 2 to 3 hours and remains elevated for 6 to 8 hours</a:t>
            </a:r>
          </a:p>
          <a:p>
            <a:r>
              <a:rPr lang="en-US"/>
              <a:t>A daily dose is required to keep NO elevated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19CC8-6E82-4175-A968-70E71C4346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No known side effects at recommended dose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4498E-7C65-4D82-B0E3-BFD587F027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Recommended Use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4F8B18-0135-4F51-80D4-E9E753A5F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Potential Side Effects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185007-5DCF-C24B-9AFC-4A5979245BD9}"/>
              </a:ext>
            </a:extLst>
          </p:cNvPr>
          <p:cNvCxnSpPr>
            <a:cxnSpLocks/>
          </p:cNvCxnSpPr>
          <p:nvPr/>
        </p:nvCxnSpPr>
        <p:spPr>
          <a:xfrm>
            <a:off x="861848" y="1155558"/>
            <a:ext cx="9345408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41A50A-5B97-452F-8E13-1365B04507FB}"/>
              </a:ext>
            </a:extLst>
          </p:cNvPr>
          <p:cNvSpPr txBox="1"/>
          <p:nvPr/>
        </p:nvSpPr>
        <p:spPr>
          <a:xfrm>
            <a:off x="861848" y="6527562"/>
            <a:ext cx="11356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err="1">
                <a:solidFill>
                  <a:schemeClr val="bg1"/>
                </a:solidFill>
              </a:rPr>
              <a:t>Senefeld</a:t>
            </a:r>
            <a:r>
              <a:rPr lang="en-US" sz="1050">
                <a:solidFill>
                  <a:schemeClr val="bg1"/>
                </a:solidFill>
              </a:rPr>
              <a:t> JW, </a:t>
            </a:r>
            <a:r>
              <a:rPr lang="en-US" sz="1050" err="1">
                <a:solidFill>
                  <a:schemeClr val="bg1"/>
                </a:solidFill>
              </a:rPr>
              <a:t>Regimbal</a:t>
            </a:r>
            <a:r>
              <a:rPr lang="en-US" sz="1050">
                <a:solidFill>
                  <a:schemeClr val="bg1"/>
                </a:solidFill>
              </a:rPr>
              <a:t> RJ, Wiggins C, et. al. </a:t>
            </a:r>
            <a:r>
              <a:rPr lang="en-US" sz="1050" i="1">
                <a:solidFill>
                  <a:schemeClr val="bg1"/>
                </a:solidFill>
              </a:rPr>
              <a:t>Medicine &amp; Science in Sports &amp; Exercise</a:t>
            </a:r>
            <a:r>
              <a:rPr lang="en-US" sz="1050">
                <a:solidFill>
                  <a:schemeClr val="bg1"/>
                </a:solidFill>
              </a:rPr>
              <a:t>. 2020 </a:t>
            </a:r>
          </a:p>
        </p:txBody>
      </p:sp>
    </p:spTree>
    <p:extLst>
      <p:ext uri="{BB962C8B-B14F-4D97-AF65-F5344CB8AC3E}">
        <p14:creationId xmlns:p14="http://schemas.microsoft.com/office/powerpoint/2010/main" val="2758865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SODIUM BICARBONATE</a:t>
            </a:r>
          </a:p>
        </p:txBody>
      </p:sp>
    </p:spTree>
    <p:extLst>
      <p:ext uri="{BB962C8B-B14F-4D97-AF65-F5344CB8AC3E}">
        <p14:creationId xmlns:p14="http://schemas.microsoft.com/office/powerpoint/2010/main" val="2375047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51AEE2-28A1-4C66-93E9-4C21F240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Sodium Bicarbonate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B72A7-DAF7-45F6-80D0-078AB8F018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/>
              <a:t>The study of alkalosis to enhance performance goes as far back as 1930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/>
              <a:t>Sodium bicarbonate (NaHCO</a:t>
            </a:r>
            <a:r>
              <a:rPr lang="en-US" sz="2800" baseline="-25000"/>
              <a:t>3</a:t>
            </a:r>
            <a:r>
              <a:rPr lang="en-US" sz="2800"/>
              <a:t>) has been purported to be the most effective ergogenic aid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/>
              <a:t>Sodium bicarbonate increases the level of bicarbonate in the blood which is a natural buffer accepting a proton from carbonic acid </a:t>
            </a:r>
          </a:p>
          <a:p>
            <a:pPr algn="ctr"/>
            <a:r>
              <a:rPr lang="en-US" sz="2800"/>
              <a:t>H</a:t>
            </a:r>
            <a:r>
              <a:rPr lang="en-US" sz="2800" baseline="30000"/>
              <a:t>+</a:t>
            </a:r>
            <a:r>
              <a:rPr lang="en-US" sz="2800"/>
              <a:t> + HCO</a:t>
            </a:r>
            <a:r>
              <a:rPr lang="en-US" sz="2800" baseline="-25000"/>
              <a:t>3</a:t>
            </a:r>
            <a:r>
              <a:rPr lang="en-US" sz="2800" baseline="30000"/>
              <a:t>-</a:t>
            </a:r>
            <a:r>
              <a:rPr lang="en-US" sz="2800"/>
              <a:t> ↔ H2CO</a:t>
            </a:r>
            <a:r>
              <a:rPr lang="en-US" sz="2800" baseline="-25000"/>
              <a:t>3</a:t>
            </a:r>
            <a:r>
              <a:rPr lang="en-US" sz="2800"/>
              <a:t> ↔ CO</a:t>
            </a:r>
            <a:r>
              <a:rPr lang="en-US" sz="2800" baseline="-25000"/>
              <a:t>2</a:t>
            </a:r>
            <a:r>
              <a:rPr lang="en-US" sz="2800"/>
              <a:t> + H</a:t>
            </a:r>
            <a:r>
              <a:rPr lang="en-US" sz="2800" baseline="-25000"/>
              <a:t>2</a:t>
            </a:r>
            <a:r>
              <a:rPr lang="en-US" sz="2800"/>
              <a:t>O</a:t>
            </a:r>
          </a:p>
          <a:p>
            <a:endParaRPr lang="en-US" sz="28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E0EA01-712E-44BA-BC30-3EBF6796D2A0}"/>
              </a:ext>
            </a:extLst>
          </p:cNvPr>
          <p:cNvGrpSpPr/>
          <p:nvPr/>
        </p:nvGrpSpPr>
        <p:grpSpPr>
          <a:xfrm>
            <a:off x="9400915" y="5525982"/>
            <a:ext cx="2492235" cy="822285"/>
            <a:chOff x="9179075" y="272701"/>
            <a:chExt cx="2492235" cy="822285"/>
          </a:xfrm>
        </p:grpSpPr>
        <p:pic>
          <p:nvPicPr>
            <p:cNvPr id="6" name="Picture 5" descr="Gssi Logos">
              <a:extLst>
                <a:ext uri="{FF2B5EF4-FFF2-40B4-BE49-F238E27FC236}">
                  <a16:creationId xmlns:a16="http://schemas.microsoft.com/office/drawing/2014/main" id="{3B6BD139-B145-4342-9E82-DFC68ADEE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577" y="272701"/>
              <a:ext cx="1322733" cy="82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EC49DB-6B9A-4796-8174-9373603D6536}"/>
                </a:ext>
              </a:extLst>
            </p:cNvPr>
            <p:cNvSpPr txBox="1"/>
            <p:nvPr/>
          </p:nvSpPr>
          <p:spPr>
            <a:xfrm>
              <a:off x="9180646" y="483445"/>
              <a:ext cx="121523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SSE #124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509541-7FD8-4631-8FF9-1C4C3A253083}"/>
                </a:ext>
              </a:extLst>
            </p:cNvPr>
            <p:cNvSpPr/>
            <p:nvPr/>
          </p:nvSpPr>
          <p:spPr>
            <a:xfrm>
              <a:off x="9179075" y="390293"/>
              <a:ext cx="1216800" cy="555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56729E-A7A9-EB4B-BFC1-07BA2609B22F}"/>
              </a:ext>
            </a:extLst>
          </p:cNvPr>
          <p:cNvCxnSpPr>
            <a:cxnSpLocks/>
          </p:cNvCxnSpPr>
          <p:nvPr/>
        </p:nvCxnSpPr>
        <p:spPr>
          <a:xfrm>
            <a:off x="861848" y="1155558"/>
            <a:ext cx="4645817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14E631-F664-486D-8978-B84387CF6E0D}"/>
              </a:ext>
            </a:extLst>
          </p:cNvPr>
          <p:cNvSpPr txBox="1"/>
          <p:nvPr/>
        </p:nvSpPr>
        <p:spPr>
          <a:xfrm>
            <a:off x="7634697" y="6559011"/>
            <a:ext cx="45573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Jones AM.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2014;27(124)1-5</a:t>
            </a:r>
          </a:p>
        </p:txBody>
      </p:sp>
    </p:spTree>
    <p:extLst>
      <p:ext uri="{BB962C8B-B14F-4D97-AF65-F5344CB8AC3E}">
        <p14:creationId xmlns:p14="http://schemas.microsoft.com/office/powerpoint/2010/main" val="1685008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51AEE2-28A1-4C66-93E9-4C21F240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Action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56729E-A7A9-EB4B-BFC1-07BA2609B22F}"/>
              </a:ext>
            </a:extLst>
          </p:cNvPr>
          <p:cNvCxnSpPr>
            <a:cxnSpLocks/>
          </p:cNvCxnSpPr>
          <p:nvPr/>
        </p:nvCxnSpPr>
        <p:spPr>
          <a:xfrm>
            <a:off x="861848" y="1155558"/>
            <a:ext cx="4847836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3443A9-0556-3B4C-BFA9-3AD88D696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Bicarbonate alone is a buffer and plays a role in maintaining pH and the electrolyte gradient between intracellular and extracellular space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In that role, inducing alkalosis and impacting the role of intra- and extracellular balance, contributes to the maintenance of muscle function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While recognized as the primary mechanism, recent evidence suggests that a more integrative approach is necessary as bicarbonate does not just affect metabolism, but also muscle physiology and motor pathways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8B2D7-1B82-4A97-8C56-4A21CEF1ECEF}"/>
              </a:ext>
            </a:extLst>
          </p:cNvPr>
          <p:cNvSpPr txBox="1"/>
          <p:nvPr/>
        </p:nvSpPr>
        <p:spPr>
          <a:xfrm>
            <a:off x="1095153" y="6541523"/>
            <a:ext cx="110968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Siegler J</a:t>
            </a:r>
            <a:r>
              <a:rPr lang="en-US" sz="1050">
                <a:solidFill>
                  <a:schemeClr val="bg1"/>
                </a:solidFill>
                <a:latin typeface="Century Gothic" panose="020F0302020204030204"/>
              </a:rPr>
              <a:t>C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Marshall PWM, Bishop D, et. al. 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Sports Medicine - Open, </a:t>
            </a:r>
            <a:r>
              <a:rPr kumimoji="0" lang="en-US" sz="1050" b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2016;2(41)</a:t>
            </a:r>
          </a:p>
        </p:txBody>
      </p:sp>
    </p:spTree>
    <p:extLst>
      <p:ext uri="{BB962C8B-B14F-4D97-AF65-F5344CB8AC3E}">
        <p14:creationId xmlns:p14="http://schemas.microsoft.com/office/powerpoint/2010/main" val="2516277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51AEE2-28A1-4C66-93E9-4C21F240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Ergogenic Benefit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56729E-A7A9-EB4B-BFC1-07BA2609B22F}"/>
              </a:ext>
            </a:extLst>
          </p:cNvPr>
          <p:cNvCxnSpPr>
            <a:cxnSpLocks/>
          </p:cNvCxnSpPr>
          <p:nvPr/>
        </p:nvCxnSpPr>
        <p:spPr>
          <a:xfrm>
            <a:off x="861848" y="1155558"/>
            <a:ext cx="4082292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3443A9-0556-3B4C-BFA9-3AD88D696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Enhanced performance in exercise or event in which there is a reliance on anaerobic glycolysis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Most common in event &gt; than 30 seconds, but less than 120 seconds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However, recent review highlighted no difference in effect size in medium (2 to 10 minutes) and long (&gt;10 minute) exercise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The latter may be due to lower oxygen cost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Benefits realized in high intensity intermittent exercise (team sports)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Evidence suggests more beneficial for untrained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3972D-BDB9-4AC7-B4B1-F649BE39E16D}"/>
              </a:ext>
            </a:extLst>
          </p:cNvPr>
          <p:cNvSpPr txBox="1"/>
          <p:nvPr/>
        </p:nvSpPr>
        <p:spPr>
          <a:xfrm>
            <a:off x="5238751" y="6532537"/>
            <a:ext cx="69532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Peart DJ, Siegler JC, Vince RV. </a:t>
            </a:r>
            <a:r>
              <a:rPr lang="en-US" sz="1050" i="1">
                <a:solidFill>
                  <a:schemeClr val="bg1"/>
                </a:solidFill>
              </a:rPr>
              <a:t>Journal of Strength and Conditioning Research, </a:t>
            </a:r>
            <a:r>
              <a:rPr lang="en-US" sz="1050">
                <a:solidFill>
                  <a:schemeClr val="bg1"/>
                </a:solidFill>
              </a:rPr>
              <a:t>2012;26(7):1975-1983</a:t>
            </a:r>
          </a:p>
        </p:txBody>
      </p:sp>
    </p:spTree>
    <p:extLst>
      <p:ext uri="{BB962C8B-B14F-4D97-AF65-F5344CB8AC3E}">
        <p14:creationId xmlns:p14="http://schemas.microsoft.com/office/powerpoint/2010/main" val="3353964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1E89-7464-4AC0-937A-4754F874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Use &amp; Potential Side Effects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E2F9A-BAE9-4BF4-A535-05C66A977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0.2 to 0.4 g/kg body mass ingested 60 to 120 minutes before exercise or competition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DD131-39DA-4A3D-ACCD-6756A9CAC4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Gastrointestinal distress including….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Diarrhea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Vomiting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Nausea</a:t>
            </a:r>
          </a:p>
          <a:p>
            <a:r>
              <a:rPr lang="en-US"/>
              <a:t>The above side effects are not rare occurrences.  Individuals should experiment in training prior to use in competition.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0080F-65AB-47CD-A2D6-7192FF265D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Recommended Use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ED95FA-1401-4799-9880-E9B43BA025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Potential Side Effects	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2D9195-D6F0-8E41-B1A0-F93D925AEB5B}"/>
              </a:ext>
            </a:extLst>
          </p:cNvPr>
          <p:cNvCxnSpPr>
            <a:cxnSpLocks/>
          </p:cNvCxnSpPr>
          <p:nvPr/>
        </p:nvCxnSpPr>
        <p:spPr>
          <a:xfrm>
            <a:off x="861848" y="1155558"/>
            <a:ext cx="9717547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AA83334-9550-4472-9FA4-9268B12B224B}"/>
              </a:ext>
            </a:extLst>
          </p:cNvPr>
          <p:cNvSpPr txBox="1"/>
          <p:nvPr/>
        </p:nvSpPr>
        <p:spPr>
          <a:xfrm>
            <a:off x="5238751" y="6532537"/>
            <a:ext cx="69532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Peart DJ, Siegler JC, Vince RV. </a:t>
            </a:r>
            <a:r>
              <a:rPr lang="en-US" sz="1050" i="1">
                <a:solidFill>
                  <a:schemeClr val="bg1"/>
                </a:solidFill>
              </a:rPr>
              <a:t>Journal of Strength and Conditioning Research, </a:t>
            </a:r>
            <a:r>
              <a:rPr lang="en-US" sz="1050">
                <a:solidFill>
                  <a:schemeClr val="bg1"/>
                </a:solidFill>
              </a:rPr>
              <a:t>2012;26(7):1975-1983</a:t>
            </a:r>
          </a:p>
        </p:txBody>
      </p:sp>
    </p:spTree>
    <p:extLst>
      <p:ext uri="{BB962C8B-B14F-4D97-AF65-F5344CB8AC3E}">
        <p14:creationId xmlns:p14="http://schemas.microsoft.com/office/powerpoint/2010/main" val="3717265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C793356-F309-4D7E-BAC6-704F0B81E7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A6E142-8181-4CE6-A98A-2FF3DFDD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 Performance Enhancing (Ergogenic)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6CB9C-A37C-4817-B511-8582D2DF3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847" y="3425095"/>
            <a:ext cx="5234153" cy="1772543"/>
          </a:xfrm>
        </p:spPr>
        <p:txBody>
          <a:bodyPr/>
          <a:lstStyle/>
          <a:p>
            <a:r>
              <a:rPr lang="en-US"/>
              <a:t>The IOC characterizes some supplements as “indirect performance enhancing” due to their effect on return to performance (injury recovery), soreness, or training capacity</a:t>
            </a:r>
          </a:p>
        </p:txBody>
      </p:sp>
    </p:spTree>
    <p:extLst>
      <p:ext uri="{BB962C8B-B14F-4D97-AF65-F5344CB8AC3E}">
        <p14:creationId xmlns:p14="http://schemas.microsoft.com/office/powerpoint/2010/main" val="3690103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A711-AA68-D943-A0E9-B4496A0C6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8F83E-6E8A-2F47-A218-C024EAA881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 addition to performance enhancing benefits, creatine also play a vital role in recovery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Enhanced adaptive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Reduced muscle soreness (delayed onset muscle soreness)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Improved cognitive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Enhanced recovery from mild traumatic brain injury (</a:t>
            </a:r>
            <a:r>
              <a:rPr lang="en-US" err="1"/>
              <a:t>mTBI</a:t>
            </a:r>
            <a:r>
              <a:rPr lang="en-US"/>
              <a:t>) (i.e. concussion)</a:t>
            </a:r>
          </a:p>
          <a:p>
            <a:endParaRPr lang="en-US"/>
          </a:p>
          <a:p>
            <a:r>
              <a:rPr lang="en-US"/>
              <a:t>Supplementation for recovery is the same as for performance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DDB1B9-9FBF-FD4F-8485-7C41E30B11D9}"/>
              </a:ext>
            </a:extLst>
          </p:cNvPr>
          <p:cNvCxnSpPr>
            <a:cxnSpLocks/>
          </p:cNvCxnSpPr>
          <p:nvPr/>
        </p:nvCxnSpPr>
        <p:spPr>
          <a:xfrm>
            <a:off x="861848" y="1155558"/>
            <a:ext cx="2072738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123D1D-8D35-44BD-8301-52CA0113C17C}"/>
              </a:ext>
            </a:extLst>
          </p:cNvPr>
          <p:cNvSpPr txBox="1"/>
          <p:nvPr/>
        </p:nvSpPr>
        <p:spPr>
          <a:xfrm>
            <a:off x="1" y="6527307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Maughan RJ, Burke LM, Dvorak J, et. al. </a:t>
            </a:r>
            <a:r>
              <a:rPr lang="en-US" sz="1050" i="1">
                <a:solidFill>
                  <a:schemeClr val="bg1"/>
                </a:solidFill>
              </a:rPr>
              <a:t>Int J of Sport </a:t>
            </a:r>
            <a:r>
              <a:rPr lang="en-US" sz="1050" i="1" err="1">
                <a:solidFill>
                  <a:schemeClr val="bg1"/>
                </a:solidFill>
              </a:rPr>
              <a:t>Nutr</a:t>
            </a:r>
            <a:r>
              <a:rPr lang="en-US" sz="1050" i="1">
                <a:solidFill>
                  <a:schemeClr val="bg1"/>
                </a:solidFill>
              </a:rPr>
              <a:t> and </a:t>
            </a:r>
            <a:r>
              <a:rPr lang="en-US" sz="1050" i="1" err="1">
                <a:solidFill>
                  <a:schemeClr val="bg1"/>
                </a:solidFill>
              </a:rPr>
              <a:t>Exerc</a:t>
            </a:r>
            <a:r>
              <a:rPr lang="en-US" sz="1050" i="1">
                <a:solidFill>
                  <a:schemeClr val="bg1"/>
                </a:solidFill>
              </a:rPr>
              <a:t> </a:t>
            </a:r>
            <a:r>
              <a:rPr lang="en-US" sz="1050" i="1" err="1">
                <a:solidFill>
                  <a:schemeClr val="bg1"/>
                </a:solidFill>
              </a:rPr>
              <a:t>Metab</a:t>
            </a:r>
            <a:r>
              <a:rPr lang="en-US" sz="1050">
                <a:solidFill>
                  <a:schemeClr val="bg1"/>
                </a:solidFill>
              </a:rPr>
              <a:t>. 2018;28(2):104-125 </a:t>
            </a:r>
          </a:p>
        </p:txBody>
      </p:sp>
    </p:spTree>
    <p:extLst>
      <p:ext uri="{BB962C8B-B14F-4D97-AF65-F5344CB8AC3E}">
        <p14:creationId xmlns:p14="http://schemas.microsoft.com/office/powerpoint/2010/main" val="2978167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77F9-2C57-BC42-8FF2-C24D0E2D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Omega-3 Fatty Acids</a:t>
            </a:r>
          </a:p>
        </p:txBody>
      </p:sp>
      <p:pic>
        <p:nvPicPr>
          <p:cNvPr id="6" name="Picture Placeholder 5" descr="A plate of food on a table&#10;&#10;Description automatically generated">
            <a:extLst>
              <a:ext uri="{FF2B5EF4-FFF2-40B4-BE49-F238E27FC236}">
                <a16:creationId xmlns:a16="http://schemas.microsoft.com/office/drawing/2014/main" id="{89BCB8B5-5C3E-E04F-A3C6-C5F00B18A5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2695C6-BAF7-864F-96FE-19A0B57293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5186" y="1366402"/>
            <a:ext cx="5806814" cy="4125196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Like creatine, the body can produce the omega-3 fatty acids docosahexaenoic (DHA) and </a:t>
            </a:r>
            <a:r>
              <a:rPr lang="en-US" err="1">
                <a:latin typeface="+mn-lt"/>
              </a:rPr>
              <a:t>eicosapentaenoic</a:t>
            </a:r>
            <a:r>
              <a:rPr lang="en-US">
                <a:latin typeface="+mn-lt"/>
              </a:rPr>
              <a:t> acid (EPA); however, that process is limited and inefficient.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Dietary sources of DHA and EPA are limited to fish due to a diet rich in algae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Therefore, most individuals are deficient.  In fact, several studies have highlighted deficiency in college athletes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799391-7EC9-BB40-918D-C394D01D4A05}"/>
              </a:ext>
            </a:extLst>
          </p:cNvPr>
          <p:cNvCxnSpPr>
            <a:cxnSpLocks/>
          </p:cNvCxnSpPr>
          <p:nvPr/>
        </p:nvCxnSpPr>
        <p:spPr>
          <a:xfrm>
            <a:off x="6393859" y="1144925"/>
            <a:ext cx="4780960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ED13375-FE00-4BEE-8EA2-C3B25A627B56}"/>
              </a:ext>
            </a:extLst>
          </p:cNvPr>
          <p:cNvSpPr txBox="1"/>
          <p:nvPr/>
        </p:nvSpPr>
        <p:spPr>
          <a:xfrm>
            <a:off x="9331" y="6565124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Anzalone AJ, </a:t>
            </a:r>
            <a:r>
              <a:rPr lang="en-US" sz="1050" err="1">
                <a:solidFill>
                  <a:schemeClr val="bg1"/>
                </a:solidFill>
              </a:rPr>
              <a:t>Carbuhn</a:t>
            </a:r>
            <a:r>
              <a:rPr lang="en-US" sz="1050">
                <a:solidFill>
                  <a:schemeClr val="bg1"/>
                </a:solidFill>
              </a:rPr>
              <a:t> A, Jones L, et. al. </a:t>
            </a:r>
            <a:r>
              <a:rPr lang="en-US" sz="1050" i="1">
                <a:solidFill>
                  <a:schemeClr val="bg1"/>
                </a:solidFill>
              </a:rPr>
              <a:t>Journal of Athletic Training. </a:t>
            </a:r>
            <a:r>
              <a:rPr lang="en-US" sz="1050">
                <a:solidFill>
                  <a:schemeClr val="bg1"/>
                </a:solidFill>
              </a:rPr>
              <a:t>2019;54(1):7-11</a:t>
            </a:r>
          </a:p>
        </p:txBody>
      </p:sp>
      <p:pic>
        <p:nvPicPr>
          <p:cNvPr id="10" name="Picture Placeholder 5" descr="A plate of food on a table&#10;&#10;Description automatically generated">
            <a:extLst>
              <a:ext uri="{FF2B5EF4-FFF2-40B4-BE49-F238E27FC236}">
                <a16:creationId xmlns:a16="http://schemas.microsoft.com/office/drawing/2014/main" id="{22CCCF04-859B-FF42-945B-EC2F7251F2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12903" cy="650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37482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77F9-2C57-BC42-8FF2-C24D0E2D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Omega-3 Fatty Acids</a:t>
            </a:r>
          </a:p>
        </p:txBody>
      </p:sp>
      <p:pic>
        <p:nvPicPr>
          <p:cNvPr id="6" name="Picture Placeholder 5" descr="A plate of food on a table&#10;&#10;Description automatically generated">
            <a:extLst>
              <a:ext uri="{FF2B5EF4-FFF2-40B4-BE49-F238E27FC236}">
                <a16:creationId xmlns:a16="http://schemas.microsoft.com/office/drawing/2014/main" id="{89BCB8B5-5C3E-E04F-A3C6-C5F00B18A5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2695C6-BAF7-864F-96FE-19A0B57293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5186" y="1366402"/>
            <a:ext cx="5806814" cy="412519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>
                <a:latin typeface="+mn-lt"/>
              </a:rPr>
              <a:t>Benefits include….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Increased muscle protein synthesis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Improved cognitive processing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Enhanced recovery from </a:t>
            </a:r>
            <a:r>
              <a:rPr lang="en-US" err="1">
                <a:latin typeface="+mn-lt"/>
              </a:rPr>
              <a:t>mTBI</a:t>
            </a:r>
            <a:endParaRPr lang="en-US">
              <a:latin typeface="+mn-lt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Enhanced recovery from exercise (may be due to anti-inflammatory properties of EPA)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Recommended dose is 2 g/d; though optimal ratio is unknown.  2 g/d DHA is recommended for enhanced </a:t>
            </a:r>
            <a:r>
              <a:rPr lang="en-US" err="1">
                <a:latin typeface="+mn-lt"/>
              </a:rPr>
              <a:t>mTBI</a:t>
            </a:r>
            <a:r>
              <a:rPr lang="en-US">
                <a:latin typeface="+mn-lt"/>
              </a:rPr>
              <a:t> recovery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799391-7EC9-BB40-918D-C394D01D4A05}"/>
              </a:ext>
            </a:extLst>
          </p:cNvPr>
          <p:cNvCxnSpPr>
            <a:cxnSpLocks/>
          </p:cNvCxnSpPr>
          <p:nvPr/>
        </p:nvCxnSpPr>
        <p:spPr>
          <a:xfrm>
            <a:off x="6393859" y="1144925"/>
            <a:ext cx="4780960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B870B0-1E11-4717-A3D4-8EC539041894}"/>
              </a:ext>
            </a:extLst>
          </p:cNvPr>
          <p:cNvSpPr txBox="1"/>
          <p:nvPr/>
        </p:nvSpPr>
        <p:spPr>
          <a:xfrm>
            <a:off x="1" y="6527307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Maughan RJ, Burke LM, Dvorak J, et. al. </a:t>
            </a:r>
            <a:r>
              <a:rPr lang="en-US" sz="1050" i="1">
                <a:solidFill>
                  <a:schemeClr val="bg1"/>
                </a:solidFill>
              </a:rPr>
              <a:t>Int J of Sport </a:t>
            </a:r>
            <a:r>
              <a:rPr lang="en-US" sz="1050" i="1" err="1">
                <a:solidFill>
                  <a:schemeClr val="bg1"/>
                </a:solidFill>
              </a:rPr>
              <a:t>Nutr</a:t>
            </a:r>
            <a:r>
              <a:rPr lang="en-US" sz="1050" i="1">
                <a:solidFill>
                  <a:schemeClr val="bg1"/>
                </a:solidFill>
              </a:rPr>
              <a:t> and </a:t>
            </a:r>
            <a:r>
              <a:rPr lang="en-US" sz="1050" i="1" err="1">
                <a:solidFill>
                  <a:schemeClr val="bg1"/>
                </a:solidFill>
              </a:rPr>
              <a:t>Exerc</a:t>
            </a:r>
            <a:r>
              <a:rPr lang="en-US" sz="1050" i="1">
                <a:solidFill>
                  <a:schemeClr val="bg1"/>
                </a:solidFill>
              </a:rPr>
              <a:t> </a:t>
            </a:r>
            <a:r>
              <a:rPr lang="en-US" sz="1050" i="1" err="1">
                <a:solidFill>
                  <a:schemeClr val="bg1"/>
                </a:solidFill>
              </a:rPr>
              <a:t>Metab</a:t>
            </a:r>
            <a:r>
              <a:rPr lang="en-US" sz="1050">
                <a:solidFill>
                  <a:schemeClr val="bg1"/>
                </a:solidFill>
              </a:rPr>
              <a:t>. 2018;28(2):104-125 </a:t>
            </a:r>
          </a:p>
        </p:txBody>
      </p:sp>
      <p:pic>
        <p:nvPicPr>
          <p:cNvPr id="9" name="Picture Placeholder 5" descr="A plate of food on a table&#10;&#10;Description automatically generated">
            <a:extLst>
              <a:ext uri="{FF2B5EF4-FFF2-40B4-BE49-F238E27FC236}">
                <a16:creationId xmlns:a16="http://schemas.microsoft.com/office/drawing/2014/main" id="{992947DB-992C-764F-B23E-4144F3A37F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12903" cy="650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3545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FB0C-7625-436B-9E62-8026D017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CC869-6421-4128-B01B-9B953722A2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Ergogenic Aid</a:t>
            </a:r>
          </a:p>
          <a:p>
            <a:r>
              <a:rPr lang="en-US"/>
              <a:t>Mechanism of Action</a:t>
            </a:r>
          </a:p>
          <a:p>
            <a:r>
              <a:rPr lang="en-US"/>
              <a:t>Ergogenic Benefit</a:t>
            </a:r>
          </a:p>
          <a:p>
            <a:r>
              <a:rPr lang="en-US"/>
              <a:t>Recommended Use &amp; Potential Side Effects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999C9-9931-8E4B-A254-AE8246BD8D66}"/>
              </a:ext>
            </a:extLst>
          </p:cNvPr>
          <p:cNvSpPr/>
          <p:nvPr/>
        </p:nvSpPr>
        <p:spPr>
          <a:xfrm>
            <a:off x="7663070" y="1387931"/>
            <a:ext cx="3488634" cy="1961556"/>
          </a:xfrm>
          <a:prstGeom prst="rect">
            <a:avLst/>
          </a:prstGeom>
          <a:solidFill>
            <a:srgbClr val="036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F765F-0D39-C248-BC55-9E183BBBF5E8}"/>
              </a:ext>
            </a:extLst>
          </p:cNvPr>
          <p:cNvSpPr txBox="1"/>
          <p:nvPr/>
        </p:nvSpPr>
        <p:spPr>
          <a:xfrm>
            <a:off x="7698079" y="1387931"/>
            <a:ext cx="3528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Caffeine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Creatine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Beta-Alanine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Nitrate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Sodium Bicarbonate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DFA604-1DA1-3549-AA5D-542D30E699ED}"/>
              </a:ext>
            </a:extLst>
          </p:cNvPr>
          <p:cNvCxnSpPr/>
          <p:nvPr/>
        </p:nvCxnSpPr>
        <p:spPr>
          <a:xfrm>
            <a:off x="957297" y="1112840"/>
            <a:ext cx="2035189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273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211C-B455-AE49-962A-DDD2FA57C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Vitamin D</a:t>
            </a:r>
          </a:p>
        </p:txBody>
      </p:sp>
      <p:pic>
        <p:nvPicPr>
          <p:cNvPr id="6" name="Picture Placeholder 5" descr="A group of people on a beach near a body of water&#10;&#10;Description automatically generated">
            <a:extLst>
              <a:ext uri="{FF2B5EF4-FFF2-40B4-BE49-F238E27FC236}">
                <a16:creationId xmlns:a16="http://schemas.microsoft.com/office/drawing/2014/main" id="{94BD4DA8-3B43-174E-B027-4CFDFE09A6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3B0D4A-6BB1-DC45-A86E-ABEAAF620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100" y="1049442"/>
            <a:ext cx="5484510" cy="41251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Essential fat-soluble vitamin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Obtained from exposure to sun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Interestingly, even in many southern state, low vitamin D levels are observed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Vitamin D is associated with numerous important biological actions relevant to the athlete including regulating bone health, immune function, cell cycle and skeletal muscle homeostasis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78A043-A9C7-F84E-A017-077915075651}"/>
              </a:ext>
            </a:extLst>
          </p:cNvPr>
          <p:cNvCxnSpPr>
            <a:cxnSpLocks/>
          </p:cNvCxnSpPr>
          <p:nvPr/>
        </p:nvCxnSpPr>
        <p:spPr>
          <a:xfrm>
            <a:off x="6532082" y="1166190"/>
            <a:ext cx="2122820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8318D5-3E99-794E-BA13-C82854CB0BF9}"/>
              </a:ext>
            </a:extLst>
          </p:cNvPr>
          <p:cNvGrpSpPr/>
          <p:nvPr/>
        </p:nvGrpSpPr>
        <p:grpSpPr>
          <a:xfrm>
            <a:off x="9400915" y="5525982"/>
            <a:ext cx="2492235" cy="822285"/>
            <a:chOff x="9179075" y="272701"/>
            <a:chExt cx="2492235" cy="822285"/>
          </a:xfrm>
        </p:grpSpPr>
        <p:pic>
          <p:nvPicPr>
            <p:cNvPr id="11" name="Picture 10" descr="Gssi Logos">
              <a:extLst>
                <a:ext uri="{FF2B5EF4-FFF2-40B4-BE49-F238E27FC236}">
                  <a16:creationId xmlns:a16="http://schemas.microsoft.com/office/drawing/2014/main" id="{B5D90DC1-D0C9-C046-A472-A9DECB09C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577" y="272701"/>
              <a:ext cx="1322733" cy="82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39FF28-F91E-5442-907C-B976BB584111}"/>
                </a:ext>
              </a:extLst>
            </p:cNvPr>
            <p:cNvSpPr txBox="1"/>
            <p:nvPr/>
          </p:nvSpPr>
          <p:spPr>
            <a:xfrm>
              <a:off x="9180646" y="483445"/>
              <a:ext cx="121523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SSE #147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9C16F1-9AE0-004D-8137-7D7A5AB876D3}"/>
                </a:ext>
              </a:extLst>
            </p:cNvPr>
            <p:cNvSpPr/>
            <p:nvPr/>
          </p:nvSpPr>
          <p:spPr>
            <a:xfrm>
              <a:off x="9179075" y="390293"/>
              <a:ext cx="1216800" cy="555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B005F3-4D56-4587-AE5B-FFD0999A17B8}"/>
              </a:ext>
            </a:extLst>
          </p:cNvPr>
          <p:cNvSpPr txBox="1"/>
          <p:nvPr/>
        </p:nvSpPr>
        <p:spPr>
          <a:xfrm>
            <a:off x="7634697" y="6559011"/>
            <a:ext cx="45573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Close G.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2015;28(147)1-4</a:t>
            </a:r>
          </a:p>
        </p:txBody>
      </p:sp>
      <p:pic>
        <p:nvPicPr>
          <p:cNvPr id="14" name="Picture Placeholder 5" descr="A group of people on a beach near a body of water&#10;&#10;Description automatically generated">
            <a:extLst>
              <a:ext uri="{FF2B5EF4-FFF2-40B4-BE49-F238E27FC236}">
                <a16:creationId xmlns:a16="http://schemas.microsoft.com/office/drawing/2014/main" id="{784D69A8-7E4A-5B48-9676-ABD16D3F4C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12903" cy="650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70248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59E3-44B8-0A49-8164-279FB64F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801" y="197831"/>
            <a:ext cx="5475837" cy="849858"/>
          </a:xfrm>
        </p:spPr>
        <p:txBody>
          <a:bodyPr/>
          <a:lstStyle/>
          <a:p>
            <a:r>
              <a:rPr lang="en-US"/>
              <a:t>Gelatin &amp; Vitamin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D3A7A-73E0-7745-9C41-C1BDFBE56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6223" y="940767"/>
            <a:ext cx="5833746" cy="4125196"/>
          </a:xfrm>
        </p:spPr>
        <p:txBody>
          <a:bodyPr/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Collagen is the primary protein in connective tissue (tendons and ligaments)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Gelatin is a food used in jellies, </a:t>
            </a:r>
            <a:r>
              <a:rPr lang="en-US" err="1"/>
              <a:t>jello</a:t>
            </a:r>
            <a:r>
              <a:rPr lang="en-US"/>
              <a:t>, and gummies to produce the gelatinous texture which is made from collagen from skin, bones, and tissues of animal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Increased collagen production has been observed following consumption of gelatin + vitamin C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Additionally, decreased joint pain has been observed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Recommended dosing: 15 g gelatin with 50 mg vitamin C 1 hour before intermittent activity (jump rope)</a:t>
            </a:r>
          </a:p>
          <a:p>
            <a:endParaRPr lang="en-US"/>
          </a:p>
        </p:txBody>
      </p:sp>
      <p:pic>
        <p:nvPicPr>
          <p:cNvPr id="6" name="Picture Placeholder 5" descr="A close up of a flower&#10;&#10;Description automatically generated">
            <a:extLst>
              <a:ext uri="{FF2B5EF4-FFF2-40B4-BE49-F238E27FC236}">
                <a16:creationId xmlns:a16="http://schemas.microsoft.com/office/drawing/2014/main" id="{6EFAE499-949D-E14D-AC7F-2DAD428E00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53" y="0"/>
            <a:ext cx="6112903" cy="6502400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7BD614-5364-E24C-BA52-FB3B1D2A6215}"/>
              </a:ext>
            </a:extLst>
          </p:cNvPr>
          <p:cNvCxnSpPr>
            <a:cxnSpLocks/>
          </p:cNvCxnSpPr>
          <p:nvPr/>
        </p:nvCxnSpPr>
        <p:spPr>
          <a:xfrm>
            <a:off x="6484024" y="825948"/>
            <a:ext cx="4313127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4239B85-704F-2344-8586-175ED5E9EF35}"/>
              </a:ext>
            </a:extLst>
          </p:cNvPr>
          <p:cNvGrpSpPr/>
          <p:nvPr/>
        </p:nvGrpSpPr>
        <p:grpSpPr>
          <a:xfrm>
            <a:off x="9663873" y="5584931"/>
            <a:ext cx="2438125" cy="894241"/>
            <a:chOff x="7864175" y="1233079"/>
            <a:chExt cx="3523596" cy="10983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AFC2A7B-39E4-BC42-87A3-FE8594EE522B}"/>
                </a:ext>
              </a:extLst>
            </p:cNvPr>
            <p:cNvGrpSpPr/>
            <p:nvPr/>
          </p:nvGrpSpPr>
          <p:grpSpPr>
            <a:xfrm>
              <a:off x="8077320" y="1233079"/>
              <a:ext cx="3310451" cy="1098311"/>
              <a:chOff x="1431695" y="5268090"/>
              <a:chExt cx="3310451" cy="109831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ECC1A1-A346-F14F-9DCD-2889CBE78445}"/>
                  </a:ext>
                </a:extLst>
              </p:cNvPr>
              <p:cNvSpPr/>
              <p:nvPr/>
            </p:nvSpPr>
            <p:spPr>
              <a:xfrm>
                <a:off x="1431695" y="5473688"/>
                <a:ext cx="1482124" cy="75345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0E1AC1C-D865-3D47-B057-87B959FE4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8799" y="5268090"/>
                <a:ext cx="1913347" cy="1098311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D93231-57DE-C144-9326-24C23C317C65}"/>
                </a:ext>
              </a:extLst>
            </p:cNvPr>
            <p:cNvSpPr txBox="1"/>
            <p:nvPr/>
          </p:nvSpPr>
          <p:spPr>
            <a:xfrm>
              <a:off x="7864175" y="1552770"/>
              <a:ext cx="1861924" cy="415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SSE #187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6917B31-5B4A-4785-8487-3202464500E3}"/>
              </a:ext>
            </a:extLst>
          </p:cNvPr>
          <p:cNvSpPr txBox="1"/>
          <p:nvPr/>
        </p:nvSpPr>
        <p:spPr>
          <a:xfrm>
            <a:off x="8139345" y="6572066"/>
            <a:ext cx="4052655" cy="2539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/>
            <a:r>
              <a:rPr lang="en-US" sz="1050" err="1">
                <a:solidFill>
                  <a:schemeClr val="bg1"/>
                </a:solidFill>
                <a:cs typeface="Gill Sans Light"/>
              </a:rPr>
              <a:t>Baar</a:t>
            </a:r>
            <a:r>
              <a:rPr lang="en-US" sz="1050">
                <a:solidFill>
                  <a:schemeClr val="bg1"/>
                </a:solidFill>
                <a:cs typeface="Gill Sans Light"/>
              </a:rPr>
              <a:t> K. </a:t>
            </a:r>
            <a:r>
              <a:rPr lang="en-US" sz="1050" i="1">
                <a:solidFill>
                  <a:schemeClr val="bg1"/>
                </a:solidFill>
                <a:cs typeface="Gill Sans Light"/>
              </a:rPr>
              <a:t>Sports Science Exchange. </a:t>
            </a:r>
            <a:r>
              <a:rPr lang="en-US" sz="1050">
                <a:solidFill>
                  <a:schemeClr val="bg1"/>
                </a:solidFill>
                <a:cs typeface="Gill Sans Light"/>
              </a:rPr>
              <a:t>2018;29(187)1-6</a:t>
            </a:r>
          </a:p>
        </p:txBody>
      </p:sp>
      <p:pic>
        <p:nvPicPr>
          <p:cNvPr id="16" name="Picture Placeholder 5" descr="A close up of a flower&#10;&#10;Description automatically generated">
            <a:extLst>
              <a:ext uri="{FF2B5EF4-FFF2-40B4-BE49-F238E27FC236}">
                <a16:creationId xmlns:a16="http://schemas.microsoft.com/office/drawing/2014/main" id="{7C8EB02D-8545-0745-9DED-53F53FC4C4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1" y="0"/>
            <a:ext cx="6112903" cy="650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7125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3FE0258-55B8-4B70-87F7-3EF0B0681B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918F40-EBC8-4D46-8B05-FEC7A31E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Non-Drug Anti-Inflammatories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D0947-2168-44B0-BCFE-17FBFF61F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Some foods have anti-inflammatory properties which may reduce the symptoms associated with muscle soreness and enhance recovery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/>
              <a:t>Curcumin</a:t>
            </a:r>
            <a:r>
              <a:rPr lang="en-US" sz="1800"/>
              <a:t>, the bioactive ingredient in the spice turmeric, has anti-inflammatory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/>
              <a:t>Tart cherries </a:t>
            </a:r>
            <a:r>
              <a:rPr lang="en-US" sz="1800"/>
              <a:t>also have bioactive ingredients purported to promote recovery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Recommended dose:  250-350 mL (30 mL concentrate) tart cherry juice twice daily for 4 to 5 days before even or 2 to 3 after to promote recovery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99DBC5-4F34-4B4A-9D73-4DEC285D17D2}"/>
              </a:ext>
            </a:extLst>
          </p:cNvPr>
          <p:cNvCxnSpPr>
            <a:cxnSpLocks/>
          </p:cNvCxnSpPr>
          <p:nvPr/>
        </p:nvCxnSpPr>
        <p:spPr>
          <a:xfrm>
            <a:off x="205541" y="1591492"/>
            <a:ext cx="3335101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46A3E60-7832-406C-BC80-9D1699AFAA5D}"/>
              </a:ext>
            </a:extLst>
          </p:cNvPr>
          <p:cNvSpPr txBox="1"/>
          <p:nvPr/>
        </p:nvSpPr>
        <p:spPr>
          <a:xfrm>
            <a:off x="1" y="6527307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Maughan RJ, Burke LM, Dvorak J, et. al. </a:t>
            </a:r>
            <a:r>
              <a:rPr lang="en-US" sz="1050" i="1">
                <a:solidFill>
                  <a:schemeClr val="bg1"/>
                </a:solidFill>
              </a:rPr>
              <a:t>Int J of Sport </a:t>
            </a:r>
            <a:r>
              <a:rPr lang="en-US" sz="1050" i="1" err="1">
                <a:solidFill>
                  <a:schemeClr val="bg1"/>
                </a:solidFill>
              </a:rPr>
              <a:t>Nutr</a:t>
            </a:r>
            <a:r>
              <a:rPr lang="en-US" sz="1050" i="1">
                <a:solidFill>
                  <a:schemeClr val="bg1"/>
                </a:solidFill>
              </a:rPr>
              <a:t> and </a:t>
            </a:r>
            <a:r>
              <a:rPr lang="en-US" sz="1050" i="1" err="1">
                <a:solidFill>
                  <a:schemeClr val="bg1"/>
                </a:solidFill>
              </a:rPr>
              <a:t>Exerc</a:t>
            </a:r>
            <a:r>
              <a:rPr lang="en-US" sz="1050" i="1">
                <a:solidFill>
                  <a:schemeClr val="bg1"/>
                </a:solidFill>
              </a:rPr>
              <a:t> </a:t>
            </a:r>
            <a:r>
              <a:rPr lang="en-US" sz="1050" i="1" err="1">
                <a:solidFill>
                  <a:schemeClr val="bg1"/>
                </a:solidFill>
              </a:rPr>
              <a:t>Metab</a:t>
            </a:r>
            <a:r>
              <a:rPr lang="en-US" sz="1050">
                <a:solidFill>
                  <a:schemeClr val="bg1"/>
                </a:solidFill>
              </a:rPr>
              <a:t>. 2018;28(2):104-125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739BCA20-4FB1-4B47-B48C-5750C43E53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9097" y="0"/>
            <a:ext cx="6112903" cy="650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54079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C632A6-FC3B-B847-9DF9-CB63AA9B8334}"/>
              </a:ext>
            </a:extLst>
          </p:cNvPr>
          <p:cNvSpPr/>
          <p:nvPr/>
        </p:nvSpPr>
        <p:spPr>
          <a:xfrm>
            <a:off x="6170428" y="1350335"/>
            <a:ext cx="5904614" cy="3827721"/>
          </a:xfrm>
          <a:prstGeom prst="rect">
            <a:avLst/>
          </a:prstGeom>
          <a:noFill/>
          <a:ln w="57150">
            <a:solidFill>
              <a:srgbClr val="BB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F8FB9-77AC-EB47-937D-CF9203B3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86" y="304157"/>
            <a:ext cx="10491952" cy="849858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71CA2-F43F-514B-B4A2-CAFCD9774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283" y="1479240"/>
            <a:ext cx="5316279" cy="4546660"/>
          </a:xfrm>
        </p:spPr>
        <p:txBody>
          <a:bodyPr/>
          <a:lstStyle/>
          <a:p>
            <a:pPr algn="ctr"/>
            <a:r>
              <a:rPr lang="en-US" sz="2400" b="1"/>
              <a:t>Supplements Identified by the IOC to Have a Performance Benefit:</a:t>
            </a:r>
          </a:p>
          <a:p>
            <a:pPr algn="ctr"/>
            <a:r>
              <a:rPr lang="en-US" sz="2400">
                <a:solidFill>
                  <a:srgbClr val="036E3D"/>
                </a:solidFill>
              </a:rPr>
              <a:t>Caffeine</a:t>
            </a:r>
          </a:p>
          <a:p>
            <a:pPr algn="ctr"/>
            <a:r>
              <a:rPr lang="en-US" sz="2400">
                <a:solidFill>
                  <a:srgbClr val="036E3D"/>
                </a:solidFill>
              </a:rPr>
              <a:t>Creatine</a:t>
            </a:r>
          </a:p>
          <a:p>
            <a:pPr algn="ctr"/>
            <a:r>
              <a:rPr lang="en-US" sz="2400">
                <a:solidFill>
                  <a:srgbClr val="036E3D"/>
                </a:solidFill>
              </a:rPr>
              <a:t>Beta-Alanine</a:t>
            </a:r>
          </a:p>
          <a:p>
            <a:pPr algn="ctr"/>
            <a:r>
              <a:rPr lang="en-US" sz="2400">
                <a:solidFill>
                  <a:srgbClr val="036E3D"/>
                </a:solidFill>
              </a:rPr>
              <a:t>Nitrate</a:t>
            </a:r>
          </a:p>
          <a:p>
            <a:pPr algn="ctr"/>
            <a:r>
              <a:rPr lang="en-US" sz="2400">
                <a:solidFill>
                  <a:srgbClr val="036E3D"/>
                </a:solidFill>
              </a:rPr>
              <a:t>Sodium Bicarbonate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65FD66-88FC-CE49-A72A-288975809164}"/>
              </a:ext>
            </a:extLst>
          </p:cNvPr>
          <p:cNvSpPr txBox="1">
            <a:spLocks/>
          </p:cNvSpPr>
          <p:nvPr/>
        </p:nvSpPr>
        <p:spPr>
          <a:xfrm>
            <a:off x="6170428" y="1479240"/>
            <a:ext cx="5904614" cy="4546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36E3D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36E3D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36E3D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36E3D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/>
              <a:t>Supplements Identified by the IOC to Have an </a:t>
            </a:r>
            <a:r>
              <a:rPr lang="en-US" sz="2400" b="1" i="1"/>
              <a:t>Indirect</a:t>
            </a:r>
            <a:r>
              <a:rPr lang="en-US" sz="2400" b="1"/>
              <a:t> Performance Benefit:</a:t>
            </a:r>
          </a:p>
          <a:p>
            <a:pPr algn="ctr"/>
            <a:r>
              <a:rPr lang="en-US" sz="2400">
                <a:solidFill>
                  <a:srgbClr val="036E3D"/>
                </a:solidFill>
              </a:rPr>
              <a:t>Omega-3 Fatty Acids</a:t>
            </a:r>
          </a:p>
          <a:p>
            <a:pPr algn="ctr"/>
            <a:r>
              <a:rPr lang="en-US" sz="2400">
                <a:solidFill>
                  <a:srgbClr val="036E3D"/>
                </a:solidFill>
              </a:rPr>
              <a:t>Vitamin D</a:t>
            </a:r>
          </a:p>
          <a:p>
            <a:pPr algn="ctr"/>
            <a:r>
              <a:rPr lang="en-US" sz="2400">
                <a:solidFill>
                  <a:srgbClr val="036E3D"/>
                </a:solidFill>
              </a:rPr>
              <a:t>Gelatin + Vitamin C</a:t>
            </a:r>
          </a:p>
          <a:p>
            <a:pPr algn="ctr"/>
            <a:r>
              <a:rPr lang="en-US" sz="2400">
                <a:solidFill>
                  <a:srgbClr val="036E3D"/>
                </a:solidFill>
              </a:rPr>
              <a:t>Anti-Inflammatories</a:t>
            </a:r>
          </a:p>
          <a:p>
            <a:pPr algn="ctr"/>
            <a:r>
              <a:rPr lang="en-US" sz="1800">
                <a:solidFill>
                  <a:srgbClr val="036E3D"/>
                </a:solidFill>
              </a:rPr>
              <a:t>(Curcumin, Tart Cherry)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94F709-303A-E042-ACD2-E52F15B9ACDF}"/>
              </a:ext>
            </a:extLst>
          </p:cNvPr>
          <p:cNvCxnSpPr>
            <a:cxnSpLocks/>
          </p:cNvCxnSpPr>
          <p:nvPr/>
        </p:nvCxnSpPr>
        <p:spPr>
          <a:xfrm>
            <a:off x="386294" y="985436"/>
            <a:ext cx="2133622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B8D0B0E-E013-3E49-98FB-DABBF679C4DB}"/>
              </a:ext>
            </a:extLst>
          </p:cNvPr>
          <p:cNvSpPr/>
          <p:nvPr/>
        </p:nvSpPr>
        <p:spPr>
          <a:xfrm>
            <a:off x="116958" y="1360968"/>
            <a:ext cx="5762847" cy="3827721"/>
          </a:xfrm>
          <a:prstGeom prst="rect">
            <a:avLst/>
          </a:prstGeom>
          <a:noFill/>
          <a:ln w="57150">
            <a:solidFill>
              <a:srgbClr val="BB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8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CAFFEINE</a:t>
            </a:r>
          </a:p>
        </p:txBody>
      </p:sp>
    </p:spTree>
    <p:extLst>
      <p:ext uri="{BB962C8B-B14F-4D97-AF65-F5344CB8AC3E}">
        <p14:creationId xmlns:p14="http://schemas.microsoft.com/office/powerpoint/2010/main" val="308375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9E49A05-F8F4-4C60-8085-41B796BA2DF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BFC506-EB14-432F-A2E5-D4D7F8E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latin typeface="+mj-lt"/>
              </a:rPr>
              <a:t>Caffeine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B8005-A76A-43CE-BFB0-6AE6C1BAA2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709" y="1653058"/>
            <a:ext cx="5484510" cy="412519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Caffeine (1,3,7 – </a:t>
            </a:r>
            <a:r>
              <a:rPr lang="en-US" err="1">
                <a:latin typeface="+mn-lt"/>
              </a:rPr>
              <a:t>trimethylxanthine</a:t>
            </a:r>
            <a:r>
              <a:rPr lang="en-US">
                <a:latin typeface="+mn-lt"/>
              </a:rPr>
              <a:t>) is a natural alkaloid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Present in the leaves, fruits, and seeds of a variety of plants such as coffee and tea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Most well-studied “supplement”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Most widely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9B2D63-1C78-4B86-8C9C-AA01EBEECAC2}"/>
              </a:ext>
            </a:extLst>
          </p:cNvPr>
          <p:cNvGrpSpPr/>
          <p:nvPr/>
        </p:nvGrpSpPr>
        <p:grpSpPr>
          <a:xfrm>
            <a:off x="1760302" y="4955969"/>
            <a:ext cx="2348649" cy="822285"/>
            <a:chOff x="9642870" y="5244768"/>
            <a:chExt cx="2348649" cy="822285"/>
          </a:xfrm>
        </p:grpSpPr>
        <p:pic>
          <p:nvPicPr>
            <p:cNvPr id="12" name="Picture 11" descr="Gssi Logos">
              <a:extLst>
                <a:ext uri="{FF2B5EF4-FFF2-40B4-BE49-F238E27FC236}">
                  <a16:creationId xmlns:a16="http://schemas.microsoft.com/office/drawing/2014/main" id="{8BC5B560-E2D6-4C6C-930B-8107E335F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786" y="5244768"/>
              <a:ext cx="1322733" cy="82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30C523-C662-4310-8C4F-F20456D784E2}"/>
                </a:ext>
              </a:extLst>
            </p:cNvPr>
            <p:cNvSpPr txBox="1"/>
            <p:nvPr/>
          </p:nvSpPr>
          <p:spPr>
            <a:xfrm>
              <a:off x="9642870" y="5476603"/>
              <a:ext cx="1114425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SSE#203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652C35-D99B-40A2-9EC7-068B5341383D}"/>
                </a:ext>
              </a:extLst>
            </p:cNvPr>
            <p:cNvSpPr/>
            <p:nvPr/>
          </p:nvSpPr>
          <p:spPr>
            <a:xfrm>
              <a:off x="9658350" y="5407992"/>
              <a:ext cx="1058061" cy="5486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E8B2ED-4CE8-D045-A31C-01C1F38D7BEC}"/>
              </a:ext>
            </a:extLst>
          </p:cNvPr>
          <p:cNvCxnSpPr/>
          <p:nvPr/>
        </p:nvCxnSpPr>
        <p:spPr>
          <a:xfrm>
            <a:off x="274125" y="1302026"/>
            <a:ext cx="2035189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1AC72E-07E4-4BD9-8979-23C9D1E399A8}"/>
              </a:ext>
            </a:extLst>
          </p:cNvPr>
          <p:cNvSpPr txBox="1"/>
          <p:nvPr/>
        </p:nvSpPr>
        <p:spPr>
          <a:xfrm>
            <a:off x="8101188" y="6605041"/>
            <a:ext cx="40908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err="1">
                <a:solidFill>
                  <a:schemeClr val="bg1"/>
                </a:solidFill>
              </a:rPr>
              <a:t>Spriet</a:t>
            </a:r>
            <a:r>
              <a:rPr lang="en-US" sz="1050">
                <a:solidFill>
                  <a:schemeClr val="bg1"/>
                </a:solidFill>
              </a:rPr>
              <a:t> L.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</a:t>
            </a:r>
            <a:r>
              <a:rPr lang="en-US" sz="1050" i="1">
                <a:solidFill>
                  <a:schemeClr val="bg1"/>
                </a:solidFill>
              </a:rPr>
              <a:t> </a:t>
            </a:r>
            <a:r>
              <a:rPr lang="en-US" sz="1050">
                <a:solidFill>
                  <a:schemeClr val="bg1"/>
                </a:solidFill>
              </a:rPr>
              <a:t>2020;29(203):1-5</a:t>
            </a:r>
          </a:p>
        </p:txBody>
      </p:sp>
      <p:pic>
        <p:nvPicPr>
          <p:cNvPr id="18" name="Picture Placeholder 16">
            <a:extLst>
              <a:ext uri="{FF2B5EF4-FFF2-40B4-BE49-F238E27FC236}">
                <a16:creationId xmlns:a16="http://schemas.microsoft.com/office/drawing/2014/main" id="{B6EB458F-B67C-E84B-B38D-EB03B7EADA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9097" y="0"/>
            <a:ext cx="6112903" cy="650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2967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3E32-E113-8348-99E6-EE4A5C2C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Mechanism(s) of Action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541709B-F184-754C-B0B3-A7DBEDA363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Metabolized by the liver (enzymatic action) which results in paraxanthine, theophylline, and theobromine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Following ingestion, appears in blood stream within </a:t>
            </a:r>
            <a:r>
              <a:rPr lang="en-US" b="1"/>
              <a:t>15 to 45 minutes</a:t>
            </a:r>
            <a:r>
              <a:rPr lang="en-US"/>
              <a:t>, with peak levels appearing around </a:t>
            </a:r>
            <a:r>
              <a:rPr lang="en-US" b="1"/>
              <a:t>1 hour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Multiple mechanisms proposed due to ability to cross blood brain barrier as well as membranes of all tissues in the body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Most likely (significant) even at low doses is the effect on the central or peripheral nervous system competing with adenosine at receptor sites</a:t>
            </a:r>
          </a:p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E53EF7-0859-DC42-9B64-5E3BFBA5590C}"/>
              </a:ext>
            </a:extLst>
          </p:cNvPr>
          <p:cNvCxnSpPr>
            <a:cxnSpLocks/>
          </p:cNvCxnSpPr>
          <p:nvPr/>
        </p:nvCxnSpPr>
        <p:spPr>
          <a:xfrm>
            <a:off x="934278" y="1172817"/>
            <a:ext cx="5161722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3DC65B4-8931-4B0B-9DD1-2128205BAC2A}"/>
              </a:ext>
            </a:extLst>
          </p:cNvPr>
          <p:cNvSpPr txBox="1"/>
          <p:nvPr/>
        </p:nvSpPr>
        <p:spPr>
          <a:xfrm>
            <a:off x="629174" y="6566100"/>
            <a:ext cx="115628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Goldstein ER, </a:t>
            </a:r>
            <a:r>
              <a:rPr lang="en-US" sz="1050" err="1">
                <a:solidFill>
                  <a:schemeClr val="bg1"/>
                </a:solidFill>
              </a:rPr>
              <a:t>Ziegenfuss</a:t>
            </a:r>
            <a:r>
              <a:rPr lang="en-US" sz="1050">
                <a:solidFill>
                  <a:schemeClr val="bg1"/>
                </a:solidFill>
              </a:rPr>
              <a:t> T, Kalman D, et. al. </a:t>
            </a:r>
            <a:r>
              <a:rPr lang="en-US" sz="1050" i="1">
                <a:solidFill>
                  <a:schemeClr val="bg1"/>
                </a:solidFill>
              </a:rPr>
              <a:t>J of the Int Soc of Sports </a:t>
            </a:r>
            <a:r>
              <a:rPr lang="en-US" sz="1050" i="1" err="1">
                <a:solidFill>
                  <a:schemeClr val="bg1"/>
                </a:solidFill>
              </a:rPr>
              <a:t>Nutr</a:t>
            </a:r>
            <a:r>
              <a:rPr lang="en-US" sz="1050">
                <a:solidFill>
                  <a:schemeClr val="bg1"/>
                </a:solidFill>
              </a:rPr>
              <a:t>.</a:t>
            </a:r>
            <a:r>
              <a:rPr lang="en-US" sz="1050" i="1">
                <a:solidFill>
                  <a:schemeClr val="bg1"/>
                </a:solidFill>
              </a:rPr>
              <a:t> 2010;7</a:t>
            </a:r>
            <a:r>
              <a:rPr lang="en-US" sz="1050">
                <a:solidFill>
                  <a:schemeClr val="bg1"/>
                </a:solidFill>
              </a:rPr>
              <a:t>(5) </a:t>
            </a:r>
          </a:p>
        </p:txBody>
      </p:sp>
    </p:spTree>
    <p:extLst>
      <p:ext uri="{BB962C8B-B14F-4D97-AF65-F5344CB8AC3E}">
        <p14:creationId xmlns:p14="http://schemas.microsoft.com/office/powerpoint/2010/main" val="399863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riding a bike down a dirt road&#10;&#10;Description automatically generated">
            <a:extLst>
              <a:ext uri="{FF2B5EF4-FFF2-40B4-BE49-F238E27FC236}">
                <a16:creationId xmlns:a16="http://schemas.microsoft.com/office/drawing/2014/main" id="{51B24731-931B-0245-87C7-D0FD13DC16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89E5F3-A8EB-4519-87A5-600801E0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Ergogenic Benefit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40079-63BF-4707-A1EF-67A2A1F4CD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709" y="1427225"/>
            <a:ext cx="5484510" cy="4125196"/>
          </a:xfrm>
        </p:spPr>
        <p:txBody>
          <a:bodyPr/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/>
              <a:t>Enhanced endurance performance (time to exhaustion)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/>
              <a:t>Improved reaction time, concentration and self-perceived energy levels (even when sleep deprived)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/>
              <a:t>Enhanced glycogen </a:t>
            </a:r>
            <a:r>
              <a:rPr lang="en-US" sz="1900" err="1"/>
              <a:t>resynthesis</a:t>
            </a:r>
            <a:endParaRPr lang="en-US" sz="19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/>
              <a:t>Improved performance in repeated high-intensity exercise bouts (i.e. team sports), but only in those already conditioned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/>
              <a:t>Though little to no effect on strength-based events (i.e. one-repetition maximum testing), velocity is enhanced and velocity loss attenuated over consecutive repetitions</a:t>
            </a:r>
          </a:p>
          <a:p>
            <a:endParaRPr lang="en-US" sz="19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22CD24-EBD7-0444-A6F5-F1274275E983}"/>
              </a:ext>
            </a:extLst>
          </p:cNvPr>
          <p:cNvCxnSpPr>
            <a:cxnSpLocks/>
          </p:cNvCxnSpPr>
          <p:nvPr/>
        </p:nvCxnSpPr>
        <p:spPr>
          <a:xfrm>
            <a:off x="278296" y="1143000"/>
            <a:ext cx="3876261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D1F03DE-0739-432A-943D-48D4183E5FE6}"/>
              </a:ext>
            </a:extLst>
          </p:cNvPr>
          <p:cNvSpPr txBox="1"/>
          <p:nvPr/>
        </p:nvSpPr>
        <p:spPr>
          <a:xfrm>
            <a:off x="0" y="6551025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err="1">
                <a:solidFill>
                  <a:schemeClr val="bg1"/>
                </a:solidFill>
              </a:rPr>
              <a:t>Grgic</a:t>
            </a:r>
            <a:r>
              <a:rPr lang="en-US" sz="1050">
                <a:solidFill>
                  <a:schemeClr val="bg1"/>
                </a:solidFill>
              </a:rPr>
              <a:t> J, </a:t>
            </a:r>
            <a:r>
              <a:rPr lang="en-US" sz="1050" err="1">
                <a:solidFill>
                  <a:schemeClr val="bg1"/>
                </a:solidFill>
              </a:rPr>
              <a:t>Grgic</a:t>
            </a:r>
            <a:r>
              <a:rPr lang="en-US" sz="1050">
                <a:solidFill>
                  <a:schemeClr val="bg1"/>
                </a:solidFill>
              </a:rPr>
              <a:t> I, Pickering C, et. al. </a:t>
            </a:r>
            <a:r>
              <a:rPr lang="en-US" sz="1050" i="1">
                <a:solidFill>
                  <a:schemeClr val="bg1"/>
                </a:solidFill>
              </a:rPr>
              <a:t>Br J of Sports Med</a:t>
            </a:r>
            <a:r>
              <a:rPr lang="en-US" sz="1050">
                <a:solidFill>
                  <a:schemeClr val="bg1"/>
                </a:solidFill>
              </a:rPr>
              <a:t>. 2020;54(11):681-688 </a:t>
            </a:r>
          </a:p>
        </p:txBody>
      </p:sp>
    </p:spTree>
    <p:extLst>
      <p:ext uri="{BB962C8B-B14F-4D97-AF65-F5344CB8AC3E}">
        <p14:creationId xmlns:p14="http://schemas.microsoft.com/office/powerpoint/2010/main" val="374340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0A0D-5A63-4C90-89B1-D2663A1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Use &amp; Potential Side Effects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A06DE-2E8B-4DAC-87B5-97A209C20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/>
              <a:t>Low doses of ~200 mg or ~1.5 to 3 mg/kg body mass are effective and should be used initially</a:t>
            </a:r>
          </a:p>
          <a:p>
            <a:r>
              <a:rPr lang="en-US" sz="1800"/>
              <a:t>Dose of ~3 to 6 mg/kg body mass safe and effective</a:t>
            </a:r>
          </a:p>
          <a:p>
            <a:r>
              <a:rPr lang="en-US" sz="1800"/>
              <a:t>Higher doses (≥ 9 mg/kg body mass) provide no further benefit and is accompanied by significant side effects</a:t>
            </a:r>
          </a:p>
          <a:p>
            <a:r>
              <a:rPr lang="en-US" sz="1800"/>
              <a:t>Consumption should occur approximately 1 hour before event for effect</a:t>
            </a:r>
          </a:p>
          <a:p>
            <a:r>
              <a:rPr lang="en-US" sz="1800"/>
              <a:t>Consideration:  International Olympic Committee and National Collegiate Athletic Association have limits on caffeine excreted in urine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E5326-DAB9-47B3-A2FE-D38293D434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Insomnia</a:t>
            </a:r>
          </a:p>
          <a:p>
            <a:r>
              <a:rPr lang="en-US"/>
              <a:t>Headache</a:t>
            </a:r>
          </a:p>
          <a:p>
            <a:r>
              <a:rPr lang="en-US"/>
              <a:t>Nervousness/anxiety</a:t>
            </a:r>
          </a:p>
          <a:p>
            <a:r>
              <a:rPr lang="en-US"/>
              <a:t>Gastrointestinal problems</a:t>
            </a:r>
          </a:p>
          <a:p>
            <a:r>
              <a:rPr lang="en-US"/>
              <a:t>These are not common with the doses recommended, unless caffeine naive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9EDCF-87E7-4C59-8384-5EE9BD8433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Recommended Use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521756-DBEB-4A4B-84CD-60C2820589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Potential Side Effects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22556-1D25-D843-A0AF-85BD2934FA7C}"/>
              </a:ext>
            </a:extLst>
          </p:cNvPr>
          <p:cNvCxnSpPr>
            <a:cxnSpLocks/>
          </p:cNvCxnSpPr>
          <p:nvPr/>
        </p:nvCxnSpPr>
        <p:spPr>
          <a:xfrm>
            <a:off x="934278" y="1162878"/>
            <a:ext cx="9471992" cy="0"/>
          </a:xfrm>
          <a:prstGeom prst="line">
            <a:avLst/>
          </a:prstGeom>
          <a:ln w="57150">
            <a:solidFill>
              <a:srgbClr val="BBB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6529D2-7D24-4D1B-AB7F-0A18DD1EB11F}"/>
              </a:ext>
            </a:extLst>
          </p:cNvPr>
          <p:cNvSpPr txBox="1"/>
          <p:nvPr/>
        </p:nvSpPr>
        <p:spPr>
          <a:xfrm>
            <a:off x="111972" y="6466344"/>
            <a:ext cx="120898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err="1">
                <a:solidFill>
                  <a:schemeClr val="bg1"/>
                </a:solidFill>
              </a:rPr>
              <a:t>Spriet</a:t>
            </a:r>
            <a:r>
              <a:rPr lang="en-US" sz="1050">
                <a:solidFill>
                  <a:schemeClr val="bg1"/>
                </a:solidFill>
              </a:rPr>
              <a:t> LL. </a:t>
            </a:r>
            <a:r>
              <a:rPr lang="en-US" sz="1050" i="1">
                <a:solidFill>
                  <a:schemeClr val="bg1"/>
                </a:solidFill>
              </a:rPr>
              <a:t>Sports Med</a:t>
            </a:r>
            <a:r>
              <a:rPr lang="en-US" sz="1050">
                <a:solidFill>
                  <a:schemeClr val="bg1"/>
                </a:solidFill>
              </a:rPr>
              <a:t>. 2014;44(2):175-184</a:t>
            </a:r>
          </a:p>
          <a:p>
            <a:pPr algn="r"/>
            <a:r>
              <a:rPr lang="en-US" sz="1050">
                <a:solidFill>
                  <a:schemeClr val="bg1"/>
                </a:solidFill>
              </a:rPr>
              <a:t>Goldstein ER, </a:t>
            </a:r>
            <a:r>
              <a:rPr lang="en-US" sz="1050" err="1">
                <a:solidFill>
                  <a:schemeClr val="bg1"/>
                </a:solidFill>
              </a:rPr>
              <a:t>Ziegenfuss</a:t>
            </a:r>
            <a:r>
              <a:rPr lang="en-US" sz="1050">
                <a:solidFill>
                  <a:schemeClr val="bg1"/>
                </a:solidFill>
              </a:rPr>
              <a:t> T, Kalman D, et. al. </a:t>
            </a:r>
            <a:r>
              <a:rPr lang="en-US" sz="1050" i="1">
                <a:solidFill>
                  <a:schemeClr val="bg1"/>
                </a:solidFill>
              </a:rPr>
              <a:t>J of the Int Soc of Sports </a:t>
            </a:r>
            <a:r>
              <a:rPr lang="en-US" sz="1050" i="1" err="1">
                <a:solidFill>
                  <a:schemeClr val="bg1"/>
                </a:solidFill>
              </a:rPr>
              <a:t>Nutr</a:t>
            </a:r>
            <a:r>
              <a:rPr lang="en-US" sz="1050">
                <a:solidFill>
                  <a:schemeClr val="bg1"/>
                </a:solidFill>
              </a:rPr>
              <a:t>.</a:t>
            </a:r>
            <a:r>
              <a:rPr lang="en-US" sz="1050" i="1">
                <a:solidFill>
                  <a:schemeClr val="bg1"/>
                </a:solidFill>
              </a:rPr>
              <a:t> 2010;7</a:t>
            </a:r>
            <a:r>
              <a:rPr lang="en-US" sz="1050">
                <a:solidFill>
                  <a:schemeClr val="bg1"/>
                </a:solidFill>
              </a:rPr>
              <a:t>(5) </a:t>
            </a:r>
          </a:p>
        </p:txBody>
      </p:sp>
    </p:spTree>
    <p:extLst>
      <p:ext uri="{BB962C8B-B14F-4D97-AF65-F5344CB8AC3E}">
        <p14:creationId xmlns:p14="http://schemas.microsoft.com/office/powerpoint/2010/main" val="187139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625F5395E064F95AAAC5D5C561FD6" ma:contentTypeVersion="12" ma:contentTypeDescription="Create a new document." ma:contentTypeScope="" ma:versionID="ded0b29eff05b416d625c19002f54ad4">
  <xsd:schema xmlns:xsd="http://www.w3.org/2001/XMLSchema" xmlns:xs="http://www.w3.org/2001/XMLSchema" xmlns:p="http://schemas.microsoft.com/office/2006/metadata/properties" xmlns:ns2="362779d7-3833-400e-99fa-cb3bf7a1e029" xmlns:ns3="8b498e9c-4671-4e21-adf0-8930cfdf5bfc" targetNamespace="http://schemas.microsoft.com/office/2006/metadata/properties" ma:root="true" ma:fieldsID="b80ece9eb04813e1f12cb5121a9c435e" ns2:_="" ns3:_="">
    <xsd:import namespace="362779d7-3833-400e-99fa-cb3bf7a1e029"/>
    <xsd:import namespace="8b498e9c-4671-4e21-adf0-8930cfdf5b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779d7-3833-400e-99fa-cb3bf7a1e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98e9c-4671-4e21-adf0-8930cfdf5b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53B15C-875B-413F-9BEE-6FC564D67A8C}">
  <ds:schemaRefs>
    <ds:schemaRef ds:uri="362779d7-3833-400e-99fa-cb3bf7a1e029"/>
    <ds:schemaRef ds:uri="8b498e9c-4671-4e21-adf0-8930cfdf5b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A65F67-06E7-44E5-9E41-C72E091C2D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F9224C-FEB9-4029-942B-B0A7542B0BF6}">
  <ds:schemaRefs>
    <ds:schemaRef ds:uri="362779d7-3833-400e-99fa-cb3bf7a1e029"/>
    <ds:schemaRef ds:uri="8b498e9c-4671-4e21-adf0-8930cfdf5b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3032</Words>
  <Application>Microsoft Macintosh PowerPoint</Application>
  <PresentationFormat>Widescreen</PresentationFormat>
  <Paragraphs>311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Century Gothic</vt:lpstr>
      <vt:lpstr>Wingdings</vt:lpstr>
      <vt:lpstr>Office Theme</vt:lpstr>
      <vt:lpstr>ERGOGENIC AIDS THAT WORK</vt:lpstr>
      <vt:lpstr>Ergogenic, adjective, ər-gə-ˈje-nik  </vt:lpstr>
      <vt:lpstr>PowerPoint Presentation</vt:lpstr>
      <vt:lpstr>Overview</vt:lpstr>
      <vt:lpstr>CAFFEINE</vt:lpstr>
      <vt:lpstr>Caffeine</vt:lpstr>
      <vt:lpstr>Mechanism(s) of Action</vt:lpstr>
      <vt:lpstr>Ergogenic Benefit</vt:lpstr>
      <vt:lpstr>Recommended Use &amp; Potential Side Effects</vt:lpstr>
      <vt:lpstr>Genetics &amp; Caffeine</vt:lpstr>
      <vt:lpstr>CREATINE</vt:lpstr>
      <vt:lpstr>Creatine</vt:lpstr>
      <vt:lpstr>Mechanism of Action in Muscle</vt:lpstr>
      <vt:lpstr>Ergogenic Effects</vt:lpstr>
      <vt:lpstr>Is Supplementation Necessary?</vt:lpstr>
      <vt:lpstr>How do you like your meat?</vt:lpstr>
      <vt:lpstr>Creatine Supplements</vt:lpstr>
      <vt:lpstr>Recommended Use</vt:lpstr>
      <vt:lpstr>Potential Side Effects</vt:lpstr>
      <vt:lpstr>Genetics and Creatine</vt:lpstr>
      <vt:lpstr>BETA-ALANINE</vt:lpstr>
      <vt:lpstr>Beta-Alanine</vt:lpstr>
      <vt:lpstr>Mechanism of Action</vt:lpstr>
      <vt:lpstr>Ergogenic Benefits</vt:lpstr>
      <vt:lpstr>Recommended Use &amp; Potential Side Effects</vt:lpstr>
      <vt:lpstr>NITRATE</vt:lpstr>
      <vt:lpstr>Nitrate</vt:lpstr>
      <vt:lpstr>Mechanism of Action</vt:lpstr>
      <vt:lpstr>Ergogenic Benefits</vt:lpstr>
      <vt:lpstr>Recommended Use &amp; Potential Side Effects</vt:lpstr>
      <vt:lpstr>SODIUM BICARBONATE</vt:lpstr>
      <vt:lpstr>Sodium Bicarbonate</vt:lpstr>
      <vt:lpstr>Mechanism of Action</vt:lpstr>
      <vt:lpstr>Ergogenic Benefit</vt:lpstr>
      <vt:lpstr>Recommended Use &amp; Potential Side Effects</vt:lpstr>
      <vt:lpstr>Indirect Performance Enhancing (Ergogenic)</vt:lpstr>
      <vt:lpstr>Creatine</vt:lpstr>
      <vt:lpstr>Omega-3 Fatty Acids</vt:lpstr>
      <vt:lpstr>Omega-3 Fatty Acids</vt:lpstr>
      <vt:lpstr>Vitamin D</vt:lpstr>
      <vt:lpstr>Gelatin &amp; Vitamin C</vt:lpstr>
      <vt:lpstr>Non-Drug Anti-Inflammatories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ERGOGENIC AIDS THAT WORK</dc:title>
  <dc:creator>Jonathan Oliver</dc:creator>
  <cp:lastModifiedBy>Stein, Kimberly {PEP}</cp:lastModifiedBy>
  <cp:revision>4</cp:revision>
  <dcterms:created xsi:type="dcterms:W3CDTF">2020-07-12T11:37:08Z</dcterms:created>
  <dcterms:modified xsi:type="dcterms:W3CDTF">2020-07-31T20:45:34Z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0x010100430625F5395E064F95AAAC5D5C561FD6</vt:lpwstr>
  </property>
</Properties>
</file>