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569" r:id="rId5"/>
    <p:sldId id="277" r:id="rId6"/>
    <p:sldId id="560" r:id="rId7"/>
    <p:sldId id="552" r:id="rId8"/>
    <p:sldId id="272" r:id="rId9"/>
    <p:sldId id="293" r:id="rId10"/>
    <p:sldId id="292" r:id="rId11"/>
    <p:sldId id="558" r:id="rId12"/>
    <p:sldId id="553" r:id="rId13"/>
    <p:sldId id="568" r:id="rId14"/>
    <p:sldId id="554" r:id="rId15"/>
    <p:sldId id="570" r:id="rId16"/>
    <p:sldId id="306" r:id="rId17"/>
    <p:sldId id="555" r:id="rId18"/>
    <p:sldId id="556" r:id="rId19"/>
    <p:sldId id="562" r:id="rId20"/>
    <p:sldId id="557" r:id="rId21"/>
    <p:sldId id="571" r:id="rId22"/>
    <p:sldId id="561" r:id="rId23"/>
    <p:sldId id="302" r:id="rId24"/>
    <p:sldId id="564" r:id="rId25"/>
    <p:sldId id="305" r:id="rId26"/>
    <p:sldId id="307" r:id="rId27"/>
    <p:sldId id="563" r:id="rId28"/>
    <p:sldId id="572" r:id="rId29"/>
    <p:sldId id="567" r:id="rId30"/>
    <p:sldId id="565" r:id="rId31"/>
    <p:sldId id="310" r:id="rId32"/>
    <p:sldId id="573" r:id="rId33"/>
    <p:sldId id="30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793D67A-C2C1-47C7-8E8C-BC90528E7AE1}">
          <p14:sldIdLst>
            <p14:sldId id="569"/>
            <p14:sldId id="277"/>
            <p14:sldId id="560"/>
            <p14:sldId id="552"/>
            <p14:sldId id="272"/>
            <p14:sldId id="293"/>
            <p14:sldId id="292"/>
            <p14:sldId id="558"/>
            <p14:sldId id="553"/>
            <p14:sldId id="568"/>
            <p14:sldId id="554"/>
            <p14:sldId id="570"/>
            <p14:sldId id="306"/>
            <p14:sldId id="555"/>
            <p14:sldId id="556"/>
            <p14:sldId id="562"/>
            <p14:sldId id="557"/>
            <p14:sldId id="571"/>
            <p14:sldId id="561"/>
            <p14:sldId id="302"/>
            <p14:sldId id="564"/>
            <p14:sldId id="305"/>
            <p14:sldId id="307"/>
            <p14:sldId id="563"/>
            <p14:sldId id="572"/>
            <p14:sldId id="567"/>
            <p14:sldId id="565"/>
            <p14:sldId id="310"/>
            <p14:sldId id="573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6E3D"/>
    <a:srgbClr val="07512E"/>
    <a:srgbClr val="1C1C1C"/>
    <a:srgbClr val="BBBDBE"/>
    <a:srgbClr val="BAB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36EE08-0D52-2243-9CBC-57696474F96A}" v="18" dt="2020-07-30T22:06:20.752"/>
    <p1510:client id="{55B620C3-903B-469D-9B44-F1D68CA47632}" v="32" dt="2020-07-30T15:57:53.205"/>
    <p1510:client id="{7A67665E-8DEA-42A3-A605-B21EBABF5E43}" v="3" dt="2020-07-30T10:30:57.872"/>
    <p1510:client id="{C09EC8B9-D968-420F-8EDD-DA41BDB6F2C1}" v="1" dt="2020-07-29T22:27:01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in, Kimberly {PEP}" userId="S::kimberly.stein@pepsico.com::6edb3286-5649-4865-a956-ddb36ec273b9" providerId="AD" clId="Web-{7A67665E-8DEA-42A3-A605-B21EBABF5E43}"/>
    <pc:docChg chg="modSld">
      <pc:chgData name="Stein, Kimberly {PEP}" userId="S::kimberly.stein@pepsico.com::6edb3286-5649-4865-a956-ddb36ec273b9" providerId="AD" clId="Web-{7A67665E-8DEA-42A3-A605-B21EBABF5E43}" dt="2020-07-30T10:30:57.872" v="2" actId="14100"/>
      <pc:docMkLst>
        <pc:docMk/>
      </pc:docMkLst>
      <pc:sldChg chg="addSp modSp">
        <pc:chgData name="Stein, Kimberly {PEP}" userId="S::kimberly.stein@pepsico.com::6edb3286-5649-4865-a956-ddb36ec273b9" providerId="AD" clId="Web-{7A67665E-8DEA-42A3-A605-B21EBABF5E43}" dt="2020-07-30T10:30:57.872" v="2" actId="14100"/>
        <pc:sldMkLst>
          <pc:docMk/>
          <pc:sldMk cId="1833210187" sldId="277"/>
        </pc:sldMkLst>
        <pc:cxnChg chg="add mod">
          <ac:chgData name="Stein, Kimberly {PEP}" userId="S::kimberly.stein@pepsico.com::6edb3286-5649-4865-a956-ddb36ec273b9" providerId="AD" clId="Web-{7A67665E-8DEA-42A3-A605-B21EBABF5E43}" dt="2020-07-30T10:30:57.872" v="2" actId="14100"/>
          <ac:cxnSpMkLst>
            <pc:docMk/>
            <pc:sldMk cId="1833210187" sldId="277"/>
            <ac:cxnSpMk id="4" creationId="{B489E1AD-AA53-4B99-990B-EDD7221C7B51}"/>
          </ac:cxnSpMkLst>
        </pc:cxnChg>
      </pc:sldChg>
    </pc:docChg>
  </pc:docChgLst>
  <pc:docChgLst>
    <pc:chgData name="STINMAN, SARAH {PEP}" userId="7ba4b78f-fa27-4e6d-aa4f-40599a67c64c" providerId="ADAL" clId="{55B620C3-903B-469D-9B44-F1D68CA47632}"/>
    <pc:docChg chg="undo custSel modSld">
      <pc:chgData name="STINMAN, SARAH {PEP}" userId="7ba4b78f-fa27-4e6d-aa4f-40599a67c64c" providerId="ADAL" clId="{55B620C3-903B-469D-9B44-F1D68CA47632}" dt="2020-07-30T15:57:53.205" v="31" actId="478"/>
      <pc:docMkLst>
        <pc:docMk/>
      </pc:docMkLst>
      <pc:sldChg chg="addSp delSp modSp">
        <pc:chgData name="STINMAN, SARAH {PEP}" userId="7ba4b78f-fa27-4e6d-aa4f-40599a67c64c" providerId="ADAL" clId="{55B620C3-903B-469D-9B44-F1D68CA47632}" dt="2020-07-30T15:56:08.539" v="13" actId="1076"/>
        <pc:sldMkLst>
          <pc:docMk/>
          <pc:sldMk cId="3607359327" sldId="272"/>
        </pc:sldMkLst>
        <pc:spChg chg="add mod">
          <ac:chgData name="STINMAN, SARAH {PEP}" userId="7ba4b78f-fa27-4e6d-aa4f-40599a67c64c" providerId="ADAL" clId="{55B620C3-903B-469D-9B44-F1D68CA47632}" dt="2020-07-30T15:56:08.539" v="13" actId="1076"/>
          <ac:spMkLst>
            <pc:docMk/>
            <pc:sldMk cId="3607359327" sldId="272"/>
            <ac:spMk id="3" creationId="{5F6D51ED-56FB-40EB-A072-65988DDB394B}"/>
          </ac:spMkLst>
        </pc:spChg>
        <pc:spChg chg="del">
          <ac:chgData name="STINMAN, SARAH {PEP}" userId="7ba4b78f-fa27-4e6d-aa4f-40599a67c64c" providerId="ADAL" clId="{55B620C3-903B-469D-9B44-F1D68CA47632}" dt="2020-07-30T15:55:58.440" v="5" actId="478"/>
          <ac:spMkLst>
            <pc:docMk/>
            <pc:sldMk cId="3607359327" sldId="272"/>
            <ac:spMk id="4" creationId="{A4EF25BF-1E21-4F03-BB94-32DFC281953C}"/>
          </ac:spMkLst>
        </pc:spChg>
      </pc:sldChg>
      <pc:sldChg chg="addSp delSp">
        <pc:chgData name="STINMAN, SARAH {PEP}" userId="7ba4b78f-fa27-4e6d-aa4f-40599a67c64c" providerId="ADAL" clId="{55B620C3-903B-469D-9B44-F1D68CA47632}" dt="2020-07-30T15:56:27.771" v="17"/>
        <pc:sldMkLst>
          <pc:docMk/>
          <pc:sldMk cId="4249385835" sldId="292"/>
        </pc:sldMkLst>
        <pc:spChg chg="del">
          <ac:chgData name="STINMAN, SARAH {PEP}" userId="7ba4b78f-fa27-4e6d-aa4f-40599a67c64c" providerId="ADAL" clId="{55B620C3-903B-469D-9B44-F1D68CA47632}" dt="2020-07-30T15:56:27.412" v="16" actId="478"/>
          <ac:spMkLst>
            <pc:docMk/>
            <pc:sldMk cId="4249385835" sldId="292"/>
            <ac:spMk id="18" creationId="{7429AC7C-C55D-4CB1-8491-E307E7047F0E}"/>
          </ac:spMkLst>
        </pc:spChg>
        <pc:spChg chg="add">
          <ac:chgData name="STINMAN, SARAH {PEP}" userId="7ba4b78f-fa27-4e6d-aa4f-40599a67c64c" providerId="ADAL" clId="{55B620C3-903B-469D-9B44-F1D68CA47632}" dt="2020-07-30T15:56:27.771" v="17"/>
          <ac:spMkLst>
            <pc:docMk/>
            <pc:sldMk cId="4249385835" sldId="292"/>
            <ac:spMk id="19" creationId="{87AF184B-37A2-4046-B0CB-500FD6D7061D}"/>
          </ac:spMkLst>
        </pc:spChg>
      </pc:sldChg>
      <pc:sldChg chg="addSp delSp">
        <pc:chgData name="STINMAN, SARAH {PEP}" userId="7ba4b78f-fa27-4e6d-aa4f-40599a67c64c" providerId="ADAL" clId="{55B620C3-903B-469D-9B44-F1D68CA47632}" dt="2020-07-30T15:56:22.377" v="15"/>
        <pc:sldMkLst>
          <pc:docMk/>
          <pc:sldMk cId="3160216686" sldId="293"/>
        </pc:sldMkLst>
        <pc:spChg chg="del">
          <ac:chgData name="STINMAN, SARAH {PEP}" userId="7ba4b78f-fa27-4e6d-aa4f-40599a67c64c" providerId="ADAL" clId="{55B620C3-903B-469D-9B44-F1D68CA47632}" dt="2020-07-30T15:56:21.925" v="14" actId="478"/>
          <ac:spMkLst>
            <pc:docMk/>
            <pc:sldMk cId="3160216686" sldId="293"/>
            <ac:spMk id="12" creationId="{8C25375F-9654-4F60-A80E-2426247C0364}"/>
          </ac:spMkLst>
        </pc:spChg>
        <pc:spChg chg="add">
          <ac:chgData name="STINMAN, SARAH {PEP}" userId="7ba4b78f-fa27-4e6d-aa4f-40599a67c64c" providerId="ADAL" clId="{55B620C3-903B-469D-9B44-F1D68CA47632}" dt="2020-07-30T15:56:22.377" v="15"/>
          <ac:spMkLst>
            <pc:docMk/>
            <pc:sldMk cId="3160216686" sldId="293"/>
            <ac:spMk id="13" creationId="{2491FC1B-D1D1-4CA3-AA57-55BDCA61A711}"/>
          </ac:spMkLst>
        </pc:spChg>
      </pc:sldChg>
      <pc:sldChg chg="addSp delSp">
        <pc:chgData name="STINMAN, SARAH {PEP}" userId="7ba4b78f-fa27-4e6d-aa4f-40599a67c64c" providerId="ADAL" clId="{55B620C3-903B-469D-9B44-F1D68CA47632}" dt="2020-07-30T15:57:06.505" v="23"/>
        <pc:sldMkLst>
          <pc:docMk/>
          <pc:sldMk cId="684227435" sldId="302"/>
        </pc:sldMkLst>
        <pc:spChg chg="del">
          <ac:chgData name="STINMAN, SARAH {PEP}" userId="7ba4b78f-fa27-4e6d-aa4f-40599a67c64c" providerId="ADAL" clId="{55B620C3-903B-469D-9B44-F1D68CA47632}" dt="2020-07-30T15:57:06.132" v="22" actId="478"/>
          <ac:spMkLst>
            <pc:docMk/>
            <pc:sldMk cId="684227435" sldId="302"/>
            <ac:spMk id="27" creationId="{749CB61C-6CA1-4CCF-8EA4-95E595F2F3CB}"/>
          </ac:spMkLst>
        </pc:spChg>
        <pc:spChg chg="add">
          <ac:chgData name="STINMAN, SARAH {PEP}" userId="7ba4b78f-fa27-4e6d-aa4f-40599a67c64c" providerId="ADAL" clId="{55B620C3-903B-469D-9B44-F1D68CA47632}" dt="2020-07-30T15:57:06.505" v="23"/>
          <ac:spMkLst>
            <pc:docMk/>
            <pc:sldMk cId="684227435" sldId="302"/>
            <ac:spMk id="30" creationId="{B1DE5426-CD4B-4921-8460-65B9F4B70FC7}"/>
          </ac:spMkLst>
        </pc:spChg>
      </pc:sldChg>
      <pc:sldChg chg="addSp delSp">
        <pc:chgData name="STINMAN, SARAH {PEP}" userId="7ba4b78f-fa27-4e6d-aa4f-40599a67c64c" providerId="ADAL" clId="{55B620C3-903B-469D-9B44-F1D68CA47632}" dt="2020-07-30T15:57:16.953" v="25"/>
        <pc:sldMkLst>
          <pc:docMk/>
          <pc:sldMk cId="3962925675" sldId="307"/>
        </pc:sldMkLst>
        <pc:spChg chg="del">
          <ac:chgData name="STINMAN, SARAH {PEP}" userId="7ba4b78f-fa27-4e6d-aa4f-40599a67c64c" providerId="ADAL" clId="{55B620C3-903B-469D-9B44-F1D68CA47632}" dt="2020-07-30T15:57:16.565" v="24" actId="478"/>
          <ac:spMkLst>
            <pc:docMk/>
            <pc:sldMk cId="3962925675" sldId="307"/>
            <ac:spMk id="36" creationId="{4F502C3B-9AEA-4AEF-9186-251DE1740979}"/>
          </ac:spMkLst>
        </pc:spChg>
        <pc:spChg chg="add">
          <ac:chgData name="STINMAN, SARAH {PEP}" userId="7ba4b78f-fa27-4e6d-aa4f-40599a67c64c" providerId="ADAL" clId="{55B620C3-903B-469D-9B44-F1D68CA47632}" dt="2020-07-30T15:57:16.953" v="25"/>
          <ac:spMkLst>
            <pc:docMk/>
            <pc:sldMk cId="3962925675" sldId="307"/>
            <ac:spMk id="41" creationId="{D8476481-00B3-44F4-80F0-2A1F2BD93427}"/>
          </ac:spMkLst>
        </pc:spChg>
      </pc:sldChg>
      <pc:sldChg chg="addSp delSp modSp">
        <pc:chgData name="STINMAN, SARAH {PEP}" userId="7ba4b78f-fa27-4e6d-aa4f-40599a67c64c" providerId="ADAL" clId="{55B620C3-903B-469D-9B44-F1D68CA47632}" dt="2020-07-30T15:57:53.205" v="31" actId="478"/>
        <pc:sldMkLst>
          <pc:docMk/>
          <pc:sldMk cId="3944767973" sldId="310"/>
        </pc:sldMkLst>
        <pc:spChg chg="mod">
          <ac:chgData name="STINMAN, SARAH {PEP}" userId="7ba4b78f-fa27-4e6d-aa4f-40599a67c64c" providerId="ADAL" clId="{55B620C3-903B-469D-9B44-F1D68CA47632}" dt="2020-07-30T15:57:50.788" v="30"/>
          <ac:spMkLst>
            <pc:docMk/>
            <pc:sldMk cId="3944767973" sldId="310"/>
            <ac:spMk id="7" creationId="{9A1055B9-C048-4FF3-A8E4-AEF73E44A610}"/>
          </ac:spMkLst>
        </pc:spChg>
        <pc:spChg chg="add del mod">
          <ac:chgData name="STINMAN, SARAH {PEP}" userId="7ba4b78f-fa27-4e6d-aa4f-40599a67c64c" providerId="ADAL" clId="{55B620C3-903B-469D-9B44-F1D68CA47632}" dt="2020-07-30T15:57:53.205" v="31" actId="478"/>
          <ac:spMkLst>
            <pc:docMk/>
            <pc:sldMk cId="3944767973" sldId="310"/>
            <ac:spMk id="8" creationId="{3D4741E2-BA69-4E83-91B7-00FF12AA0E6D}"/>
          </ac:spMkLst>
        </pc:spChg>
      </pc:sldChg>
      <pc:sldChg chg="addSp delSp">
        <pc:chgData name="STINMAN, SARAH {PEP}" userId="7ba4b78f-fa27-4e6d-aa4f-40599a67c64c" providerId="ADAL" clId="{55B620C3-903B-469D-9B44-F1D68CA47632}" dt="2020-07-30T15:56:47.705" v="19"/>
        <pc:sldMkLst>
          <pc:docMk/>
          <pc:sldMk cId="1168973045" sldId="555"/>
        </pc:sldMkLst>
        <pc:spChg chg="add">
          <ac:chgData name="STINMAN, SARAH {PEP}" userId="7ba4b78f-fa27-4e6d-aa4f-40599a67c64c" providerId="ADAL" clId="{55B620C3-903B-469D-9B44-F1D68CA47632}" dt="2020-07-30T15:56:47.705" v="19"/>
          <ac:spMkLst>
            <pc:docMk/>
            <pc:sldMk cId="1168973045" sldId="555"/>
            <ac:spMk id="8" creationId="{C4E9C862-9140-4986-AB7E-47ED3D2FB059}"/>
          </ac:spMkLst>
        </pc:spChg>
        <pc:spChg chg="del">
          <ac:chgData name="STINMAN, SARAH {PEP}" userId="7ba4b78f-fa27-4e6d-aa4f-40599a67c64c" providerId="ADAL" clId="{55B620C3-903B-469D-9B44-F1D68CA47632}" dt="2020-07-30T15:56:47.301" v="18" actId="478"/>
          <ac:spMkLst>
            <pc:docMk/>
            <pc:sldMk cId="1168973045" sldId="555"/>
            <ac:spMk id="9" creationId="{71DB1354-3527-4440-8A29-4CFDF09D07AA}"/>
          </ac:spMkLst>
        </pc:spChg>
      </pc:sldChg>
      <pc:sldChg chg="addSp delSp">
        <pc:chgData name="STINMAN, SARAH {PEP}" userId="7ba4b78f-fa27-4e6d-aa4f-40599a67c64c" providerId="ADAL" clId="{55B620C3-903B-469D-9B44-F1D68CA47632}" dt="2020-07-30T15:56:52.666" v="21"/>
        <pc:sldMkLst>
          <pc:docMk/>
          <pc:sldMk cId="1416400167" sldId="556"/>
        </pc:sldMkLst>
        <pc:spChg chg="del">
          <ac:chgData name="STINMAN, SARAH {PEP}" userId="7ba4b78f-fa27-4e6d-aa4f-40599a67c64c" providerId="ADAL" clId="{55B620C3-903B-469D-9B44-F1D68CA47632}" dt="2020-07-30T15:56:52.342" v="20" actId="478"/>
          <ac:spMkLst>
            <pc:docMk/>
            <pc:sldMk cId="1416400167" sldId="556"/>
            <ac:spMk id="6" creationId="{A8CDBCCB-6524-4B61-A136-A3A987CC7273}"/>
          </ac:spMkLst>
        </pc:spChg>
        <pc:spChg chg="add">
          <ac:chgData name="STINMAN, SARAH {PEP}" userId="7ba4b78f-fa27-4e6d-aa4f-40599a67c64c" providerId="ADAL" clId="{55B620C3-903B-469D-9B44-F1D68CA47632}" dt="2020-07-30T15:56:52.666" v="21"/>
          <ac:spMkLst>
            <pc:docMk/>
            <pc:sldMk cId="1416400167" sldId="556"/>
            <ac:spMk id="8" creationId="{3B3F847D-F590-4568-BE6F-A66FDF663300}"/>
          </ac:spMkLst>
        </pc:spChg>
      </pc:sldChg>
      <pc:sldChg chg="modSp">
        <pc:chgData name="STINMAN, SARAH {PEP}" userId="7ba4b78f-fa27-4e6d-aa4f-40599a67c64c" providerId="ADAL" clId="{55B620C3-903B-469D-9B44-F1D68CA47632}" dt="2020-07-30T15:55:21.046" v="4" actId="20577"/>
        <pc:sldMkLst>
          <pc:docMk/>
          <pc:sldMk cId="2716607895" sldId="560"/>
        </pc:sldMkLst>
        <pc:spChg chg="mod">
          <ac:chgData name="STINMAN, SARAH {PEP}" userId="7ba4b78f-fa27-4e6d-aa4f-40599a67c64c" providerId="ADAL" clId="{55B620C3-903B-469D-9B44-F1D68CA47632}" dt="2020-07-30T15:55:21.046" v="4" actId="20577"/>
          <ac:spMkLst>
            <pc:docMk/>
            <pc:sldMk cId="2716607895" sldId="560"/>
            <ac:spMk id="7" creationId="{8CF5D8BD-5E24-44E4-B6AE-DD6C4B16328C}"/>
          </ac:spMkLst>
        </pc:spChg>
      </pc:sldChg>
      <pc:sldChg chg="addSp delSp">
        <pc:chgData name="STINMAN, SARAH {PEP}" userId="7ba4b78f-fa27-4e6d-aa4f-40599a67c64c" providerId="ADAL" clId="{55B620C3-903B-469D-9B44-F1D68CA47632}" dt="2020-07-30T15:57:23.721" v="27"/>
        <pc:sldMkLst>
          <pc:docMk/>
          <pc:sldMk cId="4071159743" sldId="563"/>
        </pc:sldMkLst>
        <pc:spChg chg="del">
          <ac:chgData name="STINMAN, SARAH {PEP}" userId="7ba4b78f-fa27-4e6d-aa4f-40599a67c64c" providerId="ADAL" clId="{55B620C3-903B-469D-9B44-F1D68CA47632}" dt="2020-07-30T15:57:23.332" v="26" actId="478"/>
          <ac:spMkLst>
            <pc:docMk/>
            <pc:sldMk cId="4071159743" sldId="563"/>
            <ac:spMk id="28" creationId="{4EF406F9-AF68-4055-8E0E-17CAA633303A}"/>
          </ac:spMkLst>
        </pc:spChg>
        <pc:spChg chg="add">
          <ac:chgData name="STINMAN, SARAH {PEP}" userId="7ba4b78f-fa27-4e6d-aa4f-40599a67c64c" providerId="ADAL" clId="{55B620C3-903B-469D-9B44-F1D68CA47632}" dt="2020-07-30T15:57:23.721" v="27"/>
          <ac:spMkLst>
            <pc:docMk/>
            <pc:sldMk cId="4071159743" sldId="563"/>
            <ac:spMk id="30" creationId="{F0F9992F-3614-4CA0-9CE5-30F9A127BD82}"/>
          </ac:spMkLst>
        </pc:spChg>
      </pc:sldChg>
    </pc:docChg>
  </pc:docChgLst>
  <pc:docChgLst>
    <pc:chgData name="Stein, Kimberly {PEP}" userId="6edb3286-5649-4865-a956-ddb36ec273b9" providerId="ADAL" clId="{1A36EE08-0D52-2243-9CBC-57696474F96A}"/>
    <pc:docChg chg="modSld">
      <pc:chgData name="Stein, Kimberly {PEP}" userId="6edb3286-5649-4865-a956-ddb36ec273b9" providerId="ADAL" clId="{1A36EE08-0D52-2243-9CBC-57696474F96A}" dt="2020-07-30T22:06:20.752" v="17" actId="20577"/>
      <pc:docMkLst>
        <pc:docMk/>
      </pc:docMkLst>
      <pc:sldChg chg="modSp mod">
        <pc:chgData name="Stein, Kimberly {PEP}" userId="6edb3286-5649-4865-a956-ddb36ec273b9" providerId="ADAL" clId="{1A36EE08-0D52-2243-9CBC-57696474F96A}" dt="2020-07-30T22:04:43.914" v="10" actId="20577"/>
        <pc:sldMkLst>
          <pc:docMk/>
          <pc:sldMk cId="269837433" sldId="558"/>
        </pc:sldMkLst>
        <pc:spChg chg="mod">
          <ac:chgData name="Stein, Kimberly {PEP}" userId="6edb3286-5649-4865-a956-ddb36ec273b9" providerId="ADAL" clId="{1A36EE08-0D52-2243-9CBC-57696474F96A}" dt="2020-07-30T22:04:43.914" v="10" actId="20577"/>
          <ac:spMkLst>
            <pc:docMk/>
            <pc:sldMk cId="269837433" sldId="558"/>
            <ac:spMk id="46" creationId="{14AB7499-6896-8040-AE49-13359C465E16}"/>
          </ac:spMkLst>
        </pc:spChg>
      </pc:sldChg>
      <pc:sldChg chg="modSp">
        <pc:chgData name="Stein, Kimberly {PEP}" userId="6edb3286-5649-4865-a956-ddb36ec273b9" providerId="ADAL" clId="{1A36EE08-0D52-2243-9CBC-57696474F96A}" dt="2020-07-29T22:28:06.328" v="0" actId="18331"/>
        <pc:sldMkLst>
          <pc:docMk/>
          <pc:sldMk cId="2716607895" sldId="560"/>
        </pc:sldMkLst>
        <pc:picChg chg="mod">
          <ac:chgData name="Stein, Kimberly {PEP}" userId="6edb3286-5649-4865-a956-ddb36ec273b9" providerId="ADAL" clId="{1A36EE08-0D52-2243-9CBC-57696474F96A}" dt="2020-07-29T22:28:06.328" v="0" actId="18331"/>
          <ac:picMkLst>
            <pc:docMk/>
            <pc:sldMk cId="2716607895" sldId="560"/>
            <ac:picMk id="10" creationId="{72D955F7-9740-4550-B7F8-C067628E07D0}"/>
          </ac:picMkLst>
        </pc:picChg>
      </pc:sldChg>
      <pc:sldChg chg="modSp mod">
        <pc:chgData name="Stein, Kimberly {PEP}" userId="6edb3286-5649-4865-a956-ddb36ec273b9" providerId="ADAL" clId="{1A36EE08-0D52-2243-9CBC-57696474F96A}" dt="2020-07-30T22:06:00.594" v="15" actId="20577"/>
        <pc:sldMkLst>
          <pc:docMk/>
          <pc:sldMk cId="4071159743" sldId="563"/>
        </pc:sldMkLst>
        <pc:spChg chg="mod">
          <ac:chgData name="Stein, Kimberly {PEP}" userId="6edb3286-5649-4865-a956-ddb36ec273b9" providerId="ADAL" clId="{1A36EE08-0D52-2243-9CBC-57696474F96A}" dt="2020-07-30T22:06:00.594" v="15" actId="20577"/>
          <ac:spMkLst>
            <pc:docMk/>
            <pc:sldMk cId="4071159743" sldId="563"/>
            <ac:spMk id="27" creationId="{55ACB020-D91A-4C4C-9E6F-93861564FEA8}"/>
          </ac:spMkLst>
        </pc:spChg>
      </pc:sldChg>
      <pc:sldChg chg="modSp mod">
        <pc:chgData name="Stein, Kimberly {PEP}" userId="6edb3286-5649-4865-a956-ddb36ec273b9" providerId="ADAL" clId="{1A36EE08-0D52-2243-9CBC-57696474F96A}" dt="2020-07-30T22:05:44.089" v="13" actId="20577"/>
        <pc:sldMkLst>
          <pc:docMk/>
          <pc:sldMk cId="376932208" sldId="564"/>
        </pc:sldMkLst>
        <pc:spChg chg="mod">
          <ac:chgData name="Stein, Kimberly {PEP}" userId="6edb3286-5649-4865-a956-ddb36ec273b9" providerId="ADAL" clId="{1A36EE08-0D52-2243-9CBC-57696474F96A}" dt="2020-07-30T22:05:44.089" v="13" actId="20577"/>
          <ac:spMkLst>
            <pc:docMk/>
            <pc:sldMk cId="376932208" sldId="564"/>
            <ac:spMk id="4" creationId="{7BDD8093-94D9-B043-B391-009DD5835B6E}"/>
          </ac:spMkLst>
        </pc:spChg>
      </pc:sldChg>
      <pc:sldChg chg="modSp mod">
        <pc:chgData name="Stein, Kimberly {PEP}" userId="6edb3286-5649-4865-a956-ddb36ec273b9" providerId="ADAL" clId="{1A36EE08-0D52-2243-9CBC-57696474F96A}" dt="2020-07-30T22:06:20.752" v="17" actId="20577"/>
        <pc:sldMkLst>
          <pc:docMk/>
          <pc:sldMk cId="3624273163" sldId="565"/>
        </pc:sldMkLst>
        <pc:spChg chg="mod">
          <ac:chgData name="Stein, Kimberly {PEP}" userId="6edb3286-5649-4865-a956-ddb36ec273b9" providerId="ADAL" clId="{1A36EE08-0D52-2243-9CBC-57696474F96A}" dt="2020-07-30T22:06:20.752" v="17" actId="20577"/>
          <ac:spMkLst>
            <pc:docMk/>
            <pc:sldMk cId="3624273163" sldId="565"/>
            <ac:spMk id="17" creationId="{E756DDE7-5CEF-AD41-AD14-AD3E079E294C}"/>
          </ac:spMkLst>
        </pc:spChg>
      </pc:sldChg>
    </pc:docChg>
  </pc:docChgLst>
  <pc:docChgLst>
    <pc:chgData name="Stein, Kimberly {PEP}" userId="S::kimberly.stein@pepsico.com::6edb3286-5649-4865-a956-ddb36ec273b9" providerId="AD" clId="Web-{C09EC8B9-D968-420F-8EDD-DA41BDB6F2C1}"/>
    <pc:docChg chg="modSld">
      <pc:chgData name="Stein, Kimberly {PEP}" userId="S::kimberly.stein@pepsico.com::6edb3286-5649-4865-a956-ddb36ec273b9" providerId="AD" clId="Web-{C09EC8B9-D968-420F-8EDD-DA41BDB6F2C1}" dt="2020-07-29T22:27:01.607" v="0" actId="14100"/>
      <pc:docMkLst>
        <pc:docMk/>
      </pc:docMkLst>
      <pc:sldChg chg="modSp">
        <pc:chgData name="Stein, Kimberly {PEP}" userId="S::kimberly.stein@pepsico.com::6edb3286-5649-4865-a956-ddb36ec273b9" providerId="AD" clId="Web-{C09EC8B9-D968-420F-8EDD-DA41BDB6F2C1}" dt="2020-07-29T22:27:01.607" v="0" actId="14100"/>
        <pc:sldMkLst>
          <pc:docMk/>
          <pc:sldMk cId="671704651" sldId="569"/>
        </pc:sldMkLst>
        <pc:spChg chg="mod">
          <ac:chgData name="Stein, Kimberly {PEP}" userId="S::kimberly.stein@pepsico.com::6edb3286-5649-4865-a956-ddb36ec273b9" providerId="AD" clId="Web-{C09EC8B9-D968-420F-8EDD-DA41BDB6F2C1}" dt="2020-07-29T22:27:01.607" v="0" actId="14100"/>
          <ac:spMkLst>
            <pc:docMk/>
            <pc:sldMk cId="671704651" sldId="569"/>
            <ac:spMk id="2" creationId="{22E42259-07E3-B847-99BF-0E42333954CE}"/>
          </ac:spMkLst>
        </pc:spChg>
      </pc:sldChg>
    </pc:docChg>
  </pc:docChgLst>
  <pc:docChgLst>
    <pc:chgData name="STINMAN, SARAH {PEP}" userId="7ba4b78f-fa27-4e6d-aa4f-40599a67c64c" providerId="ADAL" clId="{234CE15D-C6A6-4C16-8FEA-935695DC6A2C}"/>
    <pc:docChg chg="undo custSel addSld delSld modSld modSection">
      <pc:chgData name="STINMAN, SARAH {PEP}" userId="7ba4b78f-fa27-4e6d-aa4f-40599a67c64c" providerId="ADAL" clId="{234CE15D-C6A6-4C16-8FEA-935695DC6A2C}" dt="2020-07-29T17:33:46.912" v="220" actId="1036"/>
      <pc:docMkLst>
        <pc:docMk/>
      </pc:docMkLst>
      <pc:sldChg chg="del">
        <pc:chgData name="STINMAN, SARAH {PEP}" userId="7ba4b78f-fa27-4e6d-aa4f-40599a67c64c" providerId="ADAL" clId="{234CE15D-C6A6-4C16-8FEA-935695DC6A2C}" dt="2020-07-29T17:24:25.825" v="46" actId="2696"/>
        <pc:sldMkLst>
          <pc:docMk/>
          <pc:sldMk cId="317110886" sldId="271"/>
        </pc:sldMkLst>
      </pc:sldChg>
      <pc:sldChg chg="modSp">
        <pc:chgData name="STINMAN, SARAH {PEP}" userId="7ba4b78f-fa27-4e6d-aa4f-40599a67c64c" providerId="ADAL" clId="{234CE15D-C6A6-4C16-8FEA-935695DC6A2C}" dt="2020-07-29T17:25:19" v="60" actId="1076"/>
        <pc:sldMkLst>
          <pc:docMk/>
          <pc:sldMk cId="3607359327" sldId="272"/>
        </pc:sldMkLst>
        <pc:spChg chg="mod">
          <ac:chgData name="STINMAN, SARAH {PEP}" userId="7ba4b78f-fa27-4e6d-aa4f-40599a67c64c" providerId="ADAL" clId="{234CE15D-C6A6-4C16-8FEA-935695DC6A2C}" dt="2020-07-29T17:25:19" v="60" actId="1076"/>
          <ac:spMkLst>
            <pc:docMk/>
            <pc:sldMk cId="3607359327" sldId="272"/>
            <ac:spMk id="4" creationId="{A4EF25BF-1E21-4F03-BB94-32DFC281953C}"/>
          </ac:spMkLst>
        </pc:spChg>
      </pc:sldChg>
      <pc:sldChg chg="addSp delSp">
        <pc:chgData name="STINMAN, SARAH {PEP}" userId="7ba4b78f-fa27-4e6d-aa4f-40599a67c64c" providerId="ADAL" clId="{234CE15D-C6A6-4C16-8FEA-935695DC6A2C}" dt="2020-07-29T17:25:30.868" v="64"/>
        <pc:sldMkLst>
          <pc:docMk/>
          <pc:sldMk cId="4249385835" sldId="292"/>
        </pc:sldMkLst>
        <pc:spChg chg="del">
          <ac:chgData name="STINMAN, SARAH {PEP}" userId="7ba4b78f-fa27-4e6d-aa4f-40599a67c64c" providerId="ADAL" clId="{234CE15D-C6A6-4C16-8FEA-935695DC6A2C}" dt="2020-07-29T17:25:30.512" v="63" actId="478"/>
          <ac:spMkLst>
            <pc:docMk/>
            <pc:sldMk cId="4249385835" sldId="292"/>
            <ac:spMk id="11" creationId="{41F239BC-541A-4D8D-846E-6D8FD7CDE1D7}"/>
          </ac:spMkLst>
        </pc:spChg>
        <pc:spChg chg="add">
          <ac:chgData name="STINMAN, SARAH {PEP}" userId="7ba4b78f-fa27-4e6d-aa4f-40599a67c64c" providerId="ADAL" clId="{234CE15D-C6A6-4C16-8FEA-935695DC6A2C}" dt="2020-07-29T17:25:30.868" v="64"/>
          <ac:spMkLst>
            <pc:docMk/>
            <pc:sldMk cId="4249385835" sldId="292"/>
            <ac:spMk id="18" creationId="{7429AC7C-C55D-4CB1-8491-E307E7047F0E}"/>
          </ac:spMkLst>
        </pc:spChg>
      </pc:sldChg>
      <pc:sldChg chg="addSp delSp">
        <pc:chgData name="STINMAN, SARAH {PEP}" userId="7ba4b78f-fa27-4e6d-aa4f-40599a67c64c" providerId="ADAL" clId="{234CE15D-C6A6-4C16-8FEA-935695DC6A2C}" dt="2020-07-29T17:25:24.308" v="62"/>
        <pc:sldMkLst>
          <pc:docMk/>
          <pc:sldMk cId="3160216686" sldId="293"/>
        </pc:sldMkLst>
        <pc:spChg chg="del">
          <ac:chgData name="STINMAN, SARAH {PEP}" userId="7ba4b78f-fa27-4e6d-aa4f-40599a67c64c" providerId="ADAL" clId="{234CE15D-C6A6-4C16-8FEA-935695DC6A2C}" dt="2020-07-29T17:25:23.940" v="61" actId="478"/>
          <ac:spMkLst>
            <pc:docMk/>
            <pc:sldMk cId="3160216686" sldId="293"/>
            <ac:spMk id="10" creationId="{E6932898-6032-4E24-8AAC-12C61F75DA38}"/>
          </ac:spMkLst>
        </pc:spChg>
        <pc:spChg chg="add">
          <ac:chgData name="STINMAN, SARAH {PEP}" userId="7ba4b78f-fa27-4e6d-aa4f-40599a67c64c" providerId="ADAL" clId="{234CE15D-C6A6-4C16-8FEA-935695DC6A2C}" dt="2020-07-29T17:25:24.308" v="62"/>
          <ac:spMkLst>
            <pc:docMk/>
            <pc:sldMk cId="3160216686" sldId="293"/>
            <ac:spMk id="12" creationId="{8C25375F-9654-4F60-A80E-2426247C0364}"/>
          </ac:spMkLst>
        </pc:spChg>
      </pc:sldChg>
      <pc:sldChg chg="del">
        <pc:chgData name="STINMAN, SARAH {PEP}" userId="7ba4b78f-fa27-4e6d-aa4f-40599a67c64c" providerId="ADAL" clId="{234CE15D-C6A6-4C16-8FEA-935695DC6A2C}" dt="2020-07-29T17:25:58.920" v="79" actId="2696"/>
        <pc:sldMkLst>
          <pc:docMk/>
          <pc:sldMk cId="3944617648" sldId="297"/>
        </pc:sldMkLst>
      </pc:sldChg>
      <pc:sldChg chg="del">
        <pc:chgData name="STINMAN, SARAH {PEP}" userId="7ba4b78f-fa27-4e6d-aa4f-40599a67c64c" providerId="ADAL" clId="{234CE15D-C6A6-4C16-8FEA-935695DC6A2C}" dt="2020-07-29T17:29:32.736" v="153" actId="2696"/>
        <pc:sldMkLst>
          <pc:docMk/>
          <pc:sldMk cId="416140103" sldId="299"/>
        </pc:sldMkLst>
      </pc:sldChg>
      <pc:sldChg chg="addSp delSp">
        <pc:chgData name="STINMAN, SARAH {PEP}" userId="7ba4b78f-fa27-4e6d-aa4f-40599a67c64c" providerId="ADAL" clId="{234CE15D-C6A6-4C16-8FEA-935695DC6A2C}" dt="2020-07-29T17:29:49.941" v="155"/>
        <pc:sldMkLst>
          <pc:docMk/>
          <pc:sldMk cId="684227435" sldId="302"/>
        </pc:sldMkLst>
        <pc:spChg chg="add">
          <ac:chgData name="STINMAN, SARAH {PEP}" userId="7ba4b78f-fa27-4e6d-aa4f-40599a67c64c" providerId="ADAL" clId="{234CE15D-C6A6-4C16-8FEA-935695DC6A2C}" dt="2020-07-29T17:29:49.941" v="155"/>
          <ac:spMkLst>
            <pc:docMk/>
            <pc:sldMk cId="684227435" sldId="302"/>
            <ac:spMk id="27" creationId="{749CB61C-6CA1-4CCF-8EA4-95E595F2F3CB}"/>
          </ac:spMkLst>
        </pc:spChg>
        <pc:spChg chg="del">
          <ac:chgData name="STINMAN, SARAH {PEP}" userId="7ba4b78f-fa27-4e6d-aa4f-40599a67c64c" providerId="ADAL" clId="{234CE15D-C6A6-4C16-8FEA-935695DC6A2C}" dt="2020-07-29T17:29:49.535" v="154" actId="478"/>
          <ac:spMkLst>
            <pc:docMk/>
            <pc:sldMk cId="684227435" sldId="302"/>
            <ac:spMk id="33" creationId="{8D3E7676-7374-40CD-B0AD-B26EFFA52C79}"/>
          </ac:spMkLst>
        </pc:spChg>
      </pc:sldChg>
      <pc:sldChg chg="modSp">
        <pc:chgData name="STINMAN, SARAH {PEP}" userId="7ba4b78f-fa27-4e6d-aa4f-40599a67c64c" providerId="ADAL" clId="{234CE15D-C6A6-4C16-8FEA-935695DC6A2C}" dt="2020-07-29T17:27:37.375" v="96" actId="1076"/>
        <pc:sldMkLst>
          <pc:docMk/>
          <pc:sldMk cId="410344091" sldId="306"/>
        </pc:sldMkLst>
        <pc:spChg chg="mod">
          <ac:chgData name="STINMAN, SARAH {PEP}" userId="7ba4b78f-fa27-4e6d-aa4f-40599a67c64c" providerId="ADAL" clId="{234CE15D-C6A6-4C16-8FEA-935695DC6A2C}" dt="2020-07-29T17:27:37.375" v="96" actId="1076"/>
          <ac:spMkLst>
            <pc:docMk/>
            <pc:sldMk cId="410344091" sldId="306"/>
            <ac:spMk id="2" creationId="{723EEB0F-FAD1-5C4D-A743-5625AA7005C7}"/>
          </ac:spMkLst>
        </pc:spChg>
      </pc:sldChg>
      <pc:sldChg chg="addSp delSp">
        <pc:chgData name="STINMAN, SARAH {PEP}" userId="7ba4b78f-fa27-4e6d-aa4f-40599a67c64c" providerId="ADAL" clId="{234CE15D-C6A6-4C16-8FEA-935695DC6A2C}" dt="2020-07-29T17:30:59.380" v="183"/>
        <pc:sldMkLst>
          <pc:docMk/>
          <pc:sldMk cId="3962925675" sldId="307"/>
        </pc:sldMkLst>
        <pc:spChg chg="add">
          <ac:chgData name="STINMAN, SARAH {PEP}" userId="7ba4b78f-fa27-4e6d-aa4f-40599a67c64c" providerId="ADAL" clId="{234CE15D-C6A6-4C16-8FEA-935695DC6A2C}" dt="2020-07-29T17:30:59.380" v="183"/>
          <ac:spMkLst>
            <pc:docMk/>
            <pc:sldMk cId="3962925675" sldId="307"/>
            <ac:spMk id="36" creationId="{4F502C3B-9AEA-4AEF-9186-251DE1740979}"/>
          </ac:spMkLst>
        </pc:spChg>
        <pc:spChg chg="del">
          <ac:chgData name="STINMAN, SARAH {PEP}" userId="7ba4b78f-fa27-4e6d-aa4f-40599a67c64c" providerId="ADAL" clId="{234CE15D-C6A6-4C16-8FEA-935695DC6A2C}" dt="2020-07-29T17:30:59.058" v="182" actId="478"/>
          <ac:spMkLst>
            <pc:docMk/>
            <pc:sldMk cId="3962925675" sldId="307"/>
            <ac:spMk id="41" creationId="{B96E5BFB-7AE8-4BC2-AA3C-123B5076F5DA}"/>
          </ac:spMkLst>
        </pc:spChg>
      </pc:sldChg>
      <pc:sldChg chg="addSp delSp modSp">
        <pc:chgData name="STINMAN, SARAH {PEP}" userId="7ba4b78f-fa27-4e6d-aa4f-40599a67c64c" providerId="ADAL" clId="{234CE15D-C6A6-4C16-8FEA-935695DC6A2C}" dt="2020-07-29T17:33:46.912" v="220" actId="1036"/>
        <pc:sldMkLst>
          <pc:docMk/>
          <pc:sldMk cId="3944767973" sldId="310"/>
        </pc:sldMkLst>
        <pc:spChg chg="add mod">
          <ac:chgData name="STINMAN, SARAH {PEP}" userId="7ba4b78f-fa27-4e6d-aa4f-40599a67c64c" providerId="ADAL" clId="{234CE15D-C6A6-4C16-8FEA-935695DC6A2C}" dt="2020-07-29T17:33:46.912" v="220" actId="1036"/>
          <ac:spMkLst>
            <pc:docMk/>
            <pc:sldMk cId="3944767973" sldId="310"/>
            <ac:spMk id="7" creationId="{9A1055B9-C048-4FF3-A8E4-AEF73E44A610}"/>
          </ac:spMkLst>
        </pc:spChg>
        <pc:spChg chg="del">
          <ac:chgData name="STINMAN, SARAH {PEP}" userId="7ba4b78f-fa27-4e6d-aa4f-40599a67c64c" providerId="ADAL" clId="{234CE15D-C6A6-4C16-8FEA-935695DC6A2C}" dt="2020-07-29T17:32:36.033" v="201" actId="478"/>
          <ac:spMkLst>
            <pc:docMk/>
            <pc:sldMk cId="3944767973" sldId="310"/>
            <ac:spMk id="8" creationId="{C1E35647-28C0-4A65-B1E6-EAAB57ED1595}"/>
          </ac:spMkLst>
        </pc:spChg>
        <pc:spChg chg="del mod">
          <ac:chgData name="STINMAN, SARAH {PEP}" userId="7ba4b78f-fa27-4e6d-aa4f-40599a67c64c" providerId="ADAL" clId="{234CE15D-C6A6-4C16-8FEA-935695DC6A2C}" dt="2020-07-29T17:32:56.127" v="206" actId="478"/>
          <ac:spMkLst>
            <pc:docMk/>
            <pc:sldMk cId="3944767973" sldId="310"/>
            <ac:spMk id="16" creationId="{D2744D42-1C5A-1240-B2F5-C845F9C67C0C}"/>
          </ac:spMkLst>
        </pc:spChg>
      </pc:sldChg>
      <pc:sldChg chg="addSp delSp modSp">
        <pc:chgData name="STINMAN, SARAH {PEP}" userId="7ba4b78f-fa27-4e6d-aa4f-40599a67c64c" providerId="ADAL" clId="{234CE15D-C6A6-4C16-8FEA-935695DC6A2C}" dt="2020-07-29T17:28:01.478" v="103"/>
        <pc:sldMkLst>
          <pc:docMk/>
          <pc:sldMk cId="1168973045" sldId="555"/>
        </pc:sldMkLst>
        <pc:spChg chg="add del mod">
          <ac:chgData name="STINMAN, SARAH {PEP}" userId="7ba4b78f-fa27-4e6d-aa4f-40599a67c64c" providerId="ADAL" clId="{234CE15D-C6A6-4C16-8FEA-935695DC6A2C}" dt="2020-07-29T17:28:01.071" v="102" actId="478"/>
          <ac:spMkLst>
            <pc:docMk/>
            <pc:sldMk cId="1168973045" sldId="555"/>
            <ac:spMk id="3" creationId="{F3D77F76-E844-41BD-B98B-9EC0A49CDE88}"/>
          </ac:spMkLst>
        </pc:spChg>
        <pc:spChg chg="del">
          <ac:chgData name="STINMAN, SARAH {PEP}" userId="7ba4b78f-fa27-4e6d-aa4f-40599a67c64c" providerId="ADAL" clId="{234CE15D-C6A6-4C16-8FEA-935695DC6A2C}" dt="2020-07-29T17:27:42.193" v="97" actId="478"/>
          <ac:spMkLst>
            <pc:docMk/>
            <pc:sldMk cId="1168973045" sldId="555"/>
            <ac:spMk id="8" creationId="{788819CE-4E89-4FE8-813B-AA6FE4F04D00}"/>
          </ac:spMkLst>
        </pc:spChg>
        <pc:spChg chg="add">
          <ac:chgData name="STINMAN, SARAH {PEP}" userId="7ba4b78f-fa27-4e6d-aa4f-40599a67c64c" providerId="ADAL" clId="{234CE15D-C6A6-4C16-8FEA-935695DC6A2C}" dt="2020-07-29T17:28:01.478" v="103"/>
          <ac:spMkLst>
            <pc:docMk/>
            <pc:sldMk cId="1168973045" sldId="555"/>
            <ac:spMk id="9" creationId="{71DB1354-3527-4440-8A29-4CFDF09D07AA}"/>
          </ac:spMkLst>
        </pc:spChg>
      </pc:sldChg>
      <pc:sldChg chg="addSp delSp">
        <pc:chgData name="STINMAN, SARAH {PEP}" userId="7ba4b78f-fa27-4e6d-aa4f-40599a67c64c" providerId="ADAL" clId="{234CE15D-C6A6-4C16-8FEA-935695DC6A2C}" dt="2020-07-29T17:28:05.784" v="105"/>
        <pc:sldMkLst>
          <pc:docMk/>
          <pc:sldMk cId="1416400167" sldId="556"/>
        </pc:sldMkLst>
        <pc:spChg chg="add">
          <ac:chgData name="STINMAN, SARAH {PEP}" userId="7ba4b78f-fa27-4e6d-aa4f-40599a67c64c" providerId="ADAL" clId="{234CE15D-C6A6-4C16-8FEA-935695DC6A2C}" dt="2020-07-29T17:28:05.784" v="105"/>
          <ac:spMkLst>
            <pc:docMk/>
            <pc:sldMk cId="1416400167" sldId="556"/>
            <ac:spMk id="6" creationId="{A8CDBCCB-6524-4B61-A136-A3A987CC7273}"/>
          </ac:spMkLst>
        </pc:spChg>
        <pc:spChg chg="del">
          <ac:chgData name="STINMAN, SARAH {PEP}" userId="7ba4b78f-fa27-4e6d-aa4f-40599a67c64c" providerId="ADAL" clId="{234CE15D-C6A6-4C16-8FEA-935695DC6A2C}" dt="2020-07-29T17:28:05.172" v="104" actId="478"/>
          <ac:spMkLst>
            <pc:docMk/>
            <pc:sldMk cId="1416400167" sldId="556"/>
            <ac:spMk id="8" creationId="{788819CE-4E89-4FE8-813B-AA6FE4F04D00}"/>
          </ac:spMkLst>
        </pc:spChg>
      </pc:sldChg>
      <pc:sldChg chg="delSp modSp">
        <pc:chgData name="STINMAN, SARAH {PEP}" userId="7ba4b78f-fa27-4e6d-aa4f-40599a67c64c" providerId="ADAL" clId="{234CE15D-C6A6-4C16-8FEA-935695DC6A2C}" dt="2020-07-29T17:29:19.543" v="136" actId="403"/>
        <pc:sldMkLst>
          <pc:docMk/>
          <pc:sldMk cId="2169688557" sldId="557"/>
        </pc:sldMkLst>
        <pc:spChg chg="mod">
          <ac:chgData name="STINMAN, SARAH {PEP}" userId="7ba4b78f-fa27-4e6d-aa4f-40599a67c64c" providerId="ADAL" clId="{234CE15D-C6A6-4C16-8FEA-935695DC6A2C}" dt="2020-07-29T17:29:19.543" v="136" actId="403"/>
          <ac:spMkLst>
            <pc:docMk/>
            <pc:sldMk cId="2169688557" sldId="557"/>
            <ac:spMk id="3" creationId="{960C5F78-B3EC-5843-95F8-1FFEEA7F7247}"/>
          </ac:spMkLst>
        </pc:spChg>
        <pc:spChg chg="del">
          <ac:chgData name="STINMAN, SARAH {PEP}" userId="7ba4b78f-fa27-4e6d-aa4f-40599a67c64c" providerId="ADAL" clId="{234CE15D-C6A6-4C16-8FEA-935695DC6A2C}" dt="2020-07-29T17:28:18.639" v="106" actId="478"/>
          <ac:spMkLst>
            <pc:docMk/>
            <pc:sldMk cId="2169688557" sldId="557"/>
            <ac:spMk id="9" creationId="{32E8C5B4-E842-774B-8D41-C526E16AD85C}"/>
          </ac:spMkLst>
        </pc:spChg>
      </pc:sldChg>
      <pc:sldChg chg="delSp modSp">
        <pc:chgData name="STINMAN, SARAH {PEP}" userId="7ba4b78f-fa27-4e6d-aa4f-40599a67c64c" providerId="ADAL" clId="{234CE15D-C6A6-4C16-8FEA-935695DC6A2C}" dt="2020-07-29T17:25:01.759" v="57" actId="1035"/>
        <pc:sldMkLst>
          <pc:docMk/>
          <pc:sldMk cId="2716607895" sldId="560"/>
        </pc:sldMkLst>
        <pc:spChg chg="mod">
          <ac:chgData name="STINMAN, SARAH {PEP}" userId="7ba4b78f-fa27-4e6d-aa4f-40599a67c64c" providerId="ADAL" clId="{234CE15D-C6A6-4C16-8FEA-935695DC6A2C}" dt="2020-07-29T17:25:01.759" v="57" actId="1035"/>
          <ac:spMkLst>
            <pc:docMk/>
            <pc:sldMk cId="2716607895" sldId="560"/>
            <ac:spMk id="7" creationId="{8CF5D8BD-5E24-44E4-B6AE-DD6C4B16328C}"/>
          </ac:spMkLst>
        </pc:spChg>
        <pc:spChg chg="del">
          <ac:chgData name="STINMAN, SARAH {PEP}" userId="7ba4b78f-fa27-4e6d-aa4f-40599a67c64c" providerId="ADAL" clId="{234CE15D-C6A6-4C16-8FEA-935695DC6A2C}" dt="2020-07-29T17:24:52.817" v="51" actId="478"/>
          <ac:spMkLst>
            <pc:docMk/>
            <pc:sldMk cId="2716607895" sldId="560"/>
            <ac:spMk id="9" creationId="{1B25BD6B-B41E-EB4D-B625-55646200FBA4}"/>
          </ac:spMkLst>
        </pc:spChg>
      </pc:sldChg>
      <pc:sldChg chg="addSp delSp">
        <pc:chgData name="STINMAN, SARAH {PEP}" userId="7ba4b78f-fa27-4e6d-aa4f-40599a67c64c" providerId="ADAL" clId="{234CE15D-C6A6-4C16-8FEA-935695DC6A2C}" dt="2020-07-29T17:31:05.311" v="185" actId="478"/>
        <pc:sldMkLst>
          <pc:docMk/>
          <pc:sldMk cId="4071159743" sldId="563"/>
        </pc:sldMkLst>
        <pc:spChg chg="add">
          <ac:chgData name="STINMAN, SARAH {PEP}" userId="7ba4b78f-fa27-4e6d-aa4f-40599a67c64c" providerId="ADAL" clId="{234CE15D-C6A6-4C16-8FEA-935695DC6A2C}" dt="2020-07-29T17:31:02.751" v="184"/>
          <ac:spMkLst>
            <pc:docMk/>
            <pc:sldMk cId="4071159743" sldId="563"/>
            <ac:spMk id="28" creationId="{4EF406F9-AF68-4055-8E0E-17CAA633303A}"/>
          </ac:spMkLst>
        </pc:spChg>
        <pc:spChg chg="del">
          <ac:chgData name="STINMAN, SARAH {PEP}" userId="7ba4b78f-fa27-4e6d-aa4f-40599a67c64c" providerId="ADAL" clId="{234CE15D-C6A6-4C16-8FEA-935695DC6A2C}" dt="2020-07-29T17:31:05.311" v="185" actId="478"/>
          <ac:spMkLst>
            <pc:docMk/>
            <pc:sldMk cId="4071159743" sldId="563"/>
            <ac:spMk id="41" creationId="{B96E5BFB-7AE8-4BC2-AA3C-123B5076F5DA}"/>
          </ac:spMkLst>
        </pc:spChg>
      </pc:sldChg>
      <pc:sldChg chg="modSp">
        <pc:chgData name="STINMAN, SARAH {PEP}" userId="7ba4b78f-fa27-4e6d-aa4f-40599a67c64c" providerId="ADAL" clId="{234CE15D-C6A6-4C16-8FEA-935695DC6A2C}" dt="2020-07-29T17:30:41.915" v="181" actId="1076"/>
        <pc:sldMkLst>
          <pc:docMk/>
          <pc:sldMk cId="376932208" sldId="564"/>
        </pc:sldMkLst>
        <pc:spChg chg="mod">
          <ac:chgData name="STINMAN, SARAH {PEP}" userId="7ba4b78f-fa27-4e6d-aa4f-40599a67c64c" providerId="ADAL" clId="{234CE15D-C6A6-4C16-8FEA-935695DC6A2C}" dt="2020-07-29T17:30:41.915" v="181" actId="1076"/>
          <ac:spMkLst>
            <pc:docMk/>
            <pc:sldMk cId="376932208" sldId="564"/>
            <ac:spMk id="5" creationId="{0A9D7C5F-805E-7F4A-8B7E-9505693E02DA}"/>
          </ac:spMkLst>
        </pc:spChg>
      </pc:sldChg>
      <pc:sldChg chg="modSp">
        <pc:chgData name="STINMAN, SARAH {PEP}" userId="7ba4b78f-fa27-4e6d-aa4f-40599a67c64c" providerId="ADAL" clId="{234CE15D-C6A6-4C16-8FEA-935695DC6A2C}" dt="2020-07-29T17:32:19.599" v="199" actId="1076"/>
        <pc:sldMkLst>
          <pc:docMk/>
          <pc:sldMk cId="3624273163" sldId="565"/>
        </pc:sldMkLst>
        <pc:spChg chg="mod">
          <ac:chgData name="STINMAN, SARAH {PEP}" userId="7ba4b78f-fa27-4e6d-aa4f-40599a67c64c" providerId="ADAL" clId="{234CE15D-C6A6-4C16-8FEA-935695DC6A2C}" dt="2020-07-29T17:32:19.599" v="199" actId="1076"/>
          <ac:spMkLst>
            <pc:docMk/>
            <pc:sldMk cId="3624273163" sldId="565"/>
            <ac:spMk id="18" creationId="{E06B9707-E103-964A-BB6C-0BB37D08FFF9}"/>
          </ac:spMkLst>
        </pc:spChg>
      </pc:sldChg>
      <pc:sldChg chg="addSp delSp modSp add">
        <pc:chgData name="STINMAN, SARAH {PEP}" userId="7ba4b78f-fa27-4e6d-aa4f-40599a67c64c" providerId="ADAL" clId="{234CE15D-C6A6-4C16-8FEA-935695DC6A2C}" dt="2020-07-29T17:24:30.768" v="48" actId="478"/>
        <pc:sldMkLst>
          <pc:docMk/>
          <pc:sldMk cId="671704651" sldId="569"/>
        </pc:sldMkLst>
        <pc:spChg chg="mod">
          <ac:chgData name="STINMAN, SARAH {PEP}" userId="7ba4b78f-fa27-4e6d-aa4f-40599a67c64c" providerId="ADAL" clId="{234CE15D-C6A6-4C16-8FEA-935695DC6A2C}" dt="2020-07-29T17:24:22.751" v="45" actId="20577"/>
          <ac:spMkLst>
            <pc:docMk/>
            <pc:sldMk cId="671704651" sldId="569"/>
            <ac:spMk id="2" creationId="{22E42259-07E3-B847-99BF-0E42333954CE}"/>
          </ac:spMkLst>
        </pc:spChg>
        <pc:spChg chg="del">
          <ac:chgData name="STINMAN, SARAH {PEP}" userId="7ba4b78f-fa27-4e6d-aa4f-40599a67c64c" providerId="ADAL" clId="{234CE15D-C6A6-4C16-8FEA-935695DC6A2C}" dt="2020-07-29T17:24:29.265" v="47" actId="478"/>
          <ac:spMkLst>
            <pc:docMk/>
            <pc:sldMk cId="671704651" sldId="569"/>
            <ac:spMk id="3" creationId="{9E359289-654A-8C4A-BD51-DFE2B848782B}"/>
          </ac:spMkLst>
        </pc:spChg>
        <pc:spChg chg="add del mod">
          <ac:chgData name="STINMAN, SARAH {PEP}" userId="7ba4b78f-fa27-4e6d-aa4f-40599a67c64c" providerId="ADAL" clId="{234CE15D-C6A6-4C16-8FEA-935695DC6A2C}" dt="2020-07-29T17:24:30.768" v="48" actId="478"/>
          <ac:spMkLst>
            <pc:docMk/>
            <pc:sldMk cId="671704651" sldId="569"/>
            <ac:spMk id="6" creationId="{DBAE1768-F04A-45D7-AFD1-B708CC6A0CC9}"/>
          </ac:spMkLst>
        </pc:spChg>
      </pc:sldChg>
      <pc:sldChg chg="modSp add">
        <pc:chgData name="STINMAN, SARAH {PEP}" userId="7ba4b78f-fa27-4e6d-aa4f-40599a67c64c" providerId="ADAL" clId="{234CE15D-C6A6-4C16-8FEA-935695DC6A2C}" dt="2020-07-29T17:25:56.591" v="78" actId="20577"/>
        <pc:sldMkLst>
          <pc:docMk/>
          <pc:sldMk cId="3083756637" sldId="570"/>
        </pc:sldMkLst>
        <pc:spChg chg="mod">
          <ac:chgData name="STINMAN, SARAH {PEP}" userId="7ba4b78f-fa27-4e6d-aa4f-40599a67c64c" providerId="ADAL" clId="{234CE15D-C6A6-4C16-8FEA-935695DC6A2C}" dt="2020-07-29T17:25:56.591" v="78" actId="20577"/>
          <ac:spMkLst>
            <pc:docMk/>
            <pc:sldMk cId="3083756637" sldId="570"/>
            <ac:spMk id="2" creationId="{BBC4A917-FBA0-F84B-928F-A17480459FBD}"/>
          </ac:spMkLst>
        </pc:spChg>
      </pc:sldChg>
      <pc:sldChg chg="modSp add">
        <pc:chgData name="STINMAN, SARAH {PEP}" userId="7ba4b78f-fa27-4e6d-aa4f-40599a67c64c" providerId="ADAL" clId="{234CE15D-C6A6-4C16-8FEA-935695DC6A2C}" dt="2020-07-29T17:29:30.768" v="152" actId="20577"/>
        <pc:sldMkLst>
          <pc:docMk/>
          <pc:sldMk cId="1748792408" sldId="571"/>
        </pc:sldMkLst>
        <pc:spChg chg="mod">
          <ac:chgData name="STINMAN, SARAH {PEP}" userId="7ba4b78f-fa27-4e6d-aa4f-40599a67c64c" providerId="ADAL" clId="{234CE15D-C6A6-4C16-8FEA-935695DC6A2C}" dt="2020-07-29T17:29:30.768" v="152" actId="20577"/>
          <ac:spMkLst>
            <pc:docMk/>
            <pc:sldMk cId="1748792408" sldId="571"/>
            <ac:spMk id="2" creationId="{BBC4A917-FBA0-F84B-928F-A17480459FBD}"/>
          </ac:spMkLst>
        </pc:spChg>
      </pc:sldChg>
      <pc:sldMasterChg chg="addSldLayout">
        <pc:chgData name="STINMAN, SARAH {PEP}" userId="7ba4b78f-fa27-4e6d-aa4f-40599a67c64c" providerId="ADAL" clId="{234CE15D-C6A6-4C16-8FEA-935695DC6A2C}" dt="2020-07-29T17:25:51.837" v="65" actId="27028"/>
        <pc:sldMasterMkLst>
          <pc:docMk/>
          <pc:sldMasterMk cId="3469909031" sldId="2147483648"/>
        </pc:sldMasterMkLst>
        <pc:sldLayoutChg chg="add">
          <pc:chgData name="STINMAN, SARAH {PEP}" userId="7ba4b78f-fa27-4e6d-aa4f-40599a67c64c" providerId="ADAL" clId="{234CE15D-C6A6-4C16-8FEA-935695DC6A2C}" dt="2020-07-29T17:24:12.390" v="0" actId="27028"/>
          <pc:sldLayoutMkLst>
            <pc:docMk/>
            <pc:sldMasterMk cId="3469909031" sldId="2147483648"/>
            <pc:sldLayoutMk cId="2813540898" sldId="2147483672"/>
          </pc:sldLayoutMkLst>
        </pc:sldLayoutChg>
        <pc:sldLayoutChg chg="add">
          <pc:chgData name="STINMAN, SARAH {PEP}" userId="7ba4b78f-fa27-4e6d-aa4f-40599a67c64c" providerId="ADAL" clId="{234CE15D-C6A6-4C16-8FEA-935695DC6A2C}" dt="2020-07-29T17:25:51.837" v="65" actId="27028"/>
          <pc:sldLayoutMkLst>
            <pc:docMk/>
            <pc:sldMasterMk cId="3469909031" sldId="2147483648"/>
            <pc:sldLayoutMk cId="4044573129" sldId="214748367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7A2734-0A4E-9944-8626-416DAA5BBB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7C86DC-D40C-2346-871E-592FA5447A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37477-5561-2E47-89F8-62953E31865D}" type="datetimeFigureOut">
              <a:rPr lang="en-US" smtClean="0"/>
              <a:t>8/4/20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3891D-744E-6644-BA5C-7C580506BC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411E7-BDB9-B247-91D0-DFDEC84187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87A3F-5C8E-1640-BB6F-2054D2BAF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34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5023-0358-4881-BA18-DCCFA5B0DC4E}" type="datetimeFigureOut">
              <a:rPr lang="en-US" smtClean="0"/>
              <a:t>8/4/20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E004B-B120-43FB-A18A-65361794A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80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/>
              <a:t>Diagram to illustrate fuel sources- locations and amounts</a:t>
            </a:r>
          </a:p>
          <a:p>
            <a:endParaRPr lang="en-US" i="0"/>
          </a:p>
          <a:p>
            <a:r>
              <a:rPr lang="en-US" i="0"/>
              <a:t>Main point – lots of fat, but it’s slow.    Carb stores are limited, eating carb helps support glycogen stores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A1E1F-6E4D-4747-830E-DDA6E0257E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51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BE7449FD-C04A-364B-8909-92BAC0B4E5EB}"/>
              </a:ext>
            </a:extLst>
          </p:cNvPr>
          <p:cNvSpPr/>
          <p:nvPr userDrawn="1"/>
        </p:nvSpPr>
        <p:spPr>
          <a:xfrm>
            <a:off x="3860800" y="-15766"/>
            <a:ext cx="8331199" cy="6873765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680138 w 6096000"/>
              <a:gd name="connsiteY0" fmla="*/ 0 h 6873765"/>
              <a:gd name="connsiteX1" fmla="*/ 6096000 w 6096000"/>
              <a:gd name="connsiteY1" fmla="*/ 15765 h 6873765"/>
              <a:gd name="connsiteX2" fmla="*/ 6096000 w 6096000"/>
              <a:gd name="connsiteY2" fmla="*/ 6873765 h 6873765"/>
              <a:gd name="connsiteX3" fmla="*/ 0 w 6096000"/>
              <a:gd name="connsiteY3" fmla="*/ 6873765 h 6873765"/>
              <a:gd name="connsiteX4" fmla="*/ 2680138 w 6096000"/>
              <a:gd name="connsiteY4" fmla="*/ 0 h 687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73765">
                <a:moveTo>
                  <a:pt x="2680138" y="0"/>
                </a:moveTo>
                <a:lnTo>
                  <a:pt x="6096000" y="15765"/>
                </a:lnTo>
                <a:lnTo>
                  <a:pt x="6096000" y="6873765"/>
                </a:lnTo>
                <a:lnTo>
                  <a:pt x="0" y="6873765"/>
                </a:lnTo>
                <a:lnTo>
                  <a:pt x="2680138" y="0"/>
                </a:lnTo>
                <a:close/>
              </a:path>
            </a:pathLst>
          </a:custGeom>
          <a:solidFill>
            <a:srgbClr val="036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holding a sign&#10;&#10;Description automatically generated">
            <a:extLst>
              <a:ext uri="{FF2B5EF4-FFF2-40B4-BE49-F238E27FC236}">
                <a16:creationId xmlns:a16="http://schemas.microsoft.com/office/drawing/2014/main" id="{B21FFBE4-93BD-4542-886A-27784A75B8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6951" y="455246"/>
            <a:ext cx="6731000" cy="5575300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7E9F4846-DE9A-F842-B167-75A13C998172}"/>
              </a:ext>
            </a:extLst>
          </p:cNvPr>
          <p:cNvSpPr/>
          <p:nvPr userDrawn="1"/>
        </p:nvSpPr>
        <p:spPr>
          <a:xfrm rot="10800000">
            <a:off x="482599" y="456089"/>
            <a:ext cx="6756400" cy="5574456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680138 w 6096000"/>
              <a:gd name="connsiteY0" fmla="*/ 0 h 6873765"/>
              <a:gd name="connsiteX1" fmla="*/ 6096000 w 6096000"/>
              <a:gd name="connsiteY1" fmla="*/ 15765 h 6873765"/>
              <a:gd name="connsiteX2" fmla="*/ 6096000 w 6096000"/>
              <a:gd name="connsiteY2" fmla="*/ 6873765 h 6873765"/>
              <a:gd name="connsiteX3" fmla="*/ 0 w 6096000"/>
              <a:gd name="connsiteY3" fmla="*/ 6873765 h 6873765"/>
              <a:gd name="connsiteX4" fmla="*/ 2680138 w 6096000"/>
              <a:gd name="connsiteY4" fmla="*/ 0 h 687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73765">
                <a:moveTo>
                  <a:pt x="2680138" y="0"/>
                </a:moveTo>
                <a:lnTo>
                  <a:pt x="6096000" y="15765"/>
                </a:lnTo>
                <a:lnTo>
                  <a:pt x="6096000" y="6873765"/>
                </a:lnTo>
                <a:lnTo>
                  <a:pt x="0" y="6873765"/>
                </a:lnTo>
                <a:lnTo>
                  <a:pt x="2680138" y="0"/>
                </a:lnTo>
                <a:close/>
              </a:path>
            </a:pathLst>
          </a:cu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A539D8-BA56-F346-AE06-9E95F451D682}"/>
              </a:ext>
            </a:extLst>
          </p:cNvPr>
          <p:cNvSpPr/>
          <p:nvPr userDrawn="1"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3D2753-F4A5-414F-B562-357DF0F3F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1848" y="2728448"/>
            <a:ext cx="4924355" cy="849858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 ALL CAPS</a:t>
            </a:r>
          </a:p>
        </p:txBody>
      </p:sp>
    </p:spTree>
    <p:extLst>
      <p:ext uri="{BB962C8B-B14F-4D97-AF65-F5344CB8AC3E}">
        <p14:creationId xmlns:p14="http://schemas.microsoft.com/office/powerpoint/2010/main" val="404457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treet, traffic, sign&#10;&#10;Description automatically generated">
            <a:extLst>
              <a:ext uri="{FF2B5EF4-FFF2-40B4-BE49-F238E27FC236}">
                <a16:creationId xmlns:a16="http://schemas.microsoft.com/office/drawing/2014/main" id="{7B9337D8-1893-C248-B4AC-516CED1101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64054635-2320-F84A-B2AF-E9B9797547DA}"/>
              </a:ext>
            </a:extLst>
          </p:cNvPr>
          <p:cNvSpPr/>
          <p:nvPr userDrawn="1"/>
        </p:nvSpPr>
        <p:spPr>
          <a:xfrm>
            <a:off x="1" y="2535382"/>
            <a:ext cx="9118599" cy="1537854"/>
          </a:xfrm>
          <a:custGeom>
            <a:avLst/>
            <a:gdLst>
              <a:gd name="connsiteX0" fmla="*/ 0 w 9100457"/>
              <a:gd name="connsiteY0" fmla="*/ 0 h 1537854"/>
              <a:gd name="connsiteX1" fmla="*/ 9100457 w 9100457"/>
              <a:gd name="connsiteY1" fmla="*/ 0 h 1537854"/>
              <a:gd name="connsiteX2" fmla="*/ 9100457 w 9100457"/>
              <a:gd name="connsiteY2" fmla="*/ 1537854 h 1537854"/>
              <a:gd name="connsiteX3" fmla="*/ 0 w 9100457"/>
              <a:gd name="connsiteY3" fmla="*/ 1537854 h 1537854"/>
              <a:gd name="connsiteX4" fmla="*/ 0 w 9100457"/>
              <a:gd name="connsiteY4" fmla="*/ 0 h 1537854"/>
              <a:gd name="connsiteX0" fmla="*/ 0 w 9100457"/>
              <a:gd name="connsiteY0" fmla="*/ 0 h 1537854"/>
              <a:gd name="connsiteX1" fmla="*/ 7946571 w 9100457"/>
              <a:gd name="connsiteY1" fmla="*/ 0 h 1537854"/>
              <a:gd name="connsiteX2" fmla="*/ 9100457 w 9100457"/>
              <a:gd name="connsiteY2" fmla="*/ 1537854 h 1537854"/>
              <a:gd name="connsiteX3" fmla="*/ 0 w 9100457"/>
              <a:gd name="connsiteY3" fmla="*/ 1537854 h 1537854"/>
              <a:gd name="connsiteX4" fmla="*/ 0 w 9100457"/>
              <a:gd name="connsiteY4" fmla="*/ 0 h 1537854"/>
              <a:gd name="connsiteX0" fmla="*/ 0 w 9232348"/>
              <a:gd name="connsiteY0" fmla="*/ 0 h 1559626"/>
              <a:gd name="connsiteX1" fmla="*/ 7946571 w 9232348"/>
              <a:gd name="connsiteY1" fmla="*/ 0 h 1559626"/>
              <a:gd name="connsiteX2" fmla="*/ 9232348 w 9232348"/>
              <a:gd name="connsiteY2" fmla="*/ 1559626 h 1559626"/>
              <a:gd name="connsiteX3" fmla="*/ 0 w 9232348"/>
              <a:gd name="connsiteY3" fmla="*/ 1537854 h 1559626"/>
              <a:gd name="connsiteX4" fmla="*/ 0 w 9232348"/>
              <a:gd name="connsiteY4" fmla="*/ 0 h 1559626"/>
              <a:gd name="connsiteX0" fmla="*/ 0 w 9168234"/>
              <a:gd name="connsiteY0" fmla="*/ 0 h 1537854"/>
              <a:gd name="connsiteX1" fmla="*/ 7946571 w 9168234"/>
              <a:gd name="connsiteY1" fmla="*/ 0 h 1537854"/>
              <a:gd name="connsiteX2" fmla="*/ 9168234 w 9168234"/>
              <a:gd name="connsiteY2" fmla="*/ 1534226 h 1537854"/>
              <a:gd name="connsiteX3" fmla="*/ 0 w 9168234"/>
              <a:gd name="connsiteY3" fmla="*/ 1537854 h 1537854"/>
              <a:gd name="connsiteX4" fmla="*/ 0 w 9168234"/>
              <a:gd name="connsiteY4" fmla="*/ 0 h 1537854"/>
              <a:gd name="connsiteX0" fmla="*/ 0 w 9168234"/>
              <a:gd name="connsiteY0" fmla="*/ 0 h 1537854"/>
              <a:gd name="connsiteX1" fmla="*/ 7985039 w 9168234"/>
              <a:gd name="connsiteY1" fmla="*/ 12700 h 1537854"/>
              <a:gd name="connsiteX2" fmla="*/ 9168234 w 9168234"/>
              <a:gd name="connsiteY2" fmla="*/ 1534226 h 1537854"/>
              <a:gd name="connsiteX3" fmla="*/ 0 w 9168234"/>
              <a:gd name="connsiteY3" fmla="*/ 1537854 h 1537854"/>
              <a:gd name="connsiteX4" fmla="*/ 0 w 9168234"/>
              <a:gd name="connsiteY4" fmla="*/ 0 h 1537854"/>
              <a:gd name="connsiteX0" fmla="*/ 0 w 9206702"/>
              <a:gd name="connsiteY0" fmla="*/ 0 h 1537854"/>
              <a:gd name="connsiteX1" fmla="*/ 7985039 w 9206702"/>
              <a:gd name="connsiteY1" fmla="*/ 12700 h 1537854"/>
              <a:gd name="connsiteX2" fmla="*/ 9206702 w 9206702"/>
              <a:gd name="connsiteY2" fmla="*/ 1534226 h 1537854"/>
              <a:gd name="connsiteX3" fmla="*/ 0 w 9206702"/>
              <a:gd name="connsiteY3" fmla="*/ 1537854 h 1537854"/>
              <a:gd name="connsiteX4" fmla="*/ 0 w 9206702"/>
              <a:gd name="connsiteY4" fmla="*/ 0 h 15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6702" h="1537854">
                <a:moveTo>
                  <a:pt x="0" y="0"/>
                </a:moveTo>
                <a:lnTo>
                  <a:pt x="7985039" y="12700"/>
                </a:lnTo>
                <a:lnTo>
                  <a:pt x="9206702" y="1534226"/>
                </a:lnTo>
                <a:lnTo>
                  <a:pt x="0" y="153785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B24AB9-28A4-5545-9CBC-4A67C1581F95}"/>
              </a:ext>
            </a:extLst>
          </p:cNvPr>
          <p:cNvSpPr/>
          <p:nvPr userDrawn="1"/>
        </p:nvSpPr>
        <p:spPr>
          <a:xfrm>
            <a:off x="0" y="5816600"/>
            <a:ext cx="12222506" cy="10414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5E946A8-4D09-814B-AFBF-93A0CA0618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179" y="20555"/>
            <a:ext cx="3850327" cy="5775491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02302A00-61B1-9E44-8FE6-1764466D1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203" y="2828807"/>
            <a:ext cx="7084954" cy="1039862"/>
          </a:xfrm>
        </p:spPr>
        <p:txBody>
          <a:bodyPr anchor="ctr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ALL CAPS KEEP TO TWO LINES MAX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56FDEC8-9DCF-7B45-BBBD-EFF4CD23A5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203" y="4327343"/>
            <a:ext cx="5535613" cy="867670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281354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A6539-61AD-4B43-83D9-4C5DE9F74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8559EC-3226-9F43-B96B-F405F0BF8BAE}"/>
              </a:ext>
            </a:extLst>
          </p:cNvPr>
          <p:cNvSpPr/>
          <p:nvPr userDrawn="1"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62FBCC-5BCB-294B-B3AC-265D67F1C7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1847" y="1478583"/>
            <a:ext cx="10508569" cy="4546660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932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A6539-61AD-4B43-83D9-4C5DE9F74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8559EC-3226-9F43-B96B-F405F0BF8BAE}"/>
              </a:ext>
            </a:extLst>
          </p:cNvPr>
          <p:cNvSpPr/>
          <p:nvPr userDrawn="1"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62FBCC-5BCB-294B-B3AC-265D67F1C7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3127" y="2057022"/>
            <a:ext cx="5031928" cy="3968221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62B248B-69DD-CA4A-8C41-56A75F319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16429" y="2057022"/>
            <a:ext cx="5031930" cy="3968221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95553D97-9A45-D449-90DD-88AFD4EF5C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3642" y="1468367"/>
            <a:ext cx="5031929" cy="508219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Placeholder 1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000F90E5-C77F-954B-B396-F34ECF1A39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6428" y="1468367"/>
            <a:ext cx="5031931" cy="508219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Placeholder 2</a:t>
            </a:r>
          </a:p>
        </p:txBody>
      </p:sp>
    </p:spTree>
    <p:extLst>
      <p:ext uri="{BB962C8B-B14F-4D97-AF65-F5344CB8AC3E}">
        <p14:creationId xmlns:p14="http://schemas.microsoft.com/office/powerpoint/2010/main" val="400166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A612E11-3D88-B249-B591-0D6E5779532B}"/>
              </a:ext>
            </a:extLst>
          </p:cNvPr>
          <p:cNvSpPr/>
          <p:nvPr userDrawn="1"/>
        </p:nvSpPr>
        <p:spPr>
          <a:xfrm flipH="1" flipV="1">
            <a:off x="6104453" y="0"/>
            <a:ext cx="90395" cy="6577197"/>
          </a:xfrm>
          <a:prstGeom prst="rect">
            <a:avLst/>
          </a:prstGeom>
          <a:solidFill>
            <a:srgbClr val="036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C42000-73DE-3F43-8396-8EFDBDDFAC72}"/>
              </a:ext>
            </a:extLst>
          </p:cNvPr>
          <p:cNvSpPr/>
          <p:nvPr userDrawn="1"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A6539-61AD-4B43-83D9-4C5DE9F74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3859" y="538073"/>
            <a:ext cx="5475837" cy="8498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62FBCC-5BCB-294B-B3AC-265D67F1C7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2691" y="1900047"/>
            <a:ext cx="5484510" cy="4125196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BBF8337-797F-B04E-BC02-A6CAA6BAEF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451" y="0"/>
            <a:ext cx="6112903" cy="6502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9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BBF8337-797F-B04E-BC02-A6CAA6BAEF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7548" y="0"/>
            <a:ext cx="6112903" cy="6502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612E11-3D88-B249-B591-0D6E5779532B}"/>
              </a:ext>
            </a:extLst>
          </p:cNvPr>
          <p:cNvSpPr/>
          <p:nvPr userDrawn="1"/>
        </p:nvSpPr>
        <p:spPr>
          <a:xfrm flipH="1" flipV="1">
            <a:off x="5997153" y="0"/>
            <a:ext cx="90395" cy="6577197"/>
          </a:xfrm>
          <a:prstGeom prst="rect">
            <a:avLst/>
          </a:prstGeom>
          <a:solidFill>
            <a:srgbClr val="036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C42000-73DE-3F43-8396-8EFDBDDFAC72}"/>
              </a:ext>
            </a:extLst>
          </p:cNvPr>
          <p:cNvSpPr/>
          <p:nvPr userDrawn="1"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A6539-61AD-4B43-83D9-4C5DE9F74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09" y="538073"/>
            <a:ext cx="5475837" cy="8498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62FBCC-5BCB-294B-B3AC-265D67F1C7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541" y="1900047"/>
            <a:ext cx="5484510" cy="4125196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49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Slid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7FCC34C1-1054-6B4F-9D3C-7A6FF26B51F3}"/>
              </a:ext>
            </a:extLst>
          </p:cNvPr>
          <p:cNvSpPr/>
          <p:nvPr userDrawn="1"/>
        </p:nvSpPr>
        <p:spPr>
          <a:xfrm>
            <a:off x="7078717" y="-15766"/>
            <a:ext cx="5113283" cy="6873765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680138 w 6096000"/>
              <a:gd name="connsiteY0" fmla="*/ 0 h 6873765"/>
              <a:gd name="connsiteX1" fmla="*/ 6096000 w 6096000"/>
              <a:gd name="connsiteY1" fmla="*/ 15765 h 6873765"/>
              <a:gd name="connsiteX2" fmla="*/ 6096000 w 6096000"/>
              <a:gd name="connsiteY2" fmla="*/ 6873765 h 6873765"/>
              <a:gd name="connsiteX3" fmla="*/ 0 w 6096000"/>
              <a:gd name="connsiteY3" fmla="*/ 6873765 h 6873765"/>
              <a:gd name="connsiteX4" fmla="*/ 2680138 w 6096000"/>
              <a:gd name="connsiteY4" fmla="*/ 0 h 687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73765">
                <a:moveTo>
                  <a:pt x="2680138" y="0"/>
                </a:moveTo>
                <a:lnTo>
                  <a:pt x="6096000" y="15765"/>
                </a:lnTo>
                <a:lnTo>
                  <a:pt x="6096000" y="6873765"/>
                </a:lnTo>
                <a:lnTo>
                  <a:pt x="0" y="6873765"/>
                </a:lnTo>
                <a:lnTo>
                  <a:pt x="2680138" y="0"/>
                </a:lnTo>
                <a:close/>
              </a:path>
            </a:pathLst>
          </a:custGeom>
          <a:solidFill>
            <a:srgbClr val="036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A4BC9DC-5C17-2140-BD40-FDF7A74E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3714" y="1265435"/>
            <a:ext cx="4570459" cy="3955766"/>
          </a:xfrm>
          <a:prstGeom prst="hexagon">
            <a:avLst/>
          </a:prstGeom>
          <a:solidFill>
            <a:schemeClr val="bg1">
              <a:lumMod val="95000"/>
            </a:schemeClr>
          </a:solidFill>
          <a:effectLst>
            <a:outerShdw blurRad="393700" dist="355600" dir="2700000" algn="tl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A6539-61AD-4B43-83D9-4C5DE9F74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848" y="1696776"/>
            <a:ext cx="5234153" cy="8498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667F566E-D6EB-8043-B1E9-4C7BB50C6D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1847" y="3009322"/>
            <a:ext cx="5234153" cy="1772543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8559EC-3226-9F43-B96B-F405F0BF8BAE}"/>
              </a:ext>
            </a:extLst>
          </p:cNvPr>
          <p:cNvSpPr/>
          <p:nvPr userDrawn="1"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31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0142D3-EA30-1E41-B612-3252A435A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848" y="538073"/>
            <a:ext cx="10491952" cy="8498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FD018-9F31-7943-8BDA-88EE0513D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848" y="1565565"/>
            <a:ext cx="10491952" cy="4585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990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57" r:id="rId3"/>
    <p:sldLayoutId id="2147483659" r:id="rId4"/>
    <p:sldLayoutId id="2147483662" r:id="rId5"/>
    <p:sldLayoutId id="2147483664" r:id="rId6"/>
    <p:sldLayoutId id="2147483665" r:id="rId7"/>
    <p:sldLayoutId id="2147483671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rgbClr val="036E3D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rgbClr val="036E3D"/>
        </a:buClr>
        <a:buFont typeface="Wingdings" pitchFamily="2" charset="2"/>
        <a:buChar char="§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rgbClr val="036E3D"/>
        </a:buClr>
        <a:buFont typeface="Wingdings" pitchFamily="2" charset="2"/>
        <a:buChar char="§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rgbClr val="036E3D"/>
        </a:buClr>
        <a:buFont typeface="Wingdings" pitchFamily="2" charset="2"/>
        <a:buChar char="§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rgbClr val="036E3D"/>
        </a:buClr>
        <a:buFont typeface="Wingdings" pitchFamily="2" charset="2"/>
        <a:buChar char="§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42259-07E3-B847-99BF-0E423339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203" y="2828807"/>
            <a:ext cx="7571057" cy="1039862"/>
          </a:xfrm>
        </p:spPr>
        <p:txBody>
          <a:bodyPr>
            <a:normAutofit fontScale="90000"/>
          </a:bodyPr>
          <a:lstStyle/>
          <a:p>
            <a:r>
              <a:rPr lang="en-US"/>
              <a:t>ENERGY: FUEL SOURCES FOR THE WORKING MUSCLE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E8332C-0718-9D44-B691-30F992C2FB9E}"/>
              </a:ext>
            </a:extLst>
          </p:cNvPr>
          <p:cNvSpPr txBox="1"/>
          <p:nvPr/>
        </p:nvSpPr>
        <p:spPr>
          <a:xfrm>
            <a:off x="8070575" y="5966191"/>
            <a:ext cx="3844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b="1" i="1" kern="1200">
                <a:solidFill>
                  <a:schemeClr val="bg1"/>
                </a:solidFill>
                <a:latin typeface="+mj-lt"/>
                <a:cs typeface="Avenir Light"/>
              </a:rPr>
              <a:t>Lecture content provided by GSSI, a division of PepsiCo, Inc. Any opinions or scientific interpretations expressed in this presentation are those of the author and do not necessarily reflect the position or policy of PepsiCo, Inc.</a:t>
            </a:r>
            <a:endParaRPr lang="en-US" sz="1000" b="1" i="1">
              <a:solidFill>
                <a:schemeClr val="bg1"/>
              </a:solidFill>
              <a:latin typeface="+mj-l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671704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9C1EE-DB9A-0D45-BDFC-E7E0E04CC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Note on Caffeine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119E3-16B6-6A4C-802B-9EF7077818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Caffeine provides “energy” primarily by acting on the nervous system and binds to receptors in the brain to alter the release of neurotransmitters</a:t>
            </a:r>
          </a:p>
          <a:p>
            <a:endParaRPr lang="en-US" sz="2400" dirty="0"/>
          </a:p>
          <a:p>
            <a:r>
              <a:rPr lang="en-US" sz="2400" dirty="0"/>
              <a:t>Caffeine does have ergogenic benefits for exercise performance, but it is not an energy source to provide </a:t>
            </a:r>
            <a:r>
              <a:rPr lang="en-US" sz="2400" u="sng" dirty="0"/>
              <a:t>fuel</a:t>
            </a:r>
            <a:r>
              <a:rPr lang="en-US" sz="2400" dirty="0"/>
              <a:t> for muscle contraction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390467-5A89-6843-997F-108B0D0CA653}"/>
              </a:ext>
            </a:extLst>
          </p:cNvPr>
          <p:cNvCxnSpPr>
            <a:cxnSpLocks/>
          </p:cNvCxnSpPr>
          <p:nvPr/>
        </p:nvCxnSpPr>
        <p:spPr>
          <a:xfrm>
            <a:off x="861847" y="1156464"/>
            <a:ext cx="5559735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A0CEBF6-0D91-0C4F-90C8-4F4FE8E78222}"/>
              </a:ext>
            </a:extLst>
          </p:cNvPr>
          <p:cNvSpPr txBox="1"/>
          <p:nvPr/>
        </p:nvSpPr>
        <p:spPr>
          <a:xfrm>
            <a:off x="3560948" y="6572238"/>
            <a:ext cx="8639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Hargreaves, M &amp; </a:t>
            </a:r>
            <a:r>
              <a:rPr lang="en-US" sz="1000" dirty="0" err="1">
                <a:solidFill>
                  <a:schemeClr val="bg1"/>
                </a:solidFill>
              </a:rPr>
              <a:t>Spriet</a:t>
            </a:r>
            <a:r>
              <a:rPr lang="en-US" sz="1000" dirty="0">
                <a:solidFill>
                  <a:schemeClr val="bg1"/>
                </a:solidFill>
              </a:rPr>
              <a:t>, L. </a:t>
            </a:r>
            <a:r>
              <a:rPr lang="en-US" sz="1000" i="1" dirty="0">
                <a:solidFill>
                  <a:schemeClr val="bg1"/>
                </a:solidFill>
              </a:rPr>
              <a:t>Nat </a:t>
            </a:r>
            <a:r>
              <a:rPr lang="en-US" sz="1000" i="1" dirty="0" err="1">
                <a:solidFill>
                  <a:schemeClr val="bg1"/>
                </a:solidFill>
              </a:rPr>
              <a:t>Metab</a:t>
            </a:r>
            <a:r>
              <a:rPr lang="en-US" sz="1000" dirty="0">
                <a:solidFill>
                  <a:schemeClr val="bg1"/>
                </a:solidFill>
              </a:rPr>
              <a:t>. 2020; https://</a:t>
            </a:r>
            <a:r>
              <a:rPr lang="en-US" sz="1000" dirty="0" err="1">
                <a:solidFill>
                  <a:schemeClr val="bg1"/>
                </a:solidFill>
              </a:rPr>
              <a:t>doi.org</a:t>
            </a:r>
            <a:r>
              <a:rPr lang="en-US" sz="1000" dirty="0">
                <a:solidFill>
                  <a:schemeClr val="bg1"/>
                </a:solidFill>
              </a:rPr>
              <a:t>/10.1038/s42255-020-0251-4. </a:t>
            </a:r>
          </a:p>
        </p:txBody>
      </p:sp>
    </p:spTree>
    <p:extLst>
      <p:ext uri="{BB962C8B-B14F-4D97-AF65-F5344CB8AC3E}">
        <p14:creationId xmlns:p14="http://schemas.microsoft.com/office/powerpoint/2010/main" val="5847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9C1EE-DB9A-0D45-BDFC-E7E0E04CC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Fuel Sources Myths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119E3-16B6-6A4C-802B-9EF7077818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Clr>
                <a:srgbClr val="036E3D"/>
              </a:buClr>
              <a:buFont typeface="Wingdings" pitchFamily="2" charset="2"/>
              <a:buChar char="§"/>
            </a:pPr>
            <a:r>
              <a:rPr lang="en-US" sz="2400"/>
              <a:t>Nuts are an excellent source of quick energy</a:t>
            </a:r>
          </a:p>
          <a:p>
            <a:pPr marL="342900" indent="-342900">
              <a:buClr>
                <a:srgbClr val="036E3D"/>
              </a:buClr>
              <a:buFont typeface="Wingdings" pitchFamily="2" charset="2"/>
              <a:buChar char="§"/>
            </a:pPr>
            <a:r>
              <a:rPr lang="en-US" sz="2400"/>
              <a:t>All types of carbohydrate should be avoided</a:t>
            </a:r>
          </a:p>
          <a:p>
            <a:pPr marL="342900" indent="-342900">
              <a:buClr>
                <a:srgbClr val="036E3D"/>
              </a:buClr>
              <a:buFont typeface="Wingdings" pitchFamily="2" charset="2"/>
              <a:buChar char="§"/>
            </a:pPr>
            <a:r>
              <a:rPr lang="en-US" sz="2400"/>
              <a:t>B-vitamin supplements will provide a quick boost of energy before a workout</a:t>
            </a:r>
          </a:p>
          <a:p>
            <a:pPr marL="342900" indent="-342900">
              <a:buClr>
                <a:srgbClr val="036E3D"/>
              </a:buClr>
              <a:buFont typeface="Wingdings" pitchFamily="2" charset="2"/>
              <a:buChar char="§"/>
            </a:pPr>
            <a:r>
              <a:rPr lang="en-US" sz="2400"/>
              <a:t>Low carbohydrate, high protein and/or high fat diets provide the energy needed to improve performance</a:t>
            </a:r>
          </a:p>
          <a:p>
            <a:pPr marL="342900" indent="-342900">
              <a:buClr>
                <a:srgbClr val="036E3D"/>
              </a:buClr>
              <a:buFont typeface="Wingdings" pitchFamily="2" charset="2"/>
              <a:buChar char="§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16814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A917-FBA0-F84B-928F-A17480459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FUEL STORAGE</a:t>
            </a:r>
          </a:p>
        </p:txBody>
      </p:sp>
    </p:spTree>
    <p:extLst>
      <p:ext uri="{BB962C8B-B14F-4D97-AF65-F5344CB8AC3E}">
        <p14:creationId xmlns:p14="http://schemas.microsoft.com/office/powerpoint/2010/main" val="3083756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1027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791" y="-3614"/>
            <a:ext cx="12211025" cy="6861613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22" name="Rectangle 21"/>
          <p:cNvSpPr/>
          <p:nvPr/>
        </p:nvSpPr>
        <p:spPr>
          <a:xfrm>
            <a:off x="-10789" y="2959662"/>
            <a:ext cx="7120991" cy="938679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847844" y="2708136"/>
            <a:ext cx="0" cy="409995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517339" y="3636023"/>
            <a:ext cx="0" cy="409995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847844" y="3636024"/>
            <a:ext cx="0" cy="1111305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728240" y="3160231"/>
            <a:ext cx="1587515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67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GLUCOSE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96905" y="3160231"/>
            <a:ext cx="192198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67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FATTY ACIDS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4110756" y="4714959"/>
            <a:ext cx="1769456" cy="0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826818" y="323682"/>
            <a:ext cx="1402620" cy="1575249"/>
          </a:xfrm>
          <a:prstGeom prst="rect">
            <a:avLst/>
          </a:prstGeom>
          <a:solidFill>
            <a:srgbClr val="FFD0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517339" y="2708136"/>
            <a:ext cx="0" cy="409995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124957" y="323682"/>
            <a:ext cx="1402620" cy="1575249"/>
          </a:xfrm>
          <a:prstGeom prst="rect">
            <a:avLst/>
          </a:prstGeom>
          <a:solidFill>
            <a:srgbClr val="FFD0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Rectangle 42"/>
          <p:cNvSpPr/>
          <p:nvPr/>
        </p:nvSpPr>
        <p:spPr>
          <a:xfrm>
            <a:off x="496313" y="1046570"/>
            <a:ext cx="1402620" cy="852361"/>
          </a:xfrm>
          <a:prstGeom prst="rect">
            <a:avLst/>
          </a:prstGeom>
          <a:solidFill>
            <a:srgbClr val="FFD0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Hexagon 15"/>
          <p:cNvSpPr/>
          <p:nvPr/>
        </p:nvSpPr>
        <p:spPr>
          <a:xfrm rot="5400000">
            <a:off x="606073" y="1609487"/>
            <a:ext cx="1180031" cy="1017267"/>
          </a:xfrm>
          <a:prstGeom prst="hexagon">
            <a:avLst/>
          </a:prstGeom>
          <a:solidFill>
            <a:srgbClr val="69AC4A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Hexagon 17"/>
          <p:cNvSpPr/>
          <p:nvPr/>
        </p:nvSpPr>
        <p:spPr>
          <a:xfrm rot="5400000">
            <a:off x="5245510" y="1609489"/>
            <a:ext cx="1180031" cy="1017267"/>
          </a:xfrm>
          <a:prstGeom prst="hexagon">
            <a:avLst/>
          </a:prstGeom>
          <a:solidFill>
            <a:srgbClr val="69AC4A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704723" y="2114721"/>
            <a:ext cx="1165252" cy="1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Hexagon 16"/>
          <p:cNvSpPr/>
          <p:nvPr/>
        </p:nvSpPr>
        <p:spPr>
          <a:xfrm rot="5400000">
            <a:off x="2925791" y="1609488"/>
            <a:ext cx="1180031" cy="1017267"/>
          </a:xfrm>
          <a:prstGeom prst="hexagon">
            <a:avLst/>
          </a:prstGeom>
          <a:solidFill>
            <a:srgbClr val="69AC4A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4" name="Rectangle 43"/>
          <p:cNvSpPr/>
          <p:nvPr/>
        </p:nvSpPr>
        <p:spPr>
          <a:xfrm>
            <a:off x="1607618" y="4952328"/>
            <a:ext cx="3830231" cy="1575249"/>
          </a:xfrm>
          <a:prstGeom prst="rect">
            <a:avLst/>
          </a:prstGeom>
          <a:solidFill>
            <a:srgbClr val="FFD0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Hexagon 34"/>
          <p:cNvSpPr/>
          <p:nvPr/>
        </p:nvSpPr>
        <p:spPr>
          <a:xfrm rot="5400000">
            <a:off x="2925791" y="4231308"/>
            <a:ext cx="1180031" cy="1017267"/>
          </a:xfrm>
          <a:prstGeom prst="hexagon">
            <a:avLst/>
          </a:prstGeom>
          <a:solidFill>
            <a:srgbClr val="69AC4A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5" name="Rectangle 44"/>
          <p:cNvSpPr/>
          <p:nvPr/>
        </p:nvSpPr>
        <p:spPr>
          <a:xfrm>
            <a:off x="485523" y="1088670"/>
            <a:ext cx="1413408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67" b="1">
                <a:solidFill>
                  <a:srgbClr val="876F06"/>
                </a:solidFill>
                <a:latin typeface="Century Gothic" charset="0"/>
                <a:ea typeface="Century Gothic" charset="0"/>
                <a:cs typeface="Century Gothic" charset="0"/>
              </a:rPr>
              <a:t>GLUCOSE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816029" y="376569"/>
            <a:ext cx="1413408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67" b="1">
                <a:solidFill>
                  <a:srgbClr val="876F06"/>
                </a:solidFill>
                <a:latin typeface="Century Gothic" charset="0"/>
                <a:ea typeface="Century Gothic" charset="0"/>
                <a:cs typeface="Century Gothic" charset="0"/>
              </a:rPr>
              <a:t>LIVER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816030" y="732619"/>
            <a:ext cx="1521301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33">
                <a:solidFill>
                  <a:srgbClr val="876F06"/>
                </a:solidFill>
                <a:latin typeface="Century Gothic" charset="0"/>
                <a:ea typeface="Century Gothic" charset="0"/>
                <a:cs typeface="Century Gothic" charset="0"/>
              </a:rPr>
              <a:t>Liver glycogen</a:t>
            </a:r>
          </a:p>
          <a:p>
            <a:r>
              <a:rPr lang="en-US" sz="1333">
                <a:solidFill>
                  <a:srgbClr val="876F06"/>
                </a:solidFill>
                <a:latin typeface="Century Gothic" charset="0"/>
                <a:ea typeface="Century Gothic" charset="0"/>
                <a:cs typeface="Century Gothic" charset="0"/>
              </a:rPr>
              <a:t>~80 grams</a:t>
            </a:r>
          </a:p>
          <a:p>
            <a:r>
              <a:rPr lang="en-US" sz="1333">
                <a:solidFill>
                  <a:srgbClr val="876F06"/>
                </a:solidFill>
                <a:latin typeface="Century Gothic" charset="0"/>
                <a:ea typeface="Century Gothic" charset="0"/>
                <a:cs typeface="Century Gothic" charset="0"/>
              </a:rPr>
              <a:t>320 kcal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124957" y="376569"/>
            <a:ext cx="1413408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67" b="1">
                <a:solidFill>
                  <a:srgbClr val="876F06"/>
                </a:solidFill>
                <a:latin typeface="Century Gothic" charset="0"/>
                <a:ea typeface="Century Gothic" charset="0"/>
                <a:cs typeface="Century Gothic" charset="0"/>
              </a:rPr>
              <a:t>ADIPOSE TISSUE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124958" y="1002353"/>
            <a:ext cx="1521301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33">
                <a:solidFill>
                  <a:srgbClr val="876F06"/>
                </a:solidFill>
                <a:latin typeface="Century Gothic" charset="0"/>
                <a:ea typeface="Century Gothic" charset="0"/>
                <a:cs typeface="Century Gothic" charset="0"/>
              </a:rPr>
              <a:t>Fat </a:t>
            </a:r>
          </a:p>
          <a:p>
            <a:r>
              <a:rPr lang="en-US" sz="1333">
                <a:solidFill>
                  <a:srgbClr val="876F06"/>
                </a:solidFill>
                <a:latin typeface="Century Gothic" charset="0"/>
                <a:ea typeface="Century Gothic" charset="0"/>
                <a:cs typeface="Century Gothic" charset="0"/>
              </a:rPr>
              <a:t>&gt;100,000 kcal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816029" y="5307317"/>
            <a:ext cx="1413408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67" b="1">
                <a:solidFill>
                  <a:srgbClr val="876F06"/>
                </a:solidFill>
                <a:latin typeface="Century Gothic" charset="0"/>
                <a:ea typeface="Century Gothic" charset="0"/>
                <a:cs typeface="Century Gothic" charset="0"/>
              </a:rPr>
              <a:t>MUSCLE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747880" y="5684945"/>
            <a:ext cx="2114720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33" dirty="0">
                <a:solidFill>
                  <a:srgbClr val="876F06"/>
                </a:solidFill>
                <a:latin typeface="Century Gothic" charset="0"/>
                <a:ea typeface="Century Gothic" charset="0"/>
                <a:cs typeface="Century Gothic" charset="0"/>
              </a:rPr>
              <a:t>PCr</a:t>
            </a:r>
          </a:p>
          <a:p>
            <a:r>
              <a:rPr lang="en-US" sz="1333" dirty="0">
                <a:solidFill>
                  <a:srgbClr val="876F06"/>
                </a:solidFill>
                <a:latin typeface="Century Gothic" charset="0"/>
                <a:ea typeface="Century Gothic" charset="0"/>
                <a:cs typeface="Century Gothic" charset="0"/>
              </a:rPr>
              <a:t>Fat (IMTG)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321960" y="5684944"/>
            <a:ext cx="2316841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33">
                <a:solidFill>
                  <a:srgbClr val="876F06"/>
                </a:solidFill>
                <a:latin typeface="Century Gothic" charset="0"/>
                <a:ea typeface="Century Gothic" charset="0"/>
                <a:cs typeface="Century Gothic" charset="0"/>
              </a:rPr>
              <a:t>Muscle glycogen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5033" y="1801452"/>
            <a:ext cx="594915" cy="61903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8370" y="1888141"/>
            <a:ext cx="565887" cy="48552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235" y="4453990"/>
            <a:ext cx="610575" cy="610575"/>
          </a:xfrm>
          <a:prstGeom prst="rect">
            <a:avLst/>
          </a:prstGeom>
        </p:spPr>
      </p:pic>
      <p:sp>
        <p:nvSpPr>
          <p:cNvPr id="59" name="Hexagon 58"/>
          <p:cNvSpPr/>
          <p:nvPr/>
        </p:nvSpPr>
        <p:spPr>
          <a:xfrm rot="5400000">
            <a:off x="6898443" y="2720799"/>
            <a:ext cx="1618077" cy="1394893"/>
          </a:xfrm>
          <a:prstGeom prst="hexagon">
            <a:avLst/>
          </a:prstGeom>
          <a:solidFill>
            <a:srgbClr val="FFD00D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/>
          <p:cNvSpPr/>
          <p:nvPr/>
        </p:nvSpPr>
        <p:spPr>
          <a:xfrm>
            <a:off x="7022412" y="3106285"/>
            <a:ext cx="1587515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b="1">
                <a:solidFill>
                  <a:srgbClr val="876F06"/>
                </a:solidFill>
                <a:latin typeface="Century Gothic" charset="0"/>
                <a:ea typeface="Century Gothic" charset="0"/>
                <a:cs typeface="Century Gothic" charset="0"/>
              </a:rPr>
              <a:t>BLOOD</a:t>
            </a:r>
            <a:endParaRPr lang="en-US" sz="2667">
              <a:solidFill>
                <a:srgbClr val="876F0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5200" y="5934354"/>
            <a:ext cx="6096000" cy="5025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594" indent="-228594">
              <a:buFont typeface="Arial" charset="0"/>
              <a:buChar char="•"/>
            </a:pPr>
            <a:r>
              <a:rPr lang="en-US" sz="1333">
                <a:solidFill>
                  <a:srgbClr val="876F06"/>
                </a:solidFill>
                <a:latin typeface="Century Gothic" charset="0"/>
                <a:ea typeface="Century Gothic" charset="0"/>
                <a:cs typeface="Century Gothic" charset="0"/>
              </a:rPr>
              <a:t>~460-520 grams</a:t>
            </a:r>
          </a:p>
          <a:p>
            <a:pPr marL="228594" indent="-228594">
              <a:buFont typeface="Arial" charset="0"/>
              <a:buChar char="•"/>
            </a:pPr>
            <a:r>
              <a:rPr lang="en-US" sz="1333">
                <a:solidFill>
                  <a:srgbClr val="876F06"/>
                </a:solidFill>
                <a:latin typeface="Century Gothic" charset="0"/>
                <a:ea typeface="Century Gothic" charset="0"/>
                <a:cs typeface="Century Gothic" charset="0"/>
              </a:rPr>
              <a:t>1849-2,080 kcal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23" t="-7588" r="40632" b="3773"/>
          <a:stretch/>
        </p:blipFill>
        <p:spPr>
          <a:xfrm>
            <a:off x="933264" y="1680317"/>
            <a:ext cx="509457" cy="8244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3EEB0F-FAD1-5C4D-A743-5625AA7005C7}"/>
              </a:ext>
            </a:extLst>
          </p:cNvPr>
          <p:cNvSpPr txBox="1"/>
          <p:nvPr/>
        </p:nvSpPr>
        <p:spPr>
          <a:xfrm>
            <a:off x="5229560" y="6607352"/>
            <a:ext cx="6992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van Loon LJ. </a:t>
            </a:r>
            <a:r>
              <a:rPr lang="en-US" sz="1000" i="1" dirty="0">
                <a:solidFill>
                  <a:schemeClr val="bg1"/>
                </a:solidFill>
              </a:rPr>
              <a:t>Appl Physiol. </a:t>
            </a:r>
            <a:r>
              <a:rPr lang="en-US" sz="1000" dirty="0">
                <a:solidFill>
                  <a:schemeClr val="bg1"/>
                </a:solidFill>
              </a:rPr>
              <a:t>2004;97(4):1170-1187 https://</a:t>
            </a:r>
            <a:r>
              <a:rPr lang="en-US" sz="1000" dirty="0" err="1">
                <a:solidFill>
                  <a:schemeClr val="bg1"/>
                </a:solidFill>
              </a:rPr>
              <a:t>doi.org</a:t>
            </a:r>
            <a:r>
              <a:rPr lang="en-US" sz="1000" dirty="0">
                <a:solidFill>
                  <a:schemeClr val="bg1"/>
                </a:solidFill>
              </a:rPr>
              <a:t>/10.1152/japplphysiol.00368.2004.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278374-6CF7-6541-BDF7-342664E0F676}"/>
              </a:ext>
            </a:extLst>
          </p:cNvPr>
          <p:cNvSpPr txBox="1"/>
          <p:nvPr/>
        </p:nvSpPr>
        <p:spPr>
          <a:xfrm>
            <a:off x="3582313" y="6406076"/>
            <a:ext cx="8639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Hargreaves, M &amp; </a:t>
            </a:r>
            <a:r>
              <a:rPr lang="en-US" sz="1000" dirty="0" err="1">
                <a:solidFill>
                  <a:schemeClr val="bg1"/>
                </a:solidFill>
              </a:rPr>
              <a:t>Spriet</a:t>
            </a:r>
            <a:r>
              <a:rPr lang="en-US" sz="1000" dirty="0">
                <a:solidFill>
                  <a:schemeClr val="bg1"/>
                </a:solidFill>
              </a:rPr>
              <a:t>, L. </a:t>
            </a:r>
            <a:r>
              <a:rPr lang="en-US" sz="1000" i="1" dirty="0">
                <a:solidFill>
                  <a:schemeClr val="bg1"/>
                </a:solidFill>
              </a:rPr>
              <a:t>Nat </a:t>
            </a:r>
            <a:r>
              <a:rPr lang="en-US" sz="1000" i="1" dirty="0" err="1">
                <a:solidFill>
                  <a:schemeClr val="bg1"/>
                </a:solidFill>
              </a:rPr>
              <a:t>Metab</a:t>
            </a:r>
            <a:r>
              <a:rPr lang="en-US" sz="1000" dirty="0">
                <a:solidFill>
                  <a:schemeClr val="bg1"/>
                </a:solidFill>
              </a:rPr>
              <a:t>. 2020; https://</a:t>
            </a:r>
            <a:r>
              <a:rPr lang="en-US" sz="1000" dirty="0" err="1">
                <a:solidFill>
                  <a:schemeClr val="bg1"/>
                </a:solidFill>
              </a:rPr>
              <a:t>doi.org</a:t>
            </a:r>
            <a:r>
              <a:rPr lang="en-US" sz="1000" dirty="0">
                <a:solidFill>
                  <a:schemeClr val="bg1"/>
                </a:solidFill>
              </a:rPr>
              <a:t>/10.1038/s42255-020-0251-4. </a:t>
            </a:r>
          </a:p>
        </p:txBody>
      </p:sp>
    </p:spTree>
    <p:extLst>
      <p:ext uri="{BB962C8B-B14F-4D97-AF65-F5344CB8AC3E}">
        <p14:creationId xmlns:p14="http://schemas.microsoft.com/office/powerpoint/2010/main" val="410344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407A-B259-D349-BCDE-C65FA9F9B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137" y="401596"/>
            <a:ext cx="10491952" cy="581043"/>
          </a:xfrm>
        </p:spPr>
        <p:txBody>
          <a:bodyPr/>
          <a:lstStyle/>
          <a:p>
            <a:r>
              <a:rPr lang="en-US"/>
              <a:t>Glucose Storage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58EE11-7E66-6E40-B679-A9AE16F8EB82}"/>
              </a:ext>
            </a:extLst>
          </p:cNvPr>
          <p:cNvSpPr txBox="1"/>
          <p:nvPr/>
        </p:nvSpPr>
        <p:spPr>
          <a:xfrm>
            <a:off x="382137" y="1514901"/>
            <a:ext cx="113958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Glycogenesis </a:t>
            </a:r>
            <a:r>
              <a:rPr lang="en-US" sz="2400" dirty="0"/>
              <a:t>= process of converting glucose into glycogen </a:t>
            </a:r>
          </a:p>
          <a:p>
            <a:endParaRPr lang="en-US" sz="2400" dirty="0"/>
          </a:p>
          <a:p>
            <a:r>
              <a:rPr lang="en-US" sz="2400" dirty="0"/>
              <a:t>Glycogen can be stored in the liver and the muscle in limited capacity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	Muscle glycogen (~460-520 g) – only used by the muscle for energy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	Liver glycogen (~80 g) – can leave the liver as blood glucose to be 	used by the brain and other tissues</a:t>
            </a:r>
          </a:p>
          <a:p>
            <a:endParaRPr lang="en-US" sz="2400" dirty="0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7AA4035-8588-1946-83F1-F4EDDC1712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352" y="4467434"/>
            <a:ext cx="758290" cy="697322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22ADD0B0-F8AE-484B-AA7D-E447C6E115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57" y="3206721"/>
            <a:ext cx="682080" cy="77134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923808-5DCB-9340-9A07-2F2202E7286C}"/>
              </a:ext>
            </a:extLst>
          </p:cNvPr>
          <p:cNvCxnSpPr>
            <a:cxnSpLocks/>
          </p:cNvCxnSpPr>
          <p:nvPr/>
        </p:nvCxnSpPr>
        <p:spPr>
          <a:xfrm>
            <a:off x="482414" y="982639"/>
            <a:ext cx="3611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F200B88-1EB8-0A43-9AA0-55003E61533E}"/>
              </a:ext>
            </a:extLst>
          </p:cNvPr>
          <p:cNvSpPr txBox="1"/>
          <p:nvPr/>
        </p:nvSpPr>
        <p:spPr>
          <a:xfrm>
            <a:off x="5199744" y="6657680"/>
            <a:ext cx="6992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van Loon LJ. </a:t>
            </a:r>
            <a:r>
              <a:rPr lang="en-US" sz="1000" i="1" dirty="0">
                <a:solidFill>
                  <a:schemeClr val="bg1"/>
                </a:solidFill>
              </a:rPr>
              <a:t>Appl Physiol. </a:t>
            </a:r>
            <a:r>
              <a:rPr lang="en-US" sz="1000" dirty="0">
                <a:solidFill>
                  <a:schemeClr val="bg1"/>
                </a:solidFill>
              </a:rPr>
              <a:t>2004;97(4):1170-1187 https://</a:t>
            </a:r>
            <a:r>
              <a:rPr lang="en-US" sz="1000" dirty="0" err="1">
                <a:solidFill>
                  <a:schemeClr val="bg1"/>
                </a:solidFill>
              </a:rPr>
              <a:t>doi.org</a:t>
            </a:r>
            <a:r>
              <a:rPr lang="en-US" sz="1000" dirty="0">
                <a:solidFill>
                  <a:schemeClr val="bg1"/>
                </a:solidFill>
              </a:rPr>
              <a:t>/10.1152/japplphysiol.00368.2004.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4F6A84-78CE-C043-947C-7C9931FBDA3A}"/>
              </a:ext>
            </a:extLst>
          </p:cNvPr>
          <p:cNvSpPr txBox="1"/>
          <p:nvPr/>
        </p:nvSpPr>
        <p:spPr>
          <a:xfrm>
            <a:off x="3552497" y="6478554"/>
            <a:ext cx="8639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Hargreaves, M &amp; </a:t>
            </a:r>
            <a:r>
              <a:rPr lang="en-US" sz="1000" dirty="0" err="1">
                <a:solidFill>
                  <a:schemeClr val="bg1"/>
                </a:solidFill>
              </a:rPr>
              <a:t>Spriet</a:t>
            </a:r>
            <a:r>
              <a:rPr lang="en-US" sz="1000" dirty="0">
                <a:solidFill>
                  <a:schemeClr val="bg1"/>
                </a:solidFill>
              </a:rPr>
              <a:t>, L. </a:t>
            </a:r>
            <a:r>
              <a:rPr lang="en-US" sz="1000" i="1" dirty="0">
                <a:solidFill>
                  <a:schemeClr val="bg1"/>
                </a:solidFill>
              </a:rPr>
              <a:t>Nat </a:t>
            </a:r>
            <a:r>
              <a:rPr lang="en-US" sz="1000" i="1" dirty="0" err="1">
                <a:solidFill>
                  <a:schemeClr val="bg1"/>
                </a:solidFill>
              </a:rPr>
              <a:t>Metab</a:t>
            </a:r>
            <a:r>
              <a:rPr lang="en-US" sz="1000" dirty="0">
                <a:solidFill>
                  <a:schemeClr val="bg1"/>
                </a:solidFill>
              </a:rPr>
              <a:t>. 2020; https://</a:t>
            </a:r>
            <a:r>
              <a:rPr lang="en-US" sz="1000" dirty="0" err="1">
                <a:solidFill>
                  <a:schemeClr val="bg1"/>
                </a:solidFill>
              </a:rPr>
              <a:t>doi.org</a:t>
            </a:r>
            <a:r>
              <a:rPr lang="en-US" sz="1000" dirty="0">
                <a:solidFill>
                  <a:schemeClr val="bg1"/>
                </a:solidFill>
              </a:rPr>
              <a:t>/10.1038/s42255-020-0251-4. </a:t>
            </a:r>
          </a:p>
        </p:txBody>
      </p:sp>
    </p:spTree>
    <p:extLst>
      <p:ext uri="{BB962C8B-B14F-4D97-AF65-F5344CB8AC3E}">
        <p14:creationId xmlns:p14="http://schemas.microsoft.com/office/powerpoint/2010/main" val="1168973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407A-B259-D349-BCDE-C65FA9F9B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137" y="401596"/>
            <a:ext cx="10491952" cy="581043"/>
          </a:xfrm>
        </p:spPr>
        <p:txBody>
          <a:bodyPr/>
          <a:lstStyle/>
          <a:p>
            <a:r>
              <a:rPr lang="en-US"/>
              <a:t>Glucose Storage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58EE11-7E66-6E40-B679-A9AE16F8EB82}"/>
              </a:ext>
            </a:extLst>
          </p:cNvPr>
          <p:cNvSpPr txBox="1"/>
          <p:nvPr/>
        </p:nvSpPr>
        <p:spPr>
          <a:xfrm>
            <a:off x="382137" y="1514901"/>
            <a:ext cx="113958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/>
          </a:p>
          <a:p>
            <a:r>
              <a:rPr lang="en-US" sz="2400" b="1"/>
              <a:t>Lipogenesis </a:t>
            </a:r>
            <a:r>
              <a:rPr lang="en-US" sz="2400"/>
              <a:t>= process of converting excess glucose into triglycerides (fat)</a:t>
            </a:r>
          </a:p>
          <a:p>
            <a:endParaRPr lang="en-US" sz="2400"/>
          </a:p>
          <a:p>
            <a:r>
              <a:rPr lang="en-US" sz="2400"/>
              <a:t>This typically occurs once glycogen stores are full and excess carbohydrate is consumed</a:t>
            </a:r>
          </a:p>
          <a:p>
            <a:endParaRPr lang="en-US" sz="2400"/>
          </a:p>
          <a:p>
            <a:r>
              <a:rPr lang="en-US" sz="2400"/>
              <a:t>Fat can be stored in several locations throughout the body including subcutaneous adipose, visceral adipose and muscle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DF6AB7-FD60-1945-B952-5DEA047839AF}"/>
              </a:ext>
            </a:extLst>
          </p:cNvPr>
          <p:cNvCxnSpPr>
            <a:cxnSpLocks/>
          </p:cNvCxnSpPr>
          <p:nvPr/>
        </p:nvCxnSpPr>
        <p:spPr>
          <a:xfrm>
            <a:off x="482414" y="982639"/>
            <a:ext cx="3611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CEC42D9-AE62-1147-84C3-01771FB90D05}"/>
              </a:ext>
            </a:extLst>
          </p:cNvPr>
          <p:cNvSpPr txBox="1"/>
          <p:nvPr/>
        </p:nvSpPr>
        <p:spPr>
          <a:xfrm>
            <a:off x="3560948" y="6572238"/>
            <a:ext cx="8639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Hargreaves, M &amp; </a:t>
            </a:r>
            <a:r>
              <a:rPr lang="en-US" sz="1000" dirty="0" err="1">
                <a:solidFill>
                  <a:schemeClr val="bg1"/>
                </a:solidFill>
              </a:rPr>
              <a:t>Spriet</a:t>
            </a:r>
            <a:r>
              <a:rPr lang="en-US" sz="1000" dirty="0">
                <a:solidFill>
                  <a:schemeClr val="bg1"/>
                </a:solidFill>
              </a:rPr>
              <a:t>, L. </a:t>
            </a:r>
            <a:r>
              <a:rPr lang="en-US" sz="1000" i="1" dirty="0">
                <a:solidFill>
                  <a:schemeClr val="bg1"/>
                </a:solidFill>
              </a:rPr>
              <a:t>Nat </a:t>
            </a:r>
            <a:r>
              <a:rPr lang="en-US" sz="1000" i="1" dirty="0" err="1">
                <a:solidFill>
                  <a:schemeClr val="bg1"/>
                </a:solidFill>
              </a:rPr>
              <a:t>Metab</a:t>
            </a:r>
            <a:r>
              <a:rPr lang="en-US" sz="1000" dirty="0">
                <a:solidFill>
                  <a:schemeClr val="bg1"/>
                </a:solidFill>
              </a:rPr>
              <a:t>. 2020; https://</a:t>
            </a:r>
            <a:r>
              <a:rPr lang="en-US" sz="1000" dirty="0" err="1">
                <a:solidFill>
                  <a:schemeClr val="bg1"/>
                </a:solidFill>
              </a:rPr>
              <a:t>doi.org</a:t>
            </a:r>
            <a:r>
              <a:rPr lang="en-US" sz="1000" dirty="0">
                <a:solidFill>
                  <a:schemeClr val="bg1"/>
                </a:solidFill>
              </a:rPr>
              <a:t>/10.1038/s42255-020-0251-4. </a:t>
            </a:r>
          </a:p>
        </p:txBody>
      </p:sp>
    </p:spTree>
    <p:extLst>
      <p:ext uri="{BB962C8B-B14F-4D97-AF65-F5344CB8AC3E}">
        <p14:creationId xmlns:p14="http://schemas.microsoft.com/office/powerpoint/2010/main" val="1416400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AE445-33DB-834C-A6A2-5D8D6A51A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677" y="517291"/>
            <a:ext cx="9733049" cy="849858"/>
          </a:xfrm>
        </p:spPr>
        <p:txBody>
          <a:bodyPr/>
          <a:lstStyle/>
          <a:p>
            <a:r>
              <a:rPr lang="en-US" dirty="0"/>
              <a:t>Manipulating Fuel Stores with Exercise Training &amp; Diet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26856-962C-A940-9C94-43C4D2543C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6677" y="1943112"/>
            <a:ext cx="8974145" cy="3380624"/>
          </a:xfrm>
        </p:spPr>
        <p:txBody>
          <a:bodyPr/>
          <a:lstStyle/>
          <a:p>
            <a:r>
              <a:rPr lang="en-US" sz="2400" dirty="0"/>
              <a:t>An adaptation that occurs with exercise training, particularly endurance exercise training, is an improved capacity to store glycogen</a:t>
            </a:r>
          </a:p>
          <a:p>
            <a:endParaRPr lang="en-US" sz="2400" dirty="0"/>
          </a:p>
          <a:p>
            <a:r>
              <a:rPr lang="en-US" sz="2400" dirty="0"/>
              <a:t>To fully take advantage of this adaptation, athletes must consume adequate carbohydrate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3BBD12-394F-8B49-A535-1B0ECAA14213}"/>
              </a:ext>
            </a:extLst>
          </p:cNvPr>
          <p:cNvCxnSpPr>
            <a:cxnSpLocks/>
          </p:cNvCxnSpPr>
          <p:nvPr/>
        </p:nvCxnSpPr>
        <p:spPr>
          <a:xfrm>
            <a:off x="1246677" y="1554634"/>
            <a:ext cx="320266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D3F3C5B-253D-F940-AFEE-57BF150BB79C}"/>
              </a:ext>
            </a:extLst>
          </p:cNvPr>
          <p:cNvSpPr txBox="1"/>
          <p:nvPr/>
        </p:nvSpPr>
        <p:spPr>
          <a:xfrm>
            <a:off x="3758696" y="6560379"/>
            <a:ext cx="8433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schemeClr val="bg1"/>
                </a:solidFill>
              </a:rPr>
              <a:t>Sport Nutrition </a:t>
            </a:r>
            <a:r>
              <a:rPr lang="en-US" sz="1000" dirty="0">
                <a:solidFill>
                  <a:schemeClr val="bg1"/>
                </a:solidFill>
              </a:rPr>
              <a:t>3rd Ed. </a:t>
            </a:r>
            <a:r>
              <a:rPr lang="en-US" sz="1000" dirty="0" err="1">
                <a:solidFill>
                  <a:schemeClr val="bg1"/>
                </a:solidFill>
              </a:rPr>
              <a:t>Jeukendrup</a:t>
            </a:r>
            <a:r>
              <a:rPr lang="en-US" sz="1000" dirty="0">
                <a:solidFill>
                  <a:schemeClr val="bg1"/>
                </a:solidFill>
              </a:rPr>
              <a:t> &amp; Gleeson, Human Kinetics.</a:t>
            </a:r>
          </a:p>
        </p:txBody>
      </p:sp>
    </p:spTree>
    <p:extLst>
      <p:ext uri="{BB962C8B-B14F-4D97-AF65-F5344CB8AC3E}">
        <p14:creationId xmlns:p14="http://schemas.microsoft.com/office/powerpoint/2010/main" val="1621907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407A-B259-D349-BCDE-C65FA9F9B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137" y="401596"/>
            <a:ext cx="10491952" cy="581043"/>
          </a:xfrm>
        </p:spPr>
        <p:txBody>
          <a:bodyPr/>
          <a:lstStyle/>
          <a:p>
            <a:r>
              <a:rPr lang="en-US"/>
              <a:t>Fat Storage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58EE11-7E66-6E40-B679-A9AE16F8EB82}"/>
              </a:ext>
            </a:extLst>
          </p:cNvPr>
          <p:cNvSpPr txBox="1"/>
          <p:nvPr/>
        </p:nvSpPr>
        <p:spPr>
          <a:xfrm>
            <a:off x="382137" y="1514901"/>
            <a:ext cx="113958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Fat can be stored in several locations throughout the body including subcutaneous adipose, visceral adipose and muscle</a:t>
            </a:r>
          </a:p>
          <a:p>
            <a:endParaRPr lang="en-US" sz="2400"/>
          </a:p>
          <a:p>
            <a:r>
              <a:rPr lang="en-US" sz="2400" b="1"/>
              <a:t>Intramuscular Triglycerides (IMTG) </a:t>
            </a:r>
            <a:r>
              <a:rPr lang="en-US" sz="2400"/>
              <a:t>are a source of fuel for muscles to generate ATP, primarily during endurance exercise</a:t>
            </a:r>
          </a:p>
          <a:p>
            <a:endParaRPr lang="en-US" sz="2400"/>
          </a:p>
          <a:p>
            <a:r>
              <a:rPr lang="en-US" sz="2400"/>
              <a:t>~200 g (1800 kcal) stored in the muscle</a:t>
            </a:r>
          </a:p>
          <a:p>
            <a:endParaRPr lang="en-US" sz="2400"/>
          </a:p>
          <a:p>
            <a:r>
              <a:rPr lang="en-US" sz="2400"/>
              <a:t>The breakdown of IMTG provides free fatty acids for oxidation during low and moderate intensity exercise, sprinting and resistance exercise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DF6AB7-FD60-1945-B952-5DEA047839AF}"/>
              </a:ext>
            </a:extLst>
          </p:cNvPr>
          <p:cNvCxnSpPr>
            <a:cxnSpLocks/>
          </p:cNvCxnSpPr>
          <p:nvPr/>
        </p:nvCxnSpPr>
        <p:spPr>
          <a:xfrm>
            <a:off x="482414" y="982639"/>
            <a:ext cx="2505485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60C5F78-B3EC-5843-95F8-1FFEEA7F7247}"/>
              </a:ext>
            </a:extLst>
          </p:cNvPr>
          <p:cNvSpPr txBox="1"/>
          <p:nvPr/>
        </p:nvSpPr>
        <p:spPr>
          <a:xfrm>
            <a:off x="7060442" y="6327344"/>
            <a:ext cx="51315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050">
              <a:solidFill>
                <a:schemeClr val="bg1"/>
              </a:solidFill>
            </a:endParaRPr>
          </a:p>
          <a:p>
            <a:pPr algn="r"/>
            <a:r>
              <a:rPr lang="en-US" sz="1050">
                <a:solidFill>
                  <a:schemeClr val="bg1"/>
                </a:solidFill>
              </a:rPr>
              <a:t>van Loon LJ. </a:t>
            </a:r>
            <a:r>
              <a:rPr lang="en-US" sz="1050" i="1">
                <a:solidFill>
                  <a:schemeClr val="bg1"/>
                </a:solidFill>
              </a:rPr>
              <a:t>Appl Physiol. </a:t>
            </a:r>
            <a:r>
              <a:rPr lang="en-US" sz="1050">
                <a:solidFill>
                  <a:schemeClr val="bg1"/>
                </a:solidFill>
              </a:rPr>
              <a:t>2004;97(4):1170-1187 </a:t>
            </a:r>
          </a:p>
          <a:p>
            <a:pPr algn="r"/>
            <a:r>
              <a:rPr lang="en-US" sz="1050" err="1">
                <a:solidFill>
                  <a:schemeClr val="bg1"/>
                </a:solidFill>
              </a:rPr>
              <a:t>Spriet</a:t>
            </a:r>
            <a:r>
              <a:rPr lang="en-US" sz="1050">
                <a:solidFill>
                  <a:schemeClr val="bg1"/>
                </a:solidFill>
              </a:rPr>
              <a:t> L and Randell R. </a:t>
            </a:r>
            <a:r>
              <a:rPr lang="en-US" sz="1050" i="1">
                <a:solidFill>
                  <a:schemeClr val="bg1"/>
                </a:solidFill>
              </a:rPr>
              <a:t>Sports Science Exchange. </a:t>
            </a:r>
            <a:r>
              <a:rPr lang="en-US" sz="1050">
                <a:solidFill>
                  <a:schemeClr val="bg1"/>
                </a:solidFill>
              </a:rPr>
              <a:t>2020;29(205):1-6</a:t>
            </a:r>
          </a:p>
        </p:txBody>
      </p:sp>
    </p:spTree>
    <p:extLst>
      <p:ext uri="{BB962C8B-B14F-4D97-AF65-F5344CB8AC3E}">
        <p14:creationId xmlns:p14="http://schemas.microsoft.com/office/powerpoint/2010/main" val="2169688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A917-FBA0-F84B-928F-A17480459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SYSTEMS</a:t>
            </a:r>
          </a:p>
        </p:txBody>
      </p:sp>
    </p:spTree>
    <p:extLst>
      <p:ext uri="{BB962C8B-B14F-4D97-AF65-F5344CB8AC3E}">
        <p14:creationId xmlns:p14="http://schemas.microsoft.com/office/powerpoint/2010/main" val="1748792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F97D5-E734-F04C-9E8F-C9BFFA496D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690" y="1632204"/>
            <a:ext cx="6649463" cy="3707566"/>
          </a:xfrm>
        </p:spPr>
        <p:txBody>
          <a:bodyPr/>
          <a:lstStyle/>
          <a:p>
            <a:pPr marL="0" lvl="1" indent="0">
              <a:buNone/>
            </a:pPr>
            <a:r>
              <a:rPr lang="en-US" sz="2400"/>
              <a:t>Utilized during </a:t>
            </a:r>
            <a:r>
              <a:rPr lang="en-US" sz="2400" u="sng"/>
              <a:t>very</a:t>
            </a:r>
            <a:r>
              <a:rPr lang="en-US" sz="2400"/>
              <a:t> short duration, high intensity activities</a:t>
            </a:r>
          </a:p>
          <a:p>
            <a:pPr marL="0" lvl="1" indent="0">
              <a:buNone/>
            </a:pPr>
            <a:endParaRPr lang="en-US" sz="2400"/>
          </a:p>
          <a:p>
            <a:pPr marL="0" lvl="2" indent="0">
              <a:buNone/>
            </a:pPr>
            <a:r>
              <a:rPr lang="en-US" sz="2400"/>
              <a:t>Restores ATP stores after ATP depletion or during recovery</a:t>
            </a:r>
          </a:p>
          <a:p>
            <a:pPr marL="0" lvl="2" indent="0">
              <a:buNone/>
            </a:pPr>
            <a:endParaRPr lang="en-US" sz="2400"/>
          </a:p>
          <a:p>
            <a:pPr marL="0" lvl="2" indent="0">
              <a:buNone/>
            </a:pPr>
            <a:r>
              <a:rPr lang="en-US" sz="2400"/>
              <a:t>Allows for the constant replenishment of stored ATP</a:t>
            </a:r>
          </a:p>
          <a:p>
            <a:pPr marL="0" lvl="2" indent="0">
              <a:buNone/>
            </a:pPr>
            <a:endParaRPr lang="en-US" sz="2400"/>
          </a:p>
          <a:p>
            <a:pPr marL="0" lvl="2" indent="0">
              <a:buNone/>
            </a:pPr>
            <a:r>
              <a:rPr lang="en-US" sz="2400"/>
              <a:t>Does not require oxygen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4DBD19E-765D-4A47-9405-149F268872EE}"/>
              </a:ext>
            </a:extLst>
          </p:cNvPr>
          <p:cNvGrpSpPr/>
          <p:nvPr/>
        </p:nvGrpSpPr>
        <p:grpSpPr>
          <a:xfrm>
            <a:off x="8007946" y="2513215"/>
            <a:ext cx="3209377" cy="1611244"/>
            <a:chOff x="8128325" y="4049608"/>
            <a:chExt cx="3209377" cy="161124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4CAE9CF-47BD-EB4B-80E2-036F1206601D}"/>
                </a:ext>
              </a:extLst>
            </p:cNvPr>
            <p:cNvGrpSpPr/>
            <p:nvPr/>
          </p:nvGrpSpPr>
          <p:grpSpPr>
            <a:xfrm>
              <a:off x="8128325" y="4049608"/>
              <a:ext cx="688258" cy="457200"/>
              <a:chOff x="2890684" y="2905743"/>
              <a:chExt cx="688258" cy="45720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2F76530-E92A-2247-9FEB-DA2E01B42178}"/>
                  </a:ext>
                </a:extLst>
              </p:cNvPr>
              <p:cNvSpPr/>
              <p:nvPr/>
            </p:nvSpPr>
            <p:spPr>
              <a:xfrm>
                <a:off x="3006213" y="2905743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215469-2428-164F-A90F-828558A8A6B9}"/>
                  </a:ext>
                </a:extLst>
              </p:cNvPr>
              <p:cNvSpPr txBox="1"/>
              <p:nvPr/>
            </p:nvSpPr>
            <p:spPr>
              <a:xfrm>
                <a:off x="2890684" y="2949677"/>
                <a:ext cx="6882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</a:rPr>
                  <a:t>P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F113D61-0A6D-E249-A810-2193CC01C42C}"/>
                </a:ext>
              </a:extLst>
            </p:cNvPr>
            <p:cNvGrpSpPr/>
            <p:nvPr/>
          </p:nvGrpSpPr>
          <p:grpSpPr>
            <a:xfrm>
              <a:off x="8530219" y="4049608"/>
              <a:ext cx="688258" cy="457200"/>
              <a:chOff x="3760839" y="2905743"/>
              <a:chExt cx="688258" cy="45720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9D99F09-A420-1745-8441-8BB71685F14A}"/>
                  </a:ext>
                </a:extLst>
              </p:cNvPr>
              <p:cNvSpPr/>
              <p:nvPr/>
            </p:nvSpPr>
            <p:spPr>
              <a:xfrm>
                <a:off x="3876368" y="2905743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825BAC2-F7C5-F742-9C29-D47D79700943}"/>
                  </a:ext>
                </a:extLst>
              </p:cNvPr>
              <p:cNvSpPr txBox="1"/>
              <p:nvPr/>
            </p:nvSpPr>
            <p:spPr>
              <a:xfrm>
                <a:off x="3760839" y="2958576"/>
                <a:ext cx="6882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</a:rPr>
                  <a:t>Cr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3229EE5-D2E6-8E44-A0E5-46F560A35145}"/>
                </a:ext>
              </a:extLst>
            </p:cNvPr>
            <p:cNvGrpSpPr/>
            <p:nvPr/>
          </p:nvGrpSpPr>
          <p:grpSpPr>
            <a:xfrm>
              <a:off x="9585957" y="4978446"/>
              <a:ext cx="688258" cy="457200"/>
              <a:chOff x="2890684" y="2905743"/>
              <a:chExt cx="688258" cy="4572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B22A39B-B5DF-6440-9A33-DF737F54B40B}"/>
                  </a:ext>
                </a:extLst>
              </p:cNvPr>
              <p:cNvSpPr/>
              <p:nvPr/>
            </p:nvSpPr>
            <p:spPr>
              <a:xfrm>
                <a:off x="3006213" y="2905743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4BB9602-2B33-9541-9303-2DA0A1273499}"/>
                  </a:ext>
                </a:extLst>
              </p:cNvPr>
              <p:cNvSpPr txBox="1"/>
              <p:nvPr/>
            </p:nvSpPr>
            <p:spPr>
              <a:xfrm>
                <a:off x="2890684" y="2949677"/>
                <a:ext cx="6882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</a:rPr>
                  <a:t>P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59C69F6-847E-754F-A3E0-8CA58C693062}"/>
                </a:ext>
              </a:extLst>
            </p:cNvPr>
            <p:cNvGrpSpPr/>
            <p:nvPr/>
          </p:nvGrpSpPr>
          <p:grpSpPr>
            <a:xfrm>
              <a:off x="10597451" y="4093542"/>
              <a:ext cx="688258" cy="457200"/>
              <a:chOff x="3760839" y="2905743"/>
              <a:chExt cx="688258" cy="45720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895381A-8E6C-B341-A20D-6B73572CBBB8}"/>
                  </a:ext>
                </a:extLst>
              </p:cNvPr>
              <p:cNvSpPr/>
              <p:nvPr/>
            </p:nvSpPr>
            <p:spPr>
              <a:xfrm>
                <a:off x="3876368" y="2905743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72C701D-BA83-2443-B02E-AEC11890991C}"/>
                  </a:ext>
                </a:extLst>
              </p:cNvPr>
              <p:cNvSpPr txBox="1"/>
              <p:nvPr/>
            </p:nvSpPr>
            <p:spPr>
              <a:xfrm>
                <a:off x="3760839" y="2958576"/>
                <a:ext cx="6882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</a:rPr>
                  <a:t>Cr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7B14B4E-291D-3541-93D4-FA724F2BE149}"/>
                </a:ext>
              </a:extLst>
            </p:cNvPr>
            <p:cNvGrpSpPr/>
            <p:nvPr/>
          </p:nvGrpSpPr>
          <p:grpSpPr>
            <a:xfrm>
              <a:off x="8606845" y="5276356"/>
              <a:ext cx="774772" cy="369332"/>
              <a:chOff x="3367105" y="5196244"/>
              <a:chExt cx="774772" cy="369332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C9B1302A-8316-0E4C-A256-47AE40430F77}"/>
                  </a:ext>
                </a:extLst>
              </p:cNvPr>
              <p:cNvSpPr/>
              <p:nvPr/>
            </p:nvSpPr>
            <p:spPr>
              <a:xfrm>
                <a:off x="3367105" y="5196244"/>
                <a:ext cx="774772" cy="369332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28116A-F42F-934C-924B-F39FFAF84A5B}"/>
                  </a:ext>
                </a:extLst>
              </p:cNvPr>
              <p:cNvSpPr txBox="1"/>
              <p:nvPr/>
            </p:nvSpPr>
            <p:spPr>
              <a:xfrm>
                <a:off x="3436786" y="5196244"/>
                <a:ext cx="7050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</a:rPr>
                  <a:t>ADP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9B0EA92-E2DA-714E-B16A-8F0068D2763D}"/>
                </a:ext>
              </a:extLst>
            </p:cNvPr>
            <p:cNvGrpSpPr/>
            <p:nvPr/>
          </p:nvGrpSpPr>
          <p:grpSpPr>
            <a:xfrm>
              <a:off x="10562930" y="5276356"/>
              <a:ext cx="774772" cy="384496"/>
              <a:chOff x="5436437" y="5389809"/>
              <a:chExt cx="774772" cy="384496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1C65BBA4-866E-2C4D-9AEE-C1F50C53F429}"/>
                  </a:ext>
                </a:extLst>
              </p:cNvPr>
              <p:cNvSpPr/>
              <p:nvPr/>
            </p:nvSpPr>
            <p:spPr>
              <a:xfrm>
                <a:off x="5436437" y="5389809"/>
                <a:ext cx="774772" cy="36933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E381F9-C31C-6D44-B379-2440AB2079EC}"/>
                  </a:ext>
                </a:extLst>
              </p:cNvPr>
              <p:cNvSpPr txBox="1"/>
              <p:nvPr/>
            </p:nvSpPr>
            <p:spPr>
              <a:xfrm>
                <a:off x="5458799" y="5404973"/>
                <a:ext cx="7050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</a:rPr>
                  <a:t>ATP</a:t>
                </a:r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316A39E-34AA-2443-A823-B07BD62585A4}"/>
                </a:ext>
              </a:extLst>
            </p:cNvPr>
            <p:cNvCxnSpPr/>
            <p:nvPr/>
          </p:nvCxnSpPr>
          <p:spPr>
            <a:xfrm>
              <a:off x="9312257" y="4278208"/>
              <a:ext cx="128519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2">
              <a:extLst>
                <a:ext uri="{FF2B5EF4-FFF2-40B4-BE49-F238E27FC236}">
                  <a16:creationId xmlns:a16="http://schemas.microsoft.com/office/drawing/2014/main" id="{30CA25B9-6629-904C-A7EF-751657D132DA}"/>
                </a:ext>
              </a:extLst>
            </p:cNvPr>
            <p:cNvCxnSpPr/>
            <p:nvPr/>
          </p:nvCxnSpPr>
          <p:spPr>
            <a:xfrm rot="16200000" flipH="1">
              <a:off x="9310381" y="4280083"/>
              <a:ext cx="621580" cy="617829"/>
            </a:xfrm>
            <a:prstGeom prst="curvedConnector3">
              <a:avLst>
                <a:gd name="adj1" fmla="val 964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4A846B7-AF15-164E-ABD7-8895D89FFE17}"/>
                </a:ext>
              </a:extLst>
            </p:cNvPr>
            <p:cNvCxnSpPr>
              <a:cxnSpLocks/>
            </p:cNvCxnSpPr>
            <p:nvPr/>
          </p:nvCxnSpPr>
          <p:spPr>
            <a:xfrm>
              <a:off x="9455586" y="5461022"/>
              <a:ext cx="99853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itle 28">
            <a:extLst>
              <a:ext uri="{FF2B5EF4-FFF2-40B4-BE49-F238E27FC236}">
                <a16:creationId xmlns:a16="http://schemas.microsoft.com/office/drawing/2014/main" id="{871AAF02-6E11-7047-A38E-3BEC6DA4B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378" y="542083"/>
            <a:ext cx="10491952" cy="849858"/>
          </a:xfrm>
        </p:spPr>
        <p:txBody>
          <a:bodyPr/>
          <a:lstStyle/>
          <a:p>
            <a:r>
              <a:rPr lang="en-US"/>
              <a:t>ATP-</a:t>
            </a:r>
            <a:r>
              <a:rPr lang="en-US" err="1"/>
              <a:t>PCr</a:t>
            </a:r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17922CD-FF5A-8545-BB1F-6639E25FB02F}"/>
              </a:ext>
            </a:extLst>
          </p:cNvPr>
          <p:cNvCxnSpPr>
            <a:cxnSpLocks/>
          </p:cNvCxnSpPr>
          <p:nvPr/>
        </p:nvCxnSpPr>
        <p:spPr>
          <a:xfrm>
            <a:off x="756645" y="1162943"/>
            <a:ext cx="1857766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6183057-E670-E04B-B580-8E98383DA013}"/>
              </a:ext>
            </a:extLst>
          </p:cNvPr>
          <p:cNvSpPr txBox="1"/>
          <p:nvPr/>
        </p:nvSpPr>
        <p:spPr>
          <a:xfrm>
            <a:off x="3791294" y="6536269"/>
            <a:ext cx="8433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schemeClr val="bg1"/>
                </a:solidFill>
              </a:rPr>
              <a:t>Sport Nutrition </a:t>
            </a:r>
            <a:r>
              <a:rPr lang="en-US" sz="1000" dirty="0">
                <a:solidFill>
                  <a:schemeClr val="bg1"/>
                </a:solidFill>
              </a:rPr>
              <a:t>3rd Ed. </a:t>
            </a:r>
            <a:r>
              <a:rPr lang="en-US" sz="1000" dirty="0" err="1">
                <a:solidFill>
                  <a:schemeClr val="bg1"/>
                </a:solidFill>
              </a:rPr>
              <a:t>Jeukendrup</a:t>
            </a:r>
            <a:r>
              <a:rPr lang="en-US" sz="1000" dirty="0">
                <a:solidFill>
                  <a:schemeClr val="bg1"/>
                </a:solidFill>
              </a:rPr>
              <a:t> &amp; Gleeson, Human Kinetics.</a:t>
            </a:r>
          </a:p>
        </p:txBody>
      </p:sp>
    </p:spTree>
    <p:extLst>
      <p:ext uri="{BB962C8B-B14F-4D97-AF65-F5344CB8AC3E}">
        <p14:creationId xmlns:p14="http://schemas.microsoft.com/office/powerpoint/2010/main" val="2712636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03CEC-8F15-4C44-BE94-9C82F3891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691" y="966184"/>
            <a:ext cx="5475837" cy="849858"/>
          </a:xfrm>
        </p:spPr>
        <p:txBody>
          <a:bodyPr/>
          <a:lstStyle/>
          <a:p>
            <a:r>
              <a:rPr lang="en-US"/>
              <a:t>Lecture 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3A927-83FB-994E-B094-519DB2EFA0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 	</a:t>
            </a:r>
          </a:p>
          <a:p>
            <a:r>
              <a:rPr lang="en-US"/>
              <a:t>	  Fuel Sources</a:t>
            </a:r>
          </a:p>
          <a:p>
            <a:endParaRPr lang="en-US"/>
          </a:p>
          <a:p>
            <a:r>
              <a:rPr lang="en-US"/>
              <a:t>	  Energy Storage</a:t>
            </a:r>
          </a:p>
          <a:p>
            <a:endParaRPr lang="en-US"/>
          </a:p>
          <a:p>
            <a:r>
              <a:rPr lang="en-US"/>
              <a:t>	  Energy Systems</a:t>
            </a:r>
          </a:p>
          <a:p>
            <a:endParaRPr lang="en-US"/>
          </a:p>
          <a:p>
            <a:r>
              <a:rPr lang="en-US"/>
              <a:t>	  Review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459D6E-4C21-4E43-B6A2-5CFEDFA1091C}"/>
              </a:ext>
            </a:extLst>
          </p:cNvPr>
          <p:cNvGrpSpPr/>
          <p:nvPr/>
        </p:nvGrpSpPr>
        <p:grpSpPr>
          <a:xfrm>
            <a:off x="6704908" y="2155170"/>
            <a:ext cx="638131" cy="678256"/>
            <a:chOff x="3071813" y="3000376"/>
            <a:chExt cx="782638" cy="831850"/>
          </a:xfrm>
          <a:solidFill>
            <a:schemeClr val="tx1"/>
          </a:solidFill>
        </p:grpSpPr>
        <p:sp>
          <p:nvSpPr>
            <p:cNvPr id="7" name="Freeform 32">
              <a:extLst>
                <a:ext uri="{FF2B5EF4-FFF2-40B4-BE49-F238E27FC236}">
                  <a16:creationId xmlns:a16="http://schemas.microsoft.com/office/drawing/2014/main" id="{FD13F9F7-B064-4DDE-A1F8-02B0F72AC2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1813" y="3000376"/>
              <a:ext cx="782638" cy="831850"/>
            </a:xfrm>
            <a:custGeom>
              <a:avLst/>
              <a:gdLst>
                <a:gd name="T0" fmla="*/ 0 w 493"/>
                <a:gd name="T1" fmla="*/ 496 h 524"/>
                <a:gd name="T2" fmla="*/ 382 w 493"/>
                <a:gd name="T3" fmla="*/ 496 h 524"/>
                <a:gd name="T4" fmla="*/ 371 w 493"/>
                <a:gd name="T5" fmla="*/ 281 h 524"/>
                <a:gd name="T6" fmla="*/ 371 w 493"/>
                <a:gd name="T7" fmla="*/ 352 h 524"/>
                <a:gd name="T8" fmla="*/ 372 w 493"/>
                <a:gd name="T9" fmla="*/ 381 h 524"/>
                <a:gd name="T10" fmla="*/ 379 w 493"/>
                <a:gd name="T11" fmla="*/ 412 h 524"/>
                <a:gd name="T12" fmla="*/ 392 w 493"/>
                <a:gd name="T13" fmla="*/ 430 h 524"/>
                <a:gd name="T14" fmla="*/ 419 w 493"/>
                <a:gd name="T15" fmla="*/ 444 h 524"/>
                <a:gd name="T16" fmla="*/ 444 w 493"/>
                <a:gd name="T17" fmla="*/ 444 h 524"/>
                <a:gd name="T18" fmla="*/ 474 w 493"/>
                <a:gd name="T19" fmla="*/ 430 h 524"/>
                <a:gd name="T20" fmla="*/ 485 w 493"/>
                <a:gd name="T21" fmla="*/ 412 h 524"/>
                <a:gd name="T22" fmla="*/ 492 w 493"/>
                <a:gd name="T23" fmla="*/ 382 h 524"/>
                <a:gd name="T24" fmla="*/ 493 w 493"/>
                <a:gd name="T25" fmla="*/ 353 h 524"/>
                <a:gd name="T26" fmla="*/ 492 w 493"/>
                <a:gd name="T27" fmla="*/ 189 h 524"/>
                <a:gd name="T28" fmla="*/ 418 w 493"/>
                <a:gd name="T29" fmla="*/ 93 h 524"/>
                <a:gd name="T30" fmla="*/ 409 w 493"/>
                <a:gd name="T31" fmla="*/ 88 h 524"/>
                <a:gd name="T32" fmla="*/ 399 w 493"/>
                <a:gd name="T33" fmla="*/ 91 h 524"/>
                <a:gd name="T34" fmla="*/ 395 w 493"/>
                <a:gd name="T35" fmla="*/ 106 h 524"/>
                <a:gd name="T36" fmla="*/ 412 w 493"/>
                <a:gd name="T37" fmla="*/ 193 h 524"/>
                <a:gd name="T38" fmla="*/ 415 w 493"/>
                <a:gd name="T39" fmla="*/ 201 h 524"/>
                <a:gd name="T40" fmla="*/ 464 w 493"/>
                <a:gd name="T41" fmla="*/ 347 h 524"/>
                <a:gd name="T42" fmla="*/ 464 w 493"/>
                <a:gd name="T43" fmla="*/ 368 h 524"/>
                <a:gd name="T44" fmla="*/ 460 w 493"/>
                <a:gd name="T45" fmla="*/ 398 h 524"/>
                <a:gd name="T46" fmla="*/ 453 w 493"/>
                <a:gd name="T47" fmla="*/ 409 h 524"/>
                <a:gd name="T48" fmla="*/ 438 w 493"/>
                <a:gd name="T49" fmla="*/ 416 h 524"/>
                <a:gd name="T50" fmla="*/ 425 w 493"/>
                <a:gd name="T51" fmla="*/ 416 h 524"/>
                <a:gd name="T52" fmla="*/ 412 w 493"/>
                <a:gd name="T53" fmla="*/ 410 h 524"/>
                <a:gd name="T54" fmla="*/ 405 w 493"/>
                <a:gd name="T55" fmla="*/ 398 h 524"/>
                <a:gd name="T56" fmla="*/ 400 w 493"/>
                <a:gd name="T57" fmla="*/ 366 h 524"/>
                <a:gd name="T58" fmla="*/ 400 w 493"/>
                <a:gd name="T59" fmla="*/ 347 h 524"/>
                <a:gd name="T60" fmla="*/ 399 w 493"/>
                <a:gd name="T61" fmla="*/ 271 h 524"/>
                <a:gd name="T62" fmla="*/ 355 w 493"/>
                <a:gd name="T63" fmla="*/ 33 h 524"/>
                <a:gd name="T64" fmla="*/ 352 w 493"/>
                <a:gd name="T65" fmla="*/ 24 h 524"/>
                <a:gd name="T66" fmla="*/ 344 w 493"/>
                <a:gd name="T67" fmla="*/ 19 h 524"/>
                <a:gd name="T68" fmla="*/ 269 w 493"/>
                <a:gd name="T69" fmla="*/ 5 h 524"/>
                <a:gd name="T70" fmla="*/ 153 w 493"/>
                <a:gd name="T71" fmla="*/ 2 h 524"/>
                <a:gd name="T72" fmla="*/ 57 w 493"/>
                <a:gd name="T73" fmla="*/ 15 h 524"/>
                <a:gd name="T74" fmla="*/ 34 w 493"/>
                <a:gd name="T75" fmla="*/ 21 h 524"/>
                <a:gd name="T76" fmla="*/ 28 w 493"/>
                <a:gd name="T77" fmla="*/ 33 h 524"/>
                <a:gd name="T78" fmla="*/ 438 w 493"/>
                <a:gd name="T79" fmla="*/ 190 h 524"/>
                <a:gd name="T80" fmla="*/ 464 w 493"/>
                <a:gd name="T81" fmla="*/ 223 h 524"/>
                <a:gd name="T82" fmla="*/ 90 w 493"/>
                <a:gd name="T83" fmla="*/ 37 h 524"/>
                <a:gd name="T84" fmla="*/ 192 w 493"/>
                <a:gd name="T85" fmla="*/ 28 h 524"/>
                <a:gd name="T86" fmla="*/ 293 w 493"/>
                <a:gd name="T87" fmla="*/ 37 h 524"/>
                <a:gd name="T88" fmla="*/ 56 w 493"/>
                <a:gd name="T89" fmla="*/ 496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3" h="524">
                  <a:moveTo>
                    <a:pt x="28" y="33"/>
                  </a:moveTo>
                  <a:lnTo>
                    <a:pt x="28" y="496"/>
                  </a:lnTo>
                  <a:lnTo>
                    <a:pt x="0" y="496"/>
                  </a:lnTo>
                  <a:lnTo>
                    <a:pt x="0" y="524"/>
                  </a:lnTo>
                  <a:lnTo>
                    <a:pt x="382" y="524"/>
                  </a:lnTo>
                  <a:lnTo>
                    <a:pt x="382" y="496"/>
                  </a:lnTo>
                  <a:lnTo>
                    <a:pt x="355" y="496"/>
                  </a:lnTo>
                  <a:lnTo>
                    <a:pt x="355" y="261"/>
                  </a:lnTo>
                  <a:lnTo>
                    <a:pt x="371" y="281"/>
                  </a:lnTo>
                  <a:lnTo>
                    <a:pt x="371" y="281"/>
                  </a:lnTo>
                  <a:lnTo>
                    <a:pt x="371" y="347"/>
                  </a:lnTo>
                  <a:lnTo>
                    <a:pt x="371" y="352"/>
                  </a:lnTo>
                  <a:lnTo>
                    <a:pt x="371" y="352"/>
                  </a:lnTo>
                  <a:lnTo>
                    <a:pt x="372" y="370"/>
                  </a:lnTo>
                  <a:lnTo>
                    <a:pt x="372" y="381"/>
                  </a:lnTo>
                  <a:lnTo>
                    <a:pt x="374" y="391"/>
                  </a:lnTo>
                  <a:lnTo>
                    <a:pt x="376" y="402"/>
                  </a:lnTo>
                  <a:lnTo>
                    <a:pt x="379" y="412"/>
                  </a:lnTo>
                  <a:lnTo>
                    <a:pt x="384" y="421"/>
                  </a:lnTo>
                  <a:lnTo>
                    <a:pt x="392" y="430"/>
                  </a:lnTo>
                  <a:lnTo>
                    <a:pt x="392" y="430"/>
                  </a:lnTo>
                  <a:lnTo>
                    <a:pt x="400" y="437"/>
                  </a:lnTo>
                  <a:lnTo>
                    <a:pt x="409" y="441"/>
                  </a:lnTo>
                  <a:lnTo>
                    <a:pt x="419" y="444"/>
                  </a:lnTo>
                  <a:lnTo>
                    <a:pt x="430" y="445"/>
                  </a:lnTo>
                  <a:lnTo>
                    <a:pt x="430" y="445"/>
                  </a:lnTo>
                  <a:lnTo>
                    <a:pt x="444" y="444"/>
                  </a:lnTo>
                  <a:lnTo>
                    <a:pt x="455" y="441"/>
                  </a:lnTo>
                  <a:lnTo>
                    <a:pt x="464" y="436"/>
                  </a:lnTo>
                  <a:lnTo>
                    <a:pt x="474" y="430"/>
                  </a:lnTo>
                  <a:lnTo>
                    <a:pt x="474" y="430"/>
                  </a:lnTo>
                  <a:lnTo>
                    <a:pt x="480" y="421"/>
                  </a:lnTo>
                  <a:lnTo>
                    <a:pt x="485" y="412"/>
                  </a:lnTo>
                  <a:lnTo>
                    <a:pt x="488" y="402"/>
                  </a:lnTo>
                  <a:lnTo>
                    <a:pt x="491" y="392"/>
                  </a:lnTo>
                  <a:lnTo>
                    <a:pt x="492" y="382"/>
                  </a:lnTo>
                  <a:lnTo>
                    <a:pt x="492" y="371"/>
                  </a:lnTo>
                  <a:lnTo>
                    <a:pt x="493" y="353"/>
                  </a:lnTo>
                  <a:lnTo>
                    <a:pt x="493" y="353"/>
                  </a:lnTo>
                  <a:lnTo>
                    <a:pt x="492" y="347"/>
                  </a:lnTo>
                  <a:lnTo>
                    <a:pt x="492" y="189"/>
                  </a:lnTo>
                  <a:lnTo>
                    <a:pt x="492" y="189"/>
                  </a:lnTo>
                  <a:lnTo>
                    <a:pt x="492" y="185"/>
                  </a:lnTo>
                  <a:lnTo>
                    <a:pt x="489" y="181"/>
                  </a:lnTo>
                  <a:lnTo>
                    <a:pt x="418" y="93"/>
                  </a:lnTo>
                  <a:lnTo>
                    <a:pt x="418" y="93"/>
                  </a:lnTo>
                  <a:lnTo>
                    <a:pt x="414" y="90"/>
                  </a:lnTo>
                  <a:lnTo>
                    <a:pt x="409" y="88"/>
                  </a:lnTo>
                  <a:lnTo>
                    <a:pt x="404" y="89"/>
                  </a:lnTo>
                  <a:lnTo>
                    <a:pt x="399" y="91"/>
                  </a:lnTo>
                  <a:lnTo>
                    <a:pt x="399" y="91"/>
                  </a:lnTo>
                  <a:lnTo>
                    <a:pt x="396" y="95"/>
                  </a:lnTo>
                  <a:lnTo>
                    <a:pt x="394" y="100"/>
                  </a:lnTo>
                  <a:lnTo>
                    <a:pt x="395" y="106"/>
                  </a:lnTo>
                  <a:lnTo>
                    <a:pt x="397" y="110"/>
                  </a:lnTo>
                  <a:lnTo>
                    <a:pt x="417" y="136"/>
                  </a:lnTo>
                  <a:lnTo>
                    <a:pt x="412" y="193"/>
                  </a:lnTo>
                  <a:lnTo>
                    <a:pt x="412" y="193"/>
                  </a:lnTo>
                  <a:lnTo>
                    <a:pt x="413" y="197"/>
                  </a:lnTo>
                  <a:lnTo>
                    <a:pt x="415" y="201"/>
                  </a:lnTo>
                  <a:lnTo>
                    <a:pt x="464" y="262"/>
                  </a:lnTo>
                  <a:lnTo>
                    <a:pt x="464" y="347"/>
                  </a:lnTo>
                  <a:lnTo>
                    <a:pt x="464" y="347"/>
                  </a:lnTo>
                  <a:lnTo>
                    <a:pt x="464" y="354"/>
                  </a:lnTo>
                  <a:lnTo>
                    <a:pt x="464" y="354"/>
                  </a:lnTo>
                  <a:lnTo>
                    <a:pt x="464" y="368"/>
                  </a:lnTo>
                  <a:lnTo>
                    <a:pt x="463" y="384"/>
                  </a:lnTo>
                  <a:lnTo>
                    <a:pt x="462" y="391"/>
                  </a:lnTo>
                  <a:lnTo>
                    <a:pt x="460" y="398"/>
                  </a:lnTo>
                  <a:lnTo>
                    <a:pt x="457" y="404"/>
                  </a:lnTo>
                  <a:lnTo>
                    <a:pt x="453" y="409"/>
                  </a:lnTo>
                  <a:lnTo>
                    <a:pt x="453" y="409"/>
                  </a:lnTo>
                  <a:lnTo>
                    <a:pt x="449" y="413"/>
                  </a:lnTo>
                  <a:lnTo>
                    <a:pt x="444" y="415"/>
                  </a:lnTo>
                  <a:lnTo>
                    <a:pt x="438" y="416"/>
                  </a:lnTo>
                  <a:lnTo>
                    <a:pt x="430" y="417"/>
                  </a:lnTo>
                  <a:lnTo>
                    <a:pt x="430" y="417"/>
                  </a:lnTo>
                  <a:lnTo>
                    <a:pt x="425" y="416"/>
                  </a:lnTo>
                  <a:lnTo>
                    <a:pt x="420" y="415"/>
                  </a:lnTo>
                  <a:lnTo>
                    <a:pt x="415" y="413"/>
                  </a:lnTo>
                  <a:lnTo>
                    <a:pt x="412" y="410"/>
                  </a:lnTo>
                  <a:lnTo>
                    <a:pt x="412" y="410"/>
                  </a:lnTo>
                  <a:lnTo>
                    <a:pt x="408" y="405"/>
                  </a:lnTo>
                  <a:lnTo>
                    <a:pt x="405" y="398"/>
                  </a:lnTo>
                  <a:lnTo>
                    <a:pt x="402" y="391"/>
                  </a:lnTo>
                  <a:lnTo>
                    <a:pt x="401" y="383"/>
                  </a:lnTo>
                  <a:lnTo>
                    <a:pt x="400" y="366"/>
                  </a:lnTo>
                  <a:lnTo>
                    <a:pt x="400" y="352"/>
                  </a:lnTo>
                  <a:lnTo>
                    <a:pt x="400" y="347"/>
                  </a:lnTo>
                  <a:lnTo>
                    <a:pt x="400" y="347"/>
                  </a:lnTo>
                  <a:lnTo>
                    <a:pt x="400" y="276"/>
                  </a:lnTo>
                  <a:lnTo>
                    <a:pt x="400" y="276"/>
                  </a:lnTo>
                  <a:lnTo>
                    <a:pt x="399" y="271"/>
                  </a:lnTo>
                  <a:lnTo>
                    <a:pt x="397" y="267"/>
                  </a:lnTo>
                  <a:lnTo>
                    <a:pt x="355" y="217"/>
                  </a:lnTo>
                  <a:lnTo>
                    <a:pt x="355" y="33"/>
                  </a:lnTo>
                  <a:lnTo>
                    <a:pt x="355" y="33"/>
                  </a:lnTo>
                  <a:lnTo>
                    <a:pt x="355" y="28"/>
                  </a:lnTo>
                  <a:lnTo>
                    <a:pt x="352" y="24"/>
                  </a:lnTo>
                  <a:lnTo>
                    <a:pt x="349" y="21"/>
                  </a:lnTo>
                  <a:lnTo>
                    <a:pt x="344" y="19"/>
                  </a:lnTo>
                  <a:lnTo>
                    <a:pt x="344" y="19"/>
                  </a:lnTo>
                  <a:lnTo>
                    <a:pt x="326" y="15"/>
                  </a:lnTo>
                  <a:lnTo>
                    <a:pt x="307" y="11"/>
                  </a:lnTo>
                  <a:lnTo>
                    <a:pt x="269" y="5"/>
                  </a:lnTo>
                  <a:lnTo>
                    <a:pt x="230" y="2"/>
                  </a:lnTo>
                  <a:lnTo>
                    <a:pt x="192" y="0"/>
                  </a:lnTo>
                  <a:lnTo>
                    <a:pt x="153" y="2"/>
                  </a:lnTo>
                  <a:lnTo>
                    <a:pt x="114" y="5"/>
                  </a:lnTo>
                  <a:lnTo>
                    <a:pt x="76" y="11"/>
                  </a:lnTo>
                  <a:lnTo>
                    <a:pt x="57" y="15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4" y="21"/>
                  </a:lnTo>
                  <a:lnTo>
                    <a:pt x="31" y="24"/>
                  </a:lnTo>
                  <a:lnTo>
                    <a:pt x="29" y="28"/>
                  </a:lnTo>
                  <a:lnTo>
                    <a:pt x="28" y="33"/>
                  </a:lnTo>
                  <a:lnTo>
                    <a:pt x="28" y="33"/>
                  </a:lnTo>
                  <a:close/>
                  <a:moveTo>
                    <a:pt x="464" y="223"/>
                  </a:moveTo>
                  <a:lnTo>
                    <a:pt x="438" y="190"/>
                  </a:lnTo>
                  <a:lnTo>
                    <a:pt x="440" y="164"/>
                  </a:lnTo>
                  <a:lnTo>
                    <a:pt x="464" y="194"/>
                  </a:lnTo>
                  <a:lnTo>
                    <a:pt x="464" y="223"/>
                  </a:lnTo>
                  <a:close/>
                  <a:moveTo>
                    <a:pt x="56" y="44"/>
                  </a:moveTo>
                  <a:lnTo>
                    <a:pt x="56" y="44"/>
                  </a:lnTo>
                  <a:lnTo>
                    <a:pt x="90" y="37"/>
                  </a:lnTo>
                  <a:lnTo>
                    <a:pt x="123" y="33"/>
                  </a:lnTo>
                  <a:lnTo>
                    <a:pt x="157" y="30"/>
                  </a:lnTo>
                  <a:lnTo>
                    <a:pt x="192" y="28"/>
                  </a:lnTo>
                  <a:lnTo>
                    <a:pt x="226" y="30"/>
                  </a:lnTo>
                  <a:lnTo>
                    <a:pt x="259" y="33"/>
                  </a:lnTo>
                  <a:lnTo>
                    <a:pt x="293" y="37"/>
                  </a:lnTo>
                  <a:lnTo>
                    <a:pt x="327" y="44"/>
                  </a:lnTo>
                  <a:lnTo>
                    <a:pt x="327" y="496"/>
                  </a:lnTo>
                  <a:lnTo>
                    <a:pt x="56" y="496"/>
                  </a:lnTo>
                  <a:lnTo>
                    <a:pt x="56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" name="Freeform 33">
              <a:extLst>
                <a:ext uri="{FF2B5EF4-FFF2-40B4-BE49-F238E27FC236}">
                  <a16:creationId xmlns:a16="http://schemas.microsoft.com/office/drawing/2014/main" id="{9D51318C-093C-48BE-A497-3633FB74C6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1988" y="3121026"/>
              <a:ext cx="346075" cy="295275"/>
            </a:xfrm>
            <a:custGeom>
              <a:avLst/>
              <a:gdLst>
                <a:gd name="T0" fmla="*/ 208 w 218"/>
                <a:gd name="T1" fmla="*/ 13 h 186"/>
                <a:gd name="T2" fmla="*/ 159 w 218"/>
                <a:gd name="T3" fmla="*/ 3 h 186"/>
                <a:gd name="T4" fmla="*/ 109 w 218"/>
                <a:gd name="T5" fmla="*/ 0 h 186"/>
                <a:gd name="T6" fmla="*/ 60 w 218"/>
                <a:gd name="T7" fmla="*/ 3 h 186"/>
                <a:gd name="T8" fmla="*/ 11 w 218"/>
                <a:gd name="T9" fmla="*/ 13 h 186"/>
                <a:gd name="T10" fmla="*/ 6 w 218"/>
                <a:gd name="T11" fmla="*/ 14 h 186"/>
                <a:gd name="T12" fmla="*/ 0 w 218"/>
                <a:gd name="T13" fmla="*/ 21 h 186"/>
                <a:gd name="T14" fmla="*/ 0 w 218"/>
                <a:gd name="T15" fmla="*/ 160 h 186"/>
                <a:gd name="T16" fmla="*/ 0 w 218"/>
                <a:gd name="T17" fmla="*/ 164 h 186"/>
                <a:gd name="T18" fmla="*/ 6 w 218"/>
                <a:gd name="T19" fmla="*/ 171 h 186"/>
                <a:gd name="T20" fmla="*/ 11 w 218"/>
                <a:gd name="T21" fmla="*/ 174 h 186"/>
                <a:gd name="T22" fmla="*/ 60 w 218"/>
                <a:gd name="T23" fmla="*/ 183 h 186"/>
                <a:gd name="T24" fmla="*/ 109 w 218"/>
                <a:gd name="T25" fmla="*/ 186 h 186"/>
                <a:gd name="T26" fmla="*/ 134 w 218"/>
                <a:gd name="T27" fmla="*/ 186 h 186"/>
                <a:gd name="T28" fmla="*/ 184 w 218"/>
                <a:gd name="T29" fmla="*/ 180 h 186"/>
                <a:gd name="T30" fmla="*/ 208 w 218"/>
                <a:gd name="T31" fmla="*/ 174 h 186"/>
                <a:gd name="T32" fmla="*/ 215 w 218"/>
                <a:gd name="T33" fmla="*/ 168 h 186"/>
                <a:gd name="T34" fmla="*/ 218 w 218"/>
                <a:gd name="T35" fmla="*/ 160 h 186"/>
                <a:gd name="T36" fmla="*/ 218 w 218"/>
                <a:gd name="T37" fmla="*/ 26 h 186"/>
                <a:gd name="T38" fmla="*/ 215 w 218"/>
                <a:gd name="T39" fmla="*/ 17 h 186"/>
                <a:gd name="T40" fmla="*/ 208 w 218"/>
                <a:gd name="T41" fmla="*/ 13 h 186"/>
                <a:gd name="T42" fmla="*/ 191 w 218"/>
                <a:gd name="T43" fmla="*/ 149 h 186"/>
                <a:gd name="T44" fmla="*/ 170 w 218"/>
                <a:gd name="T45" fmla="*/ 153 h 186"/>
                <a:gd name="T46" fmla="*/ 129 w 218"/>
                <a:gd name="T47" fmla="*/ 157 h 186"/>
                <a:gd name="T48" fmla="*/ 88 w 218"/>
                <a:gd name="T49" fmla="*/ 157 h 186"/>
                <a:gd name="T50" fmla="*/ 48 w 218"/>
                <a:gd name="T51" fmla="*/ 153 h 186"/>
                <a:gd name="T52" fmla="*/ 28 w 218"/>
                <a:gd name="T53" fmla="*/ 37 h 186"/>
                <a:gd name="T54" fmla="*/ 48 w 218"/>
                <a:gd name="T55" fmla="*/ 33 h 186"/>
                <a:gd name="T56" fmla="*/ 88 w 218"/>
                <a:gd name="T57" fmla="*/ 28 h 186"/>
                <a:gd name="T58" fmla="*/ 129 w 218"/>
                <a:gd name="T59" fmla="*/ 28 h 186"/>
                <a:gd name="T60" fmla="*/ 170 w 218"/>
                <a:gd name="T61" fmla="*/ 33 h 186"/>
                <a:gd name="T62" fmla="*/ 191 w 218"/>
                <a:gd name="T63" fmla="*/ 14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8" h="186">
                  <a:moveTo>
                    <a:pt x="208" y="13"/>
                  </a:moveTo>
                  <a:lnTo>
                    <a:pt x="208" y="13"/>
                  </a:lnTo>
                  <a:lnTo>
                    <a:pt x="184" y="7"/>
                  </a:lnTo>
                  <a:lnTo>
                    <a:pt x="159" y="3"/>
                  </a:lnTo>
                  <a:lnTo>
                    <a:pt x="134" y="1"/>
                  </a:lnTo>
                  <a:lnTo>
                    <a:pt x="109" y="0"/>
                  </a:lnTo>
                  <a:lnTo>
                    <a:pt x="84" y="1"/>
                  </a:lnTo>
                  <a:lnTo>
                    <a:pt x="60" y="3"/>
                  </a:lnTo>
                  <a:lnTo>
                    <a:pt x="35" y="7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6" y="14"/>
                  </a:lnTo>
                  <a:lnTo>
                    <a:pt x="3" y="17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64"/>
                  </a:lnTo>
                  <a:lnTo>
                    <a:pt x="3" y="168"/>
                  </a:lnTo>
                  <a:lnTo>
                    <a:pt x="6" y="171"/>
                  </a:lnTo>
                  <a:lnTo>
                    <a:pt x="11" y="174"/>
                  </a:lnTo>
                  <a:lnTo>
                    <a:pt x="11" y="174"/>
                  </a:lnTo>
                  <a:lnTo>
                    <a:pt x="35" y="180"/>
                  </a:lnTo>
                  <a:lnTo>
                    <a:pt x="60" y="183"/>
                  </a:lnTo>
                  <a:lnTo>
                    <a:pt x="84" y="186"/>
                  </a:lnTo>
                  <a:lnTo>
                    <a:pt x="109" y="186"/>
                  </a:lnTo>
                  <a:lnTo>
                    <a:pt x="109" y="186"/>
                  </a:lnTo>
                  <a:lnTo>
                    <a:pt x="134" y="186"/>
                  </a:lnTo>
                  <a:lnTo>
                    <a:pt x="159" y="183"/>
                  </a:lnTo>
                  <a:lnTo>
                    <a:pt x="184" y="180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12" y="171"/>
                  </a:lnTo>
                  <a:lnTo>
                    <a:pt x="215" y="168"/>
                  </a:lnTo>
                  <a:lnTo>
                    <a:pt x="218" y="164"/>
                  </a:lnTo>
                  <a:lnTo>
                    <a:pt x="218" y="160"/>
                  </a:lnTo>
                  <a:lnTo>
                    <a:pt x="218" y="26"/>
                  </a:lnTo>
                  <a:lnTo>
                    <a:pt x="218" y="26"/>
                  </a:lnTo>
                  <a:lnTo>
                    <a:pt x="218" y="21"/>
                  </a:lnTo>
                  <a:lnTo>
                    <a:pt x="215" y="17"/>
                  </a:lnTo>
                  <a:lnTo>
                    <a:pt x="212" y="14"/>
                  </a:lnTo>
                  <a:lnTo>
                    <a:pt x="208" y="13"/>
                  </a:lnTo>
                  <a:lnTo>
                    <a:pt x="208" y="13"/>
                  </a:lnTo>
                  <a:close/>
                  <a:moveTo>
                    <a:pt x="191" y="149"/>
                  </a:moveTo>
                  <a:lnTo>
                    <a:pt x="191" y="149"/>
                  </a:lnTo>
                  <a:lnTo>
                    <a:pt x="170" y="153"/>
                  </a:lnTo>
                  <a:lnTo>
                    <a:pt x="150" y="156"/>
                  </a:lnTo>
                  <a:lnTo>
                    <a:pt x="129" y="157"/>
                  </a:lnTo>
                  <a:lnTo>
                    <a:pt x="109" y="158"/>
                  </a:lnTo>
                  <a:lnTo>
                    <a:pt x="88" y="157"/>
                  </a:lnTo>
                  <a:lnTo>
                    <a:pt x="68" y="156"/>
                  </a:lnTo>
                  <a:lnTo>
                    <a:pt x="48" y="153"/>
                  </a:lnTo>
                  <a:lnTo>
                    <a:pt x="28" y="149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48" y="33"/>
                  </a:lnTo>
                  <a:lnTo>
                    <a:pt x="68" y="30"/>
                  </a:lnTo>
                  <a:lnTo>
                    <a:pt x="88" y="28"/>
                  </a:lnTo>
                  <a:lnTo>
                    <a:pt x="109" y="28"/>
                  </a:lnTo>
                  <a:lnTo>
                    <a:pt x="129" y="28"/>
                  </a:lnTo>
                  <a:lnTo>
                    <a:pt x="150" y="30"/>
                  </a:lnTo>
                  <a:lnTo>
                    <a:pt x="170" y="33"/>
                  </a:lnTo>
                  <a:lnTo>
                    <a:pt x="191" y="37"/>
                  </a:lnTo>
                  <a:lnTo>
                    <a:pt x="191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9" name="Freeform 20">
            <a:extLst>
              <a:ext uri="{FF2B5EF4-FFF2-40B4-BE49-F238E27FC236}">
                <a16:creationId xmlns:a16="http://schemas.microsoft.com/office/drawing/2014/main" id="{656B6D33-484E-4C24-985B-B4759B324778}"/>
              </a:ext>
            </a:extLst>
          </p:cNvPr>
          <p:cNvSpPr>
            <a:spLocks noEditPoints="1"/>
          </p:cNvSpPr>
          <p:nvPr/>
        </p:nvSpPr>
        <p:spPr bwMode="auto">
          <a:xfrm>
            <a:off x="6707947" y="3159636"/>
            <a:ext cx="627196" cy="538728"/>
          </a:xfrm>
          <a:custGeom>
            <a:avLst/>
            <a:gdLst>
              <a:gd name="T0" fmla="*/ 627 w 949"/>
              <a:gd name="T1" fmla="*/ 10 h 816"/>
              <a:gd name="T2" fmla="*/ 233 w 949"/>
              <a:gd name="T3" fmla="*/ 0 h 816"/>
              <a:gd name="T4" fmla="*/ 113 w 949"/>
              <a:gd name="T5" fmla="*/ 22 h 816"/>
              <a:gd name="T6" fmla="*/ 24 w 949"/>
              <a:gd name="T7" fmla="*/ 105 h 816"/>
              <a:gd name="T8" fmla="*/ 0 w 949"/>
              <a:gd name="T9" fmla="*/ 215 h 816"/>
              <a:gd name="T10" fmla="*/ 20 w 949"/>
              <a:gd name="T11" fmla="*/ 412 h 816"/>
              <a:gd name="T12" fmla="*/ 12 w 949"/>
              <a:gd name="T13" fmla="*/ 545 h 816"/>
              <a:gd name="T14" fmla="*/ 2 w 949"/>
              <a:gd name="T15" fmla="*/ 729 h 816"/>
              <a:gd name="T16" fmla="*/ 30 w 949"/>
              <a:gd name="T17" fmla="*/ 794 h 816"/>
              <a:gd name="T18" fmla="*/ 103 w 949"/>
              <a:gd name="T19" fmla="*/ 814 h 816"/>
              <a:gd name="T20" fmla="*/ 766 w 949"/>
              <a:gd name="T21" fmla="*/ 278 h 816"/>
              <a:gd name="T22" fmla="*/ 919 w 949"/>
              <a:gd name="T23" fmla="*/ 125 h 816"/>
              <a:gd name="T24" fmla="*/ 947 w 949"/>
              <a:gd name="T25" fmla="*/ 37 h 816"/>
              <a:gd name="T26" fmla="*/ 917 w 949"/>
              <a:gd name="T27" fmla="*/ 8 h 816"/>
              <a:gd name="T28" fmla="*/ 541 w 949"/>
              <a:gd name="T29" fmla="*/ 394 h 816"/>
              <a:gd name="T30" fmla="*/ 531 w 949"/>
              <a:gd name="T31" fmla="*/ 296 h 816"/>
              <a:gd name="T32" fmla="*/ 557 w 949"/>
              <a:gd name="T33" fmla="*/ 257 h 816"/>
              <a:gd name="T34" fmla="*/ 603 w 949"/>
              <a:gd name="T35" fmla="*/ 253 h 816"/>
              <a:gd name="T36" fmla="*/ 623 w 949"/>
              <a:gd name="T37" fmla="*/ 243 h 816"/>
              <a:gd name="T38" fmla="*/ 688 w 949"/>
              <a:gd name="T39" fmla="*/ 195 h 816"/>
              <a:gd name="T40" fmla="*/ 643 w 949"/>
              <a:gd name="T41" fmla="*/ 187 h 816"/>
              <a:gd name="T42" fmla="*/ 617 w 949"/>
              <a:gd name="T43" fmla="*/ 127 h 816"/>
              <a:gd name="T44" fmla="*/ 623 w 949"/>
              <a:gd name="T45" fmla="*/ 173 h 816"/>
              <a:gd name="T46" fmla="*/ 581 w 949"/>
              <a:gd name="T47" fmla="*/ 237 h 816"/>
              <a:gd name="T48" fmla="*/ 551 w 949"/>
              <a:gd name="T49" fmla="*/ 235 h 816"/>
              <a:gd name="T50" fmla="*/ 519 w 949"/>
              <a:gd name="T51" fmla="*/ 263 h 816"/>
              <a:gd name="T52" fmla="*/ 509 w 949"/>
              <a:gd name="T53" fmla="*/ 177 h 816"/>
              <a:gd name="T54" fmla="*/ 553 w 949"/>
              <a:gd name="T55" fmla="*/ 151 h 816"/>
              <a:gd name="T56" fmla="*/ 491 w 949"/>
              <a:gd name="T57" fmla="*/ 165 h 816"/>
              <a:gd name="T58" fmla="*/ 448 w 949"/>
              <a:gd name="T59" fmla="*/ 113 h 816"/>
              <a:gd name="T60" fmla="*/ 479 w 949"/>
              <a:gd name="T61" fmla="*/ 205 h 816"/>
              <a:gd name="T62" fmla="*/ 428 w 949"/>
              <a:gd name="T63" fmla="*/ 259 h 816"/>
              <a:gd name="T64" fmla="*/ 352 w 949"/>
              <a:gd name="T65" fmla="*/ 215 h 816"/>
              <a:gd name="T66" fmla="*/ 318 w 949"/>
              <a:gd name="T67" fmla="*/ 147 h 816"/>
              <a:gd name="T68" fmla="*/ 318 w 949"/>
              <a:gd name="T69" fmla="*/ 177 h 816"/>
              <a:gd name="T70" fmla="*/ 298 w 949"/>
              <a:gd name="T71" fmla="*/ 205 h 816"/>
              <a:gd name="T72" fmla="*/ 274 w 949"/>
              <a:gd name="T73" fmla="*/ 209 h 816"/>
              <a:gd name="T74" fmla="*/ 336 w 949"/>
              <a:gd name="T75" fmla="*/ 233 h 816"/>
              <a:gd name="T76" fmla="*/ 378 w 949"/>
              <a:gd name="T77" fmla="*/ 292 h 816"/>
              <a:gd name="T78" fmla="*/ 264 w 949"/>
              <a:gd name="T79" fmla="*/ 322 h 816"/>
              <a:gd name="T80" fmla="*/ 298 w 949"/>
              <a:gd name="T81" fmla="*/ 330 h 816"/>
              <a:gd name="T82" fmla="*/ 320 w 949"/>
              <a:gd name="T83" fmla="*/ 380 h 816"/>
              <a:gd name="T84" fmla="*/ 390 w 949"/>
              <a:gd name="T85" fmla="*/ 306 h 816"/>
              <a:gd name="T86" fmla="*/ 485 w 949"/>
              <a:gd name="T87" fmla="*/ 270 h 816"/>
              <a:gd name="T88" fmla="*/ 515 w 949"/>
              <a:gd name="T89" fmla="*/ 352 h 816"/>
              <a:gd name="T90" fmla="*/ 364 w 949"/>
              <a:gd name="T91" fmla="*/ 521 h 816"/>
              <a:gd name="T92" fmla="*/ 159 w 949"/>
              <a:gd name="T93" fmla="*/ 597 h 816"/>
              <a:gd name="T94" fmla="*/ 111 w 949"/>
              <a:gd name="T95" fmla="*/ 655 h 816"/>
              <a:gd name="T96" fmla="*/ 262 w 949"/>
              <a:gd name="T97" fmla="*/ 595 h 816"/>
              <a:gd name="T98" fmla="*/ 103 w 949"/>
              <a:gd name="T99" fmla="*/ 752 h 816"/>
              <a:gd name="T100" fmla="*/ 65 w 949"/>
              <a:gd name="T101" fmla="*/ 744 h 816"/>
              <a:gd name="T102" fmla="*/ 61 w 949"/>
              <a:gd name="T103" fmla="*/ 621 h 816"/>
              <a:gd name="T104" fmla="*/ 79 w 949"/>
              <a:gd name="T105" fmla="*/ 436 h 816"/>
              <a:gd name="T106" fmla="*/ 59 w 949"/>
              <a:gd name="T107" fmla="*/ 245 h 816"/>
              <a:gd name="T108" fmla="*/ 69 w 949"/>
              <a:gd name="T109" fmla="*/ 147 h 816"/>
              <a:gd name="T110" fmla="*/ 127 w 949"/>
              <a:gd name="T111" fmla="*/ 81 h 816"/>
              <a:gd name="T112" fmla="*/ 233 w 949"/>
              <a:gd name="T113" fmla="*/ 59 h 816"/>
              <a:gd name="T114" fmla="*/ 545 w 949"/>
              <a:gd name="T115" fmla="*/ 71 h 816"/>
              <a:gd name="T116" fmla="*/ 875 w 949"/>
              <a:gd name="T117" fmla="*/ 59 h 816"/>
              <a:gd name="T118" fmla="*/ 838 w 949"/>
              <a:gd name="T119" fmla="*/ 133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49" h="816">
                <a:moveTo>
                  <a:pt x="875" y="0"/>
                </a:moveTo>
                <a:lnTo>
                  <a:pt x="875" y="0"/>
                </a:lnTo>
                <a:lnTo>
                  <a:pt x="814" y="2"/>
                </a:lnTo>
                <a:lnTo>
                  <a:pt x="728" y="6"/>
                </a:lnTo>
                <a:lnTo>
                  <a:pt x="728" y="6"/>
                </a:lnTo>
                <a:lnTo>
                  <a:pt x="627" y="10"/>
                </a:lnTo>
                <a:lnTo>
                  <a:pt x="545" y="12"/>
                </a:lnTo>
                <a:lnTo>
                  <a:pt x="545" y="12"/>
                </a:lnTo>
                <a:lnTo>
                  <a:pt x="442" y="10"/>
                </a:lnTo>
                <a:lnTo>
                  <a:pt x="324" y="4"/>
                </a:lnTo>
                <a:lnTo>
                  <a:pt x="324" y="4"/>
                </a:lnTo>
                <a:lnTo>
                  <a:pt x="233" y="0"/>
                </a:lnTo>
                <a:lnTo>
                  <a:pt x="233" y="0"/>
                </a:lnTo>
                <a:lnTo>
                  <a:pt x="207" y="2"/>
                </a:lnTo>
                <a:lnTo>
                  <a:pt x="181" y="4"/>
                </a:lnTo>
                <a:lnTo>
                  <a:pt x="157" y="8"/>
                </a:lnTo>
                <a:lnTo>
                  <a:pt x="133" y="14"/>
                </a:lnTo>
                <a:lnTo>
                  <a:pt x="113" y="22"/>
                </a:lnTo>
                <a:lnTo>
                  <a:pt x="93" y="31"/>
                </a:lnTo>
                <a:lnTo>
                  <a:pt x="75" y="43"/>
                </a:lnTo>
                <a:lnTo>
                  <a:pt x="59" y="55"/>
                </a:lnTo>
                <a:lnTo>
                  <a:pt x="46" y="71"/>
                </a:lnTo>
                <a:lnTo>
                  <a:pt x="34" y="87"/>
                </a:lnTo>
                <a:lnTo>
                  <a:pt x="24" y="105"/>
                </a:lnTo>
                <a:lnTo>
                  <a:pt x="16" y="123"/>
                </a:lnTo>
                <a:lnTo>
                  <a:pt x="8" y="145"/>
                </a:lnTo>
                <a:lnTo>
                  <a:pt x="4" y="167"/>
                </a:lnTo>
                <a:lnTo>
                  <a:pt x="0" y="191"/>
                </a:lnTo>
                <a:lnTo>
                  <a:pt x="0" y="215"/>
                </a:lnTo>
                <a:lnTo>
                  <a:pt x="0" y="215"/>
                </a:lnTo>
                <a:lnTo>
                  <a:pt x="0" y="249"/>
                </a:lnTo>
                <a:lnTo>
                  <a:pt x="4" y="280"/>
                </a:lnTo>
                <a:lnTo>
                  <a:pt x="12" y="338"/>
                </a:lnTo>
                <a:lnTo>
                  <a:pt x="12" y="338"/>
                </a:lnTo>
                <a:lnTo>
                  <a:pt x="18" y="388"/>
                </a:lnTo>
                <a:lnTo>
                  <a:pt x="20" y="412"/>
                </a:lnTo>
                <a:lnTo>
                  <a:pt x="22" y="436"/>
                </a:lnTo>
                <a:lnTo>
                  <a:pt x="22" y="436"/>
                </a:lnTo>
                <a:lnTo>
                  <a:pt x="20" y="462"/>
                </a:lnTo>
                <a:lnTo>
                  <a:pt x="18" y="490"/>
                </a:lnTo>
                <a:lnTo>
                  <a:pt x="12" y="545"/>
                </a:lnTo>
                <a:lnTo>
                  <a:pt x="12" y="545"/>
                </a:lnTo>
                <a:lnTo>
                  <a:pt x="4" y="617"/>
                </a:lnTo>
                <a:lnTo>
                  <a:pt x="0" y="653"/>
                </a:lnTo>
                <a:lnTo>
                  <a:pt x="0" y="693"/>
                </a:lnTo>
                <a:lnTo>
                  <a:pt x="0" y="693"/>
                </a:lnTo>
                <a:lnTo>
                  <a:pt x="0" y="711"/>
                </a:lnTo>
                <a:lnTo>
                  <a:pt x="2" y="729"/>
                </a:lnTo>
                <a:lnTo>
                  <a:pt x="4" y="744"/>
                </a:lnTo>
                <a:lnTo>
                  <a:pt x="8" y="756"/>
                </a:lnTo>
                <a:lnTo>
                  <a:pt x="12" y="768"/>
                </a:lnTo>
                <a:lnTo>
                  <a:pt x="18" y="778"/>
                </a:lnTo>
                <a:lnTo>
                  <a:pt x="24" y="788"/>
                </a:lnTo>
                <a:lnTo>
                  <a:pt x="30" y="794"/>
                </a:lnTo>
                <a:lnTo>
                  <a:pt x="44" y="806"/>
                </a:lnTo>
                <a:lnTo>
                  <a:pt x="57" y="812"/>
                </a:lnTo>
                <a:lnTo>
                  <a:pt x="69" y="816"/>
                </a:lnTo>
                <a:lnTo>
                  <a:pt x="83" y="816"/>
                </a:lnTo>
                <a:lnTo>
                  <a:pt x="83" y="816"/>
                </a:lnTo>
                <a:lnTo>
                  <a:pt x="103" y="814"/>
                </a:lnTo>
                <a:lnTo>
                  <a:pt x="125" y="808"/>
                </a:lnTo>
                <a:lnTo>
                  <a:pt x="145" y="800"/>
                </a:lnTo>
                <a:lnTo>
                  <a:pt x="163" y="788"/>
                </a:lnTo>
                <a:lnTo>
                  <a:pt x="191" y="768"/>
                </a:lnTo>
                <a:lnTo>
                  <a:pt x="205" y="756"/>
                </a:lnTo>
                <a:lnTo>
                  <a:pt x="766" y="278"/>
                </a:lnTo>
                <a:lnTo>
                  <a:pt x="766" y="278"/>
                </a:lnTo>
                <a:lnTo>
                  <a:pt x="796" y="253"/>
                </a:lnTo>
                <a:lnTo>
                  <a:pt x="830" y="225"/>
                </a:lnTo>
                <a:lnTo>
                  <a:pt x="864" y="193"/>
                </a:lnTo>
                <a:lnTo>
                  <a:pt x="893" y="159"/>
                </a:lnTo>
                <a:lnTo>
                  <a:pt x="919" y="125"/>
                </a:lnTo>
                <a:lnTo>
                  <a:pt x="929" y="109"/>
                </a:lnTo>
                <a:lnTo>
                  <a:pt x="939" y="93"/>
                </a:lnTo>
                <a:lnTo>
                  <a:pt x="945" y="77"/>
                </a:lnTo>
                <a:lnTo>
                  <a:pt x="949" y="63"/>
                </a:lnTo>
                <a:lnTo>
                  <a:pt x="949" y="49"/>
                </a:lnTo>
                <a:lnTo>
                  <a:pt x="947" y="37"/>
                </a:lnTo>
                <a:lnTo>
                  <a:pt x="947" y="37"/>
                </a:lnTo>
                <a:lnTo>
                  <a:pt x="943" y="31"/>
                </a:lnTo>
                <a:lnTo>
                  <a:pt x="939" y="25"/>
                </a:lnTo>
                <a:lnTo>
                  <a:pt x="933" y="18"/>
                </a:lnTo>
                <a:lnTo>
                  <a:pt x="927" y="12"/>
                </a:lnTo>
                <a:lnTo>
                  <a:pt x="917" y="8"/>
                </a:lnTo>
                <a:lnTo>
                  <a:pt x="905" y="4"/>
                </a:lnTo>
                <a:lnTo>
                  <a:pt x="891" y="2"/>
                </a:lnTo>
                <a:lnTo>
                  <a:pt x="875" y="0"/>
                </a:lnTo>
                <a:lnTo>
                  <a:pt x="875" y="0"/>
                </a:lnTo>
                <a:close/>
                <a:moveTo>
                  <a:pt x="728" y="235"/>
                </a:moveTo>
                <a:lnTo>
                  <a:pt x="541" y="394"/>
                </a:lnTo>
                <a:lnTo>
                  <a:pt x="541" y="394"/>
                </a:lnTo>
                <a:lnTo>
                  <a:pt x="541" y="370"/>
                </a:lnTo>
                <a:lnTo>
                  <a:pt x="539" y="346"/>
                </a:lnTo>
                <a:lnTo>
                  <a:pt x="537" y="320"/>
                </a:lnTo>
                <a:lnTo>
                  <a:pt x="531" y="296"/>
                </a:lnTo>
                <a:lnTo>
                  <a:pt x="531" y="296"/>
                </a:lnTo>
                <a:lnTo>
                  <a:pt x="533" y="280"/>
                </a:lnTo>
                <a:lnTo>
                  <a:pt x="539" y="268"/>
                </a:lnTo>
                <a:lnTo>
                  <a:pt x="547" y="263"/>
                </a:lnTo>
                <a:lnTo>
                  <a:pt x="555" y="257"/>
                </a:lnTo>
                <a:lnTo>
                  <a:pt x="555" y="257"/>
                </a:lnTo>
                <a:lnTo>
                  <a:pt x="557" y="257"/>
                </a:lnTo>
                <a:lnTo>
                  <a:pt x="559" y="257"/>
                </a:lnTo>
                <a:lnTo>
                  <a:pt x="559" y="257"/>
                </a:lnTo>
                <a:lnTo>
                  <a:pt x="567" y="259"/>
                </a:lnTo>
                <a:lnTo>
                  <a:pt x="573" y="261"/>
                </a:lnTo>
                <a:lnTo>
                  <a:pt x="589" y="259"/>
                </a:lnTo>
                <a:lnTo>
                  <a:pt x="603" y="253"/>
                </a:lnTo>
                <a:lnTo>
                  <a:pt x="617" y="247"/>
                </a:lnTo>
                <a:lnTo>
                  <a:pt x="617" y="247"/>
                </a:lnTo>
                <a:lnTo>
                  <a:pt x="617" y="247"/>
                </a:lnTo>
                <a:lnTo>
                  <a:pt x="619" y="247"/>
                </a:lnTo>
                <a:lnTo>
                  <a:pt x="619" y="247"/>
                </a:lnTo>
                <a:lnTo>
                  <a:pt x="623" y="243"/>
                </a:lnTo>
                <a:lnTo>
                  <a:pt x="623" y="243"/>
                </a:lnTo>
                <a:lnTo>
                  <a:pt x="641" y="229"/>
                </a:lnTo>
                <a:lnTo>
                  <a:pt x="655" y="217"/>
                </a:lnTo>
                <a:lnTo>
                  <a:pt x="670" y="205"/>
                </a:lnTo>
                <a:lnTo>
                  <a:pt x="688" y="195"/>
                </a:lnTo>
                <a:lnTo>
                  <a:pt x="688" y="195"/>
                </a:lnTo>
                <a:lnTo>
                  <a:pt x="672" y="197"/>
                </a:lnTo>
                <a:lnTo>
                  <a:pt x="657" y="203"/>
                </a:lnTo>
                <a:lnTo>
                  <a:pt x="635" y="213"/>
                </a:lnTo>
                <a:lnTo>
                  <a:pt x="635" y="213"/>
                </a:lnTo>
                <a:lnTo>
                  <a:pt x="641" y="199"/>
                </a:lnTo>
                <a:lnTo>
                  <a:pt x="643" y="187"/>
                </a:lnTo>
                <a:lnTo>
                  <a:pt x="643" y="187"/>
                </a:lnTo>
                <a:lnTo>
                  <a:pt x="643" y="173"/>
                </a:lnTo>
                <a:lnTo>
                  <a:pt x="641" y="159"/>
                </a:lnTo>
                <a:lnTo>
                  <a:pt x="635" y="149"/>
                </a:lnTo>
                <a:lnTo>
                  <a:pt x="629" y="139"/>
                </a:lnTo>
                <a:lnTo>
                  <a:pt x="617" y="127"/>
                </a:lnTo>
                <a:lnTo>
                  <a:pt x="611" y="123"/>
                </a:lnTo>
                <a:lnTo>
                  <a:pt x="611" y="123"/>
                </a:lnTo>
                <a:lnTo>
                  <a:pt x="615" y="133"/>
                </a:lnTo>
                <a:lnTo>
                  <a:pt x="619" y="143"/>
                </a:lnTo>
                <a:lnTo>
                  <a:pt x="621" y="157"/>
                </a:lnTo>
                <a:lnTo>
                  <a:pt x="623" y="173"/>
                </a:lnTo>
                <a:lnTo>
                  <a:pt x="619" y="193"/>
                </a:lnTo>
                <a:lnTo>
                  <a:pt x="611" y="213"/>
                </a:lnTo>
                <a:lnTo>
                  <a:pt x="607" y="223"/>
                </a:lnTo>
                <a:lnTo>
                  <a:pt x="599" y="233"/>
                </a:lnTo>
                <a:lnTo>
                  <a:pt x="599" y="233"/>
                </a:lnTo>
                <a:lnTo>
                  <a:pt x="581" y="237"/>
                </a:lnTo>
                <a:lnTo>
                  <a:pt x="575" y="237"/>
                </a:lnTo>
                <a:lnTo>
                  <a:pt x="569" y="235"/>
                </a:lnTo>
                <a:lnTo>
                  <a:pt x="569" y="235"/>
                </a:lnTo>
                <a:lnTo>
                  <a:pt x="563" y="235"/>
                </a:lnTo>
                <a:lnTo>
                  <a:pt x="557" y="233"/>
                </a:lnTo>
                <a:lnTo>
                  <a:pt x="551" y="235"/>
                </a:lnTo>
                <a:lnTo>
                  <a:pt x="545" y="237"/>
                </a:lnTo>
                <a:lnTo>
                  <a:pt x="545" y="237"/>
                </a:lnTo>
                <a:lnTo>
                  <a:pt x="537" y="241"/>
                </a:lnTo>
                <a:lnTo>
                  <a:pt x="529" y="247"/>
                </a:lnTo>
                <a:lnTo>
                  <a:pt x="519" y="263"/>
                </a:lnTo>
                <a:lnTo>
                  <a:pt x="519" y="263"/>
                </a:lnTo>
                <a:lnTo>
                  <a:pt x="511" y="233"/>
                </a:lnTo>
                <a:lnTo>
                  <a:pt x="503" y="197"/>
                </a:lnTo>
                <a:lnTo>
                  <a:pt x="503" y="197"/>
                </a:lnTo>
                <a:lnTo>
                  <a:pt x="503" y="191"/>
                </a:lnTo>
                <a:lnTo>
                  <a:pt x="505" y="185"/>
                </a:lnTo>
                <a:lnTo>
                  <a:pt x="509" y="177"/>
                </a:lnTo>
                <a:lnTo>
                  <a:pt x="515" y="171"/>
                </a:lnTo>
                <a:lnTo>
                  <a:pt x="521" y="165"/>
                </a:lnTo>
                <a:lnTo>
                  <a:pt x="531" y="159"/>
                </a:lnTo>
                <a:lnTo>
                  <a:pt x="541" y="153"/>
                </a:lnTo>
                <a:lnTo>
                  <a:pt x="553" y="151"/>
                </a:lnTo>
                <a:lnTo>
                  <a:pt x="553" y="151"/>
                </a:lnTo>
                <a:lnTo>
                  <a:pt x="547" y="149"/>
                </a:lnTo>
                <a:lnTo>
                  <a:pt x="531" y="149"/>
                </a:lnTo>
                <a:lnTo>
                  <a:pt x="521" y="151"/>
                </a:lnTo>
                <a:lnTo>
                  <a:pt x="511" y="153"/>
                </a:lnTo>
                <a:lnTo>
                  <a:pt x="501" y="157"/>
                </a:lnTo>
                <a:lnTo>
                  <a:pt x="491" y="165"/>
                </a:lnTo>
                <a:lnTo>
                  <a:pt x="491" y="165"/>
                </a:lnTo>
                <a:lnTo>
                  <a:pt x="485" y="151"/>
                </a:lnTo>
                <a:lnTo>
                  <a:pt x="477" y="139"/>
                </a:lnTo>
                <a:lnTo>
                  <a:pt x="469" y="131"/>
                </a:lnTo>
                <a:lnTo>
                  <a:pt x="461" y="123"/>
                </a:lnTo>
                <a:lnTo>
                  <a:pt x="448" y="113"/>
                </a:lnTo>
                <a:lnTo>
                  <a:pt x="442" y="111"/>
                </a:lnTo>
                <a:lnTo>
                  <a:pt x="442" y="111"/>
                </a:lnTo>
                <a:lnTo>
                  <a:pt x="448" y="117"/>
                </a:lnTo>
                <a:lnTo>
                  <a:pt x="454" y="129"/>
                </a:lnTo>
                <a:lnTo>
                  <a:pt x="467" y="163"/>
                </a:lnTo>
                <a:lnTo>
                  <a:pt x="479" y="205"/>
                </a:lnTo>
                <a:lnTo>
                  <a:pt x="491" y="249"/>
                </a:lnTo>
                <a:lnTo>
                  <a:pt x="491" y="249"/>
                </a:lnTo>
                <a:lnTo>
                  <a:pt x="477" y="245"/>
                </a:lnTo>
                <a:lnTo>
                  <a:pt x="461" y="247"/>
                </a:lnTo>
                <a:lnTo>
                  <a:pt x="446" y="251"/>
                </a:lnTo>
                <a:lnTo>
                  <a:pt x="428" y="259"/>
                </a:lnTo>
                <a:lnTo>
                  <a:pt x="428" y="259"/>
                </a:lnTo>
                <a:lnTo>
                  <a:pt x="414" y="255"/>
                </a:lnTo>
                <a:lnTo>
                  <a:pt x="400" y="249"/>
                </a:lnTo>
                <a:lnTo>
                  <a:pt x="386" y="241"/>
                </a:lnTo>
                <a:lnTo>
                  <a:pt x="374" y="233"/>
                </a:lnTo>
                <a:lnTo>
                  <a:pt x="352" y="215"/>
                </a:lnTo>
                <a:lnTo>
                  <a:pt x="338" y="199"/>
                </a:lnTo>
                <a:lnTo>
                  <a:pt x="338" y="199"/>
                </a:lnTo>
                <a:lnTo>
                  <a:pt x="338" y="193"/>
                </a:lnTo>
                <a:lnTo>
                  <a:pt x="338" y="185"/>
                </a:lnTo>
                <a:lnTo>
                  <a:pt x="330" y="169"/>
                </a:lnTo>
                <a:lnTo>
                  <a:pt x="318" y="147"/>
                </a:lnTo>
                <a:lnTo>
                  <a:pt x="302" y="121"/>
                </a:lnTo>
                <a:lnTo>
                  <a:pt x="302" y="121"/>
                </a:lnTo>
                <a:lnTo>
                  <a:pt x="306" y="131"/>
                </a:lnTo>
                <a:lnTo>
                  <a:pt x="314" y="153"/>
                </a:lnTo>
                <a:lnTo>
                  <a:pt x="318" y="165"/>
                </a:lnTo>
                <a:lnTo>
                  <a:pt x="318" y="177"/>
                </a:lnTo>
                <a:lnTo>
                  <a:pt x="318" y="189"/>
                </a:lnTo>
                <a:lnTo>
                  <a:pt x="316" y="193"/>
                </a:lnTo>
                <a:lnTo>
                  <a:pt x="314" y="197"/>
                </a:lnTo>
                <a:lnTo>
                  <a:pt x="314" y="197"/>
                </a:lnTo>
                <a:lnTo>
                  <a:pt x="306" y="203"/>
                </a:lnTo>
                <a:lnTo>
                  <a:pt x="298" y="205"/>
                </a:lnTo>
                <a:lnTo>
                  <a:pt x="290" y="207"/>
                </a:lnTo>
                <a:lnTo>
                  <a:pt x="282" y="207"/>
                </a:lnTo>
                <a:lnTo>
                  <a:pt x="268" y="203"/>
                </a:lnTo>
                <a:lnTo>
                  <a:pt x="262" y="201"/>
                </a:lnTo>
                <a:lnTo>
                  <a:pt x="262" y="201"/>
                </a:lnTo>
                <a:lnTo>
                  <a:pt x="274" y="209"/>
                </a:lnTo>
                <a:lnTo>
                  <a:pt x="290" y="215"/>
                </a:lnTo>
                <a:lnTo>
                  <a:pt x="308" y="221"/>
                </a:lnTo>
                <a:lnTo>
                  <a:pt x="316" y="221"/>
                </a:lnTo>
                <a:lnTo>
                  <a:pt x="324" y="219"/>
                </a:lnTo>
                <a:lnTo>
                  <a:pt x="324" y="219"/>
                </a:lnTo>
                <a:lnTo>
                  <a:pt x="336" y="233"/>
                </a:lnTo>
                <a:lnTo>
                  <a:pt x="354" y="249"/>
                </a:lnTo>
                <a:lnTo>
                  <a:pt x="376" y="264"/>
                </a:lnTo>
                <a:lnTo>
                  <a:pt x="388" y="270"/>
                </a:lnTo>
                <a:lnTo>
                  <a:pt x="400" y="274"/>
                </a:lnTo>
                <a:lnTo>
                  <a:pt x="400" y="274"/>
                </a:lnTo>
                <a:lnTo>
                  <a:pt x="378" y="292"/>
                </a:lnTo>
                <a:lnTo>
                  <a:pt x="354" y="312"/>
                </a:lnTo>
                <a:lnTo>
                  <a:pt x="354" y="312"/>
                </a:lnTo>
                <a:lnTo>
                  <a:pt x="332" y="312"/>
                </a:lnTo>
                <a:lnTo>
                  <a:pt x="298" y="314"/>
                </a:lnTo>
                <a:lnTo>
                  <a:pt x="280" y="318"/>
                </a:lnTo>
                <a:lnTo>
                  <a:pt x="264" y="322"/>
                </a:lnTo>
                <a:lnTo>
                  <a:pt x="249" y="328"/>
                </a:lnTo>
                <a:lnTo>
                  <a:pt x="235" y="336"/>
                </a:lnTo>
                <a:lnTo>
                  <a:pt x="235" y="336"/>
                </a:lnTo>
                <a:lnTo>
                  <a:pt x="243" y="334"/>
                </a:lnTo>
                <a:lnTo>
                  <a:pt x="266" y="332"/>
                </a:lnTo>
                <a:lnTo>
                  <a:pt x="298" y="330"/>
                </a:lnTo>
                <a:lnTo>
                  <a:pt x="316" y="332"/>
                </a:lnTo>
                <a:lnTo>
                  <a:pt x="334" y="334"/>
                </a:lnTo>
                <a:lnTo>
                  <a:pt x="334" y="334"/>
                </a:lnTo>
                <a:lnTo>
                  <a:pt x="326" y="350"/>
                </a:lnTo>
                <a:lnTo>
                  <a:pt x="322" y="366"/>
                </a:lnTo>
                <a:lnTo>
                  <a:pt x="320" y="380"/>
                </a:lnTo>
                <a:lnTo>
                  <a:pt x="320" y="380"/>
                </a:lnTo>
                <a:lnTo>
                  <a:pt x="330" y="366"/>
                </a:lnTo>
                <a:lnTo>
                  <a:pt x="342" y="350"/>
                </a:lnTo>
                <a:lnTo>
                  <a:pt x="354" y="338"/>
                </a:lnTo>
                <a:lnTo>
                  <a:pt x="366" y="326"/>
                </a:lnTo>
                <a:lnTo>
                  <a:pt x="390" y="306"/>
                </a:lnTo>
                <a:lnTo>
                  <a:pt x="416" y="290"/>
                </a:lnTo>
                <a:lnTo>
                  <a:pt x="438" y="280"/>
                </a:lnTo>
                <a:lnTo>
                  <a:pt x="460" y="272"/>
                </a:lnTo>
                <a:lnTo>
                  <a:pt x="475" y="270"/>
                </a:lnTo>
                <a:lnTo>
                  <a:pt x="485" y="270"/>
                </a:lnTo>
                <a:lnTo>
                  <a:pt x="485" y="270"/>
                </a:lnTo>
                <a:lnTo>
                  <a:pt x="491" y="274"/>
                </a:lnTo>
                <a:lnTo>
                  <a:pt x="495" y="280"/>
                </a:lnTo>
                <a:lnTo>
                  <a:pt x="503" y="294"/>
                </a:lnTo>
                <a:lnTo>
                  <a:pt x="509" y="310"/>
                </a:lnTo>
                <a:lnTo>
                  <a:pt x="513" y="330"/>
                </a:lnTo>
                <a:lnTo>
                  <a:pt x="515" y="352"/>
                </a:lnTo>
                <a:lnTo>
                  <a:pt x="517" y="374"/>
                </a:lnTo>
                <a:lnTo>
                  <a:pt x="515" y="416"/>
                </a:lnTo>
                <a:lnTo>
                  <a:pt x="436" y="482"/>
                </a:lnTo>
                <a:lnTo>
                  <a:pt x="436" y="482"/>
                </a:lnTo>
                <a:lnTo>
                  <a:pt x="404" y="503"/>
                </a:lnTo>
                <a:lnTo>
                  <a:pt x="364" y="521"/>
                </a:lnTo>
                <a:lnTo>
                  <a:pt x="316" y="539"/>
                </a:lnTo>
                <a:lnTo>
                  <a:pt x="255" y="557"/>
                </a:lnTo>
                <a:lnTo>
                  <a:pt x="255" y="557"/>
                </a:lnTo>
                <a:lnTo>
                  <a:pt x="215" y="571"/>
                </a:lnTo>
                <a:lnTo>
                  <a:pt x="183" y="583"/>
                </a:lnTo>
                <a:lnTo>
                  <a:pt x="159" y="597"/>
                </a:lnTo>
                <a:lnTo>
                  <a:pt x="139" y="611"/>
                </a:lnTo>
                <a:lnTo>
                  <a:pt x="127" y="625"/>
                </a:lnTo>
                <a:lnTo>
                  <a:pt x="117" y="639"/>
                </a:lnTo>
                <a:lnTo>
                  <a:pt x="101" y="661"/>
                </a:lnTo>
                <a:lnTo>
                  <a:pt x="101" y="661"/>
                </a:lnTo>
                <a:lnTo>
                  <a:pt x="111" y="655"/>
                </a:lnTo>
                <a:lnTo>
                  <a:pt x="143" y="639"/>
                </a:lnTo>
                <a:lnTo>
                  <a:pt x="167" y="627"/>
                </a:lnTo>
                <a:lnTo>
                  <a:pt x="195" y="617"/>
                </a:lnTo>
                <a:lnTo>
                  <a:pt x="227" y="605"/>
                </a:lnTo>
                <a:lnTo>
                  <a:pt x="262" y="595"/>
                </a:lnTo>
                <a:lnTo>
                  <a:pt x="262" y="595"/>
                </a:lnTo>
                <a:lnTo>
                  <a:pt x="324" y="577"/>
                </a:lnTo>
                <a:lnTo>
                  <a:pt x="167" y="713"/>
                </a:lnTo>
                <a:lnTo>
                  <a:pt x="167" y="713"/>
                </a:lnTo>
                <a:lnTo>
                  <a:pt x="149" y="727"/>
                </a:lnTo>
                <a:lnTo>
                  <a:pt x="127" y="742"/>
                </a:lnTo>
                <a:lnTo>
                  <a:pt x="103" y="752"/>
                </a:lnTo>
                <a:lnTo>
                  <a:pt x="93" y="756"/>
                </a:lnTo>
                <a:lnTo>
                  <a:pt x="83" y="756"/>
                </a:lnTo>
                <a:lnTo>
                  <a:pt x="83" y="756"/>
                </a:lnTo>
                <a:lnTo>
                  <a:pt x="75" y="756"/>
                </a:lnTo>
                <a:lnTo>
                  <a:pt x="69" y="750"/>
                </a:lnTo>
                <a:lnTo>
                  <a:pt x="65" y="744"/>
                </a:lnTo>
                <a:lnTo>
                  <a:pt x="63" y="737"/>
                </a:lnTo>
                <a:lnTo>
                  <a:pt x="59" y="715"/>
                </a:lnTo>
                <a:lnTo>
                  <a:pt x="57" y="693"/>
                </a:lnTo>
                <a:lnTo>
                  <a:pt x="57" y="693"/>
                </a:lnTo>
                <a:lnTo>
                  <a:pt x="59" y="657"/>
                </a:lnTo>
                <a:lnTo>
                  <a:pt x="61" y="621"/>
                </a:lnTo>
                <a:lnTo>
                  <a:pt x="69" y="553"/>
                </a:lnTo>
                <a:lnTo>
                  <a:pt x="69" y="553"/>
                </a:lnTo>
                <a:lnTo>
                  <a:pt x="77" y="494"/>
                </a:lnTo>
                <a:lnTo>
                  <a:pt x="79" y="464"/>
                </a:lnTo>
                <a:lnTo>
                  <a:pt x="79" y="436"/>
                </a:lnTo>
                <a:lnTo>
                  <a:pt x="79" y="436"/>
                </a:lnTo>
                <a:lnTo>
                  <a:pt x="79" y="408"/>
                </a:lnTo>
                <a:lnTo>
                  <a:pt x="77" y="382"/>
                </a:lnTo>
                <a:lnTo>
                  <a:pt x="69" y="330"/>
                </a:lnTo>
                <a:lnTo>
                  <a:pt x="69" y="330"/>
                </a:lnTo>
                <a:lnTo>
                  <a:pt x="61" y="274"/>
                </a:lnTo>
                <a:lnTo>
                  <a:pt x="59" y="245"/>
                </a:lnTo>
                <a:lnTo>
                  <a:pt x="57" y="215"/>
                </a:lnTo>
                <a:lnTo>
                  <a:pt x="57" y="215"/>
                </a:lnTo>
                <a:lnTo>
                  <a:pt x="59" y="197"/>
                </a:lnTo>
                <a:lnTo>
                  <a:pt x="61" y="179"/>
                </a:lnTo>
                <a:lnTo>
                  <a:pt x="63" y="163"/>
                </a:lnTo>
                <a:lnTo>
                  <a:pt x="69" y="147"/>
                </a:lnTo>
                <a:lnTo>
                  <a:pt x="75" y="133"/>
                </a:lnTo>
                <a:lnTo>
                  <a:pt x="83" y="121"/>
                </a:lnTo>
                <a:lnTo>
                  <a:pt x="91" y="109"/>
                </a:lnTo>
                <a:lnTo>
                  <a:pt x="101" y="99"/>
                </a:lnTo>
                <a:lnTo>
                  <a:pt x="113" y="89"/>
                </a:lnTo>
                <a:lnTo>
                  <a:pt x="127" y="81"/>
                </a:lnTo>
                <a:lnTo>
                  <a:pt x="141" y="75"/>
                </a:lnTo>
                <a:lnTo>
                  <a:pt x="157" y="69"/>
                </a:lnTo>
                <a:lnTo>
                  <a:pt x="175" y="65"/>
                </a:lnTo>
                <a:lnTo>
                  <a:pt x="193" y="61"/>
                </a:lnTo>
                <a:lnTo>
                  <a:pt x="213" y="59"/>
                </a:lnTo>
                <a:lnTo>
                  <a:pt x="233" y="59"/>
                </a:lnTo>
                <a:lnTo>
                  <a:pt x="233" y="59"/>
                </a:lnTo>
                <a:lnTo>
                  <a:pt x="320" y="63"/>
                </a:lnTo>
                <a:lnTo>
                  <a:pt x="320" y="63"/>
                </a:lnTo>
                <a:lnTo>
                  <a:pt x="440" y="67"/>
                </a:lnTo>
                <a:lnTo>
                  <a:pt x="545" y="71"/>
                </a:lnTo>
                <a:lnTo>
                  <a:pt x="545" y="71"/>
                </a:lnTo>
                <a:lnTo>
                  <a:pt x="629" y="69"/>
                </a:lnTo>
                <a:lnTo>
                  <a:pt x="732" y="65"/>
                </a:lnTo>
                <a:lnTo>
                  <a:pt x="732" y="65"/>
                </a:lnTo>
                <a:lnTo>
                  <a:pt x="816" y="61"/>
                </a:lnTo>
                <a:lnTo>
                  <a:pt x="875" y="59"/>
                </a:lnTo>
                <a:lnTo>
                  <a:pt x="875" y="59"/>
                </a:lnTo>
                <a:lnTo>
                  <a:pt x="889" y="61"/>
                </a:lnTo>
                <a:lnTo>
                  <a:pt x="889" y="61"/>
                </a:lnTo>
                <a:lnTo>
                  <a:pt x="883" y="73"/>
                </a:lnTo>
                <a:lnTo>
                  <a:pt x="873" y="89"/>
                </a:lnTo>
                <a:lnTo>
                  <a:pt x="858" y="109"/>
                </a:lnTo>
                <a:lnTo>
                  <a:pt x="838" y="133"/>
                </a:lnTo>
                <a:lnTo>
                  <a:pt x="814" y="157"/>
                </a:lnTo>
                <a:lnTo>
                  <a:pt x="788" y="183"/>
                </a:lnTo>
                <a:lnTo>
                  <a:pt x="758" y="209"/>
                </a:lnTo>
                <a:lnTo>
                  <a:pt x="728" y="235"/>
                </a:lnTo>
                <a:lnTo>
                  <a:pt x="728" y="2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F395570-3E70-40AB-87D6-5D94CBBBF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5018" y="4070952"/>
            <a:ext cx="838021" cy="53872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EFAD445-6F2D-4A3C-BF9E-62B345541B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85017" y="5004331"/>
            <a:ext cx="718304" cy="53872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489E1AD-AA53-4B99-990B-EDD7221C7B51}"/>
              </a:ext>
            </a:extLst>
          </p:cNvPr>
          <p:cNvCxnSpPr>
            <a:cxnSpLocks/>
          </p:cNvCxnSpPr>
          <p:nvPr/>
        </p:nvCxnSpPr>
        <p:spPr>
          <a:xfrm>
            <a:off x="6467637" y="1522406"/>
            <a:ext cx="3424671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Placeholder 18" descr="A picture containing bicycle, person, riding, girl&#10;&#10;Description automatically generated">
            <a:extLst>
              <a:ext uri="{FF2B5EF4-FFF2-40B4-BE49-F238E27FC236}">
                <a16:creationId xmlns:a16="http://schemas.microsoft.com/office/drawing/2014/main" id="{8ED60351-C57E-4544-BCFE-8B47CB48635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6"/>
          <a:srcRect t="26" b="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3210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34E77-0316-524C-8B84-91911BA432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782" y="1696642"/>
            <a:ext cx="5600357" cy="4125196"/>
          </a:xfrm>
        </p:spPr>
        <p:txBody>
          <a:bodyPr/>
          <a:lstStyle/>
          <a:p>
            <a:pPr marL="0" lvl="1" indent="0">
              <a:buNone/>
            </a:pPr>
            <a:r>
              <a:rPr lang="en-US" sz="2000"/>
              <a:t>Utilized during short duration, high intensity activities</a:t>
            </a:r>
          </a:p>
          <a:p>
            <a:pPr marL="0" lvl="1" indent="0">
              <a:buNone/>
            </a:pPr>
            <a:endParaRPr lang="en-US" sz="2000"/>
          </a:p>
          <a:p>
            <a:pPr marL="0" lvl="1" indent="0">
              <a:buNone/>
            </a:pPr>
            <a:r>
              <a:rPr lang="en-US" sz="2000"/>
              <a:t>Glucose or glycogen converted into glucose-6-phosphate</a:t>
            </a:r>
          </a:p>
          <a:p>
            <a:pPr marL="0" lvl="1" indent="0">
              <a:buNone/>
            </a:pPr>
            <a:endParaRPr lang="en-US" sz="2000"/>
          </a:p>
          <a:p>
            <a:pPr marL="0" lvl="2" indent="0">
              <a:buNone/>
            </a:pPr>
            <a:r>
              <a:rPr lang="en-US" sz="2000"/>
              <a:t>2-3 ATP generated (2 for glucose, 3 for glycogen)</a:t>
            </a:r>
          </a:p>
          <a:p>
            <a:pPr marL="0" lvl="3" indent="0">
              <a:buNone/>
            </a:pPr>
            <a:endParaRPr lang="en-US" sz="1800"/>
          </a:p>
          <a:p>
            <a:pPr marL="0" lvl="1" indent="0">
              <a:buNone/>
            </a:pPr>
            <a:r>
              <a:rPr lang="en-US" sz="2000"/>
              <a:t>Anaerobic:  does not require oxygen</a:t>
            </a:r>
          </a:p>
          <a:p>
            <a:pPr marL="0" lvl="1" indent="0">
              <a:buNone/>
            </a:pPr>
            <a:endParaRPr lang="en-US" sz="2000"/>
          </a:p>
          <a:p>
            <a:pPr marL="0" lvl="2" indent="0">
              <a:buNone/>
            </a:pPr>
            <a:r>
              <a:rPr lang="en-US" sz="2000"/>
              <a:t>By products: Lactate and Hydrogen Ion (H</a:t>
            </a:r>
            <a:r>
              <a:rPr lang="en-US" sz="2000" baseline="30000"/>
              <a:t>+</a:t>
            </a:r>
            <a:r>
              <a:rPr lang="en-US" sz="200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DC4D72-4458-44E7-8AEC-11B10AE5B140}"/>
              </a:ext>
            </a:extLst>
          </p:cNvPr>
          <p:cNvSpPr txBox="1"/>
          <p:nvPr/>
        </p:nvSpPr>
        <p:spPr>
          <a:xfrm>
            <a:off x="6229039" y="2897257"/>
            <a:ext cx="7297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1234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3B385-3E7F-4288-B9B2-6361CC23C761}"/>
              </a:ext>
            </a:extLst>
          </p:cNvPr>
          <p:cNvSpPr txBox="1"/>
          <p:nvPr/>
        </p:nvSpPr>
        <p:spPr>
          <a:xfrm>
            <a:off x="11077425" y="2906793"/>
            <a:ext cx="7297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1234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711EFB-DF69-4438-8034-F25604526C0A}"/>
              </a:ext>
            </a:extLst>
          </p:cNvPr>
          <p:cNvSpPr/>
          <p:nvPr/>
        </p:nvSpPr>
        <p:spPr>
          <a:xfrm>
            <a:off x="10207397" y="505802"/>
            <a:ext cx="1234878" cy="914400"/>
          </a:xfrm>
          <a:prstGeom prst="roundRect">
            <a:avLst/>
          </a:prstGeom>
          <a:noFill/>
          <a:ln>
            <a:solidFill>
              <a:srgbClr val="036E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2BAB550-BBE4-45DC-9BCC-5543B3D2D631}"/>
              </a:ext>
            </a:extLst>
          </p:cNvPr>
          <p:cNvSpPr/>
          <p:nvPr/>
        </p:nvSpPr>
        <p:spPr>
          <a:xfrm>
            <a:off x="6886414" y="479971"/>
            <a:ext cx="1099840" cy="914400"/>
          </a:xfrm>
          <a:prstGeom prst="roundRect">
            <a:avLst/>
          </a:prstGeom>
          <a:noFill/>
          <a:ln>
            <a:solidFill>
              <a:srgbClr val="036E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Sequential Access Storage 14">
            <a:extLst>
              <a:ext uri="{FF2B5EF4-FFF2-40B4-BE49-F238E27FC236}">
                <a16:creationId xmlns:a16="http://schemas.microsoft.com/office/drawing/2014/main" id="{0888682D-B1F1-41EF-917C-28FC1D4BF38A}"/>
              </a:ext>
            </a:extLst>
          </p:cNvPr>
          <p:cNvSpPr/>
          <p:nvPr/>
        </p:nvSpPr>
        <p:spPr>
          <a:xfrm rot="5400000">
            <a:off x="7996109" y="1930027"/>
            <a:ext cx="2154264" cy="2114014"/>
          </a:xfrm>
          <a:prstGeom prst="flowChartMagneticTape">
            <a:avLst/>
          </a:prstGeom>
          <a:solidFill>
            <a:srgbClr val="036E3D"/>
          </a:solidFill>
          <a:ln>
            <a:solidFill>
              <a:srgbClr val="036E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36E3D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68D03E-F797-4C98-914E-F0AA891705E8}"/>
              </a:ext>
            </a:extLst>
          </p:cNvPr>
          <p:cNvSpPr txBox="1"/>
          <p:nvPr/>
        </p:nvSpPr>
        <p:spPr>
          <a:xfrm>
            <a:off x="6871846" y="752505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36E3D"/>
                </a:solidFill>
              </a:rPr>
              <a:t>Glucose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725B37-7A60-4A11-80DC-19E427EB33B4}"/>
              </a:ext>
            </a:extLst>
          </p:cNvPr>
          <p:cNvSpPr txBox="1"/>
          <p:nvPr/>
        </p:nvSpPr>
        <p:spPr>
          <a:xfrm>
            <a:off x="10207397" y="778336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36E3D"/>
                </a:solidFill>
              </a:rPr>
              <a:t>Glycogen</a:t>
            </a:r>
          </a:p>
        </p:txBody>
      </p:sp>
      <p:sp>
        <p:nvSpPr>
          <p:cNvPr id="21" name="Arrow: Bent 20">
            <a:extLst>
              <a:ext uri="{FF2B5EF4-FFF2-40B4-BE49-F238E27FC236}">
                <a16:creationId xmlns:a16="http://schemas.microsoft.com/office/drawing/2014/main" id="{C331C4E4-A5BD-43E8-8047-8797D700ECEE}"/>
              </a:ext>
            </a:extLst>
          </p:cNvPr>
          <p:cNvSpPr/>
          <p:nvPr/>
        </p:nvSpPr>
        <p:spPr>
          <a:xfrm rot="5400000">
            <a:off x="8016958" y="801777"/>
            <a:ext cx="1082133" cy="1114407"/>
          </a:xfrm>
          <a:prstGeom prst="bentArrow">
            <a:avLst/>
          </a:prstGeom>
          <a:solidFill>
            <a:srgbClr val="036E3D"/>
          </a:solidFill>
          <a:ln>
            <a:solidFill>
              <a:srgbClr val="036E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Arrow: Bent 21">
            <a:extLst>
              <a:ext uri="{FF2B5EF4-FFF2-40B4-BE49-F238E27FC236}">
                <a16:creationId xmlns:a16="http://schemas.microsoft.com/office/drawing/2014/main" id="{188C5342-28D8-454A-84B5-215D32C83F9F}"/>
              </a:ext>
            </a:extLst>
          </p:cNvPr>
          <p:cNvSpPr/>
          <p:nvPr/>
        </p:nvSpPr>
        <p:spPr>
          <a:xfrm rot="16200000" flipH="1">
            <a:off x="9053236" y="741543"/>
            <a:ext cx="1082133" cy="1234876"/>
          </a:xfrm>
          <a:prstGeom prst="bentArrow">
            <a:avLst/>
          </a:prstGeom>
          <a:solidFill>
            <a:srgbClr val="036E3D"/>
          </a:solidFill>
          <a:ln>
            <a:solidFill>
              <a:srgbClr val="036E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E78FB7-779D-4982-A111-65284BAE88A6}"/>
              </a:ext>
            </a:extLst>
          </p:cNvPr>
          <p:cNvSpPr txBox="1"/>
          <p:nvPr/>
        </p:nvSpPr>
        <p:spPr>
          <a:xfrm>
            <a:off x="7959779" y="807893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-1 ATP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F6BD5C-DF17-4F2C-9F91-E4A3B21E0B26}"/>
              </a:ext>
            </a:extLst>
          </p:cNvPr>
          <p:cNvSpPr txBox="1"/>
          <p:nvPr/>
        </p:nvSpPr>
        <p:spPr>
          <a:xfrm>
            <a:off x="8329866" y="230672"/>
            <a:ext cx="137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36E3D"/>
                </a:solidFill>
              </a:rPr>
              <a:t>Glycolysis</a:t>
            </a: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8965FD3-5AB5-44D5-B8B8-99386821EF38}"/>
              </a:ext>
            </a:extLst>
          </p:cNvPr>
          <p:cNvSpPr/>
          <p:nvPr/>
        </p:nvSpPr>
        <p:spPr>
          <a:xfrm rot="10800000">
            <a:off x="7914809" y="4074020"/>
            <a:ext cx="513978" cy="303108"/>
          </a:xfrm>
          <a:prstGeom prst="triangle">
            <a:avLst/>
          </a:prstGeom>
          <a:solidFill>
            <a:srgbClr val="036E3D"/>
          </a:solidFill>
          <a:ln>
            <a:solidFill>
              <a:srgbClr val="036E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497BAA-A2F5-41AD-8D05-EE9DB4BAE557}"/>
              </a:ext>
            </a:extLst>
          </p:cNvPr>
          <p:cNvSpPr txBox="1"/>
          <p:nvPr/>
        </p:nvSpPr>
        <p:spPr>
          <a:xfrm>
            <a:off x="7780504" y="4573294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36E3D"/>
                </a:solidFill>
              </a:rPr>
              <a:t>2-3 ATP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FB4F7E-82D9-4208-9FB3-E9CABE831A42}"/>
              </a:ext>
            </a:extLst>
          </p:cNvPr>
          <p:cNvSpPr txBox="1"/>
          <p:nvPr/>
        </p:nvSpPr>
        <p:spPr>
          <a:xfrm>
            <a:off x="8401985" y="1984853"/>
            <a:ext cx="1315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glucose-6-phosphate</a:t>
            </a:r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05E29FAA-5D75-45E9-880C-FB018EAE9613}"/>
              </a:ext>
            </a:extLst>
          </p:cNvPr>
          <p:cNvSpPr/>
          <p:nvPr/>
        </p:nvSpPr>
        <p:spPr>
          <a:xfrm>
            <a:off x="7593754" y="4122816"/>
            <a:ext cx="1361270" cy="1314119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F0281E0-E530-5044-8CCB-0DBA71A72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816" y="273501"/>
            <a:ext cx="5370495" cy="849858"/>
          </a:xfrm>
        </p:spPr>
        <p:txBody>
          <a:bodyPr/>
          <a:lstStyle/>
          <a:p>
            <a:r>
              <a:rPr lang="en-US"/>
              <a:t>Anaerobic Glycolysis</a:t>
            </a:r>
            <a:br>
              <a:rPr lang="en-US"/>
            </a:br>
            <a:r>
              <a:rPr lang="en-US" b="0"/>
              <a:t>Overview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0B05937-03F6-134D-91F7-4B2372484FAE}"/>
              </a:ext>
            </a:extLst>
          </p:cNvPr>
          <p:cNvCxnSpPr>
            <a:cxnSpLocks/>
          </p:cNvCxnSpPr>
          <p:nvPr/>
        </p:nvCxnSpPr>
        <p:spPr>
          <a:xfrm>
            <a:off x="270817" y="1242047"/>
            <a:ext cx="245019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BF2B61A-513D-864F-B1DA-13F3D51C15B6}"/>
              </a:ext>
            </a:extLst>
          </p:cNvPr>
          <p:cNvSpPr txBox="1"/>
          <p:nvPr/>
        </p:nvSpPr>
        <p:spPr>
          <a:xfrm>
            <a:off x="3758696" y="6560379"/>
            <a:ext cx="8433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schemeClr val="bg1"/>
                </a:solidFill>
              </a:rPr>
              <a:t>Sport Nutrition </a:t>
            </a:r>
            <a:r>
              <a:rPr lang="en-US" sz="1000" dirty="0">
                <a:solidFill>
                  <a:schemeClr val="bg1"/>
                </a:solidFill>
              </a:rPr>
              <a:t>3rd Ed. </a:t>
            </a:r>
            <a:r>
              <a:rPr lang="en-US" sz="1000" dirty="0" err="1">
                <a:solidFill>
                  <a:schemeClr val="bg1"/>
                </a:solidFill>
              </a:rPr>
              <a:t>Jeukendrup</a:t>
            </a:r>
            <a:r>
              <a:rPr lang="en-US" sz="1000" dirty="0">
                <a:solidFill>
                  <a:schemeClr val="bg1"/>
                </a:solidFill>
              </a:rPr>
              <a:t> &amp; Gleeson, Human Kinetics.</a:t>
            </a:r>
          </a:p>
        </p:txBody>
      </p:sp>
    </p:spTree>
    <p:extLst>
      <p:ext uri="{BB962C8B-B14F-4D97-AF65-F5344CB8AC3E}">
        <p14:creationId xmlns:p14="http://schemas.microsoft.com/office/powerpoint/2010/main" val="684227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94349-28DD-CE43-BAD7-B6F1B1553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48" y="390143"/>
            <a:ext cx="10491952" cy="849858"/>
          </a:xfrm>
        </p:spPr>
        <p:txBody>
          <a:bodyPr/>
          <a:lstStyle/>
          <a:p>
            <a:r>
              <a:rPr lang="en-US"/>
              <a:t>Limits to Anaerobic Energy Production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DD8093-94D9-B043-B391-009DD5835B6E}"/>
              </a:ext>
            </a:extLst>
          </p:cNvPr>
          <p:cNvSpPr/>
          <p:nvPr/>
        </p:nvSpPr>
        <p:spPr>
          <a:xfrm>
            <a:off x="250815" y="1137705"/>
            <a:ext cx="116903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36E3D"/>
              </a:buClr>
            </a:pPr>
            <a:r>
              <a:rPr lang="en-US" sz="2000"/>
              <a:t>H</a:t>
            </a:r>
            <a:r>
              <a:rPr lang="en-US" sz="2000" baseline="30000"/>
              <a:t>+</a:t>
            </a:r>
            <a:r>
              <a:rPr lang="en-US" sz="2000"/>
              <a:t> production reduces muscle pH</a:t>
            </a:r>
          </a:p>
          <a:p>
            <a:pPr>
              <a:buClr>
                <a:srgbClr val="036E3D"/>
              </a:buClr>
            </a:pPr>
            <a:endParaRPr lang="en-US" sz="2000"/>
          </a:p>
          <a:p>
            <a:pPr>
              <a:buClr>
                <a:srgbClr val="036E3D"/>
              </a:buClr>
            </a:pPr>
            <a:r>
              <a:rPr lang="en-US" sz="2000"/>
              <a:t>Improving the buffering capacity of the muscle to better handle the changes in pH helps promote anaerobic energy production</a:t>
            </a:r>
          </a:p>
          <a:p>
            <a:pPr>
              <a:buClr>
                <a:srgbClr val="036E3D"/>
              </a:buClr>
            </a:pPr>
            <a:endParaRPr lang="en-US" sz="2000"/>
          </a:p>
          <a:p>
            <a:pPr>
              <a:buClr>
                <a:srgbClr val="036E3D"/>
              </a:buClr>
            </a:pPr>
            <a:r>
              <a:rPr lang="en-US" sz="2000" b="1"/>
              <a:t>Training: </a:t>
            </a:r>
            <a:r>
              <a:rPr lang="en-US" sz="2000"/>
              <a:t>high-intensity interval training increases muscle buffering capacity and high-intensity exercise performance</a:t>
            </a:r>
          </a:p>
          <a:p>
            <a:pPr>
              <a:buClr>
                <a:srgbClr val="036E3D"/>
              </a:buClr>
            </a:pPr>
            <a:endParaRPr lang="en-US" sz="2000"/>
          </a:p>
          <a:p>
            <a:pPr>
              <a:buClr>
                <a:srgbClr val="036E3D"/>
              </a:buClr>
            </a:pPr>
            <a:r>
              <a:rPr lang="en-US" sz="2000" b="1"/>
              <a:t>Nutrition: </a:t>
            </a:r>
          </a:p>
          <a:p>
            <a:pPr marL="342900" indent="-342900">
              <a:buClr>
                <a:srgbClr val="036E3D"/>
              </a:buClr>
              <a:buFont typeface="Wingdings" pitchFamily="2" charset="2"/>
              <a:buChar char="§"/>
            </a:pPr>
            <a:r>
              <a:rPr lang="en-US">
                <a:solidFill>
                  <a:srgbClr val="036E3D"/>
                </a:solidFill>
              </a:rPr>
              <a:t>Bicarbonate</a:t>
            </a:r>
            <a:r>
              <a:rPr lang="en-US"/>
              <a:t> loading can improve performance during exhaustive exercise lasting between 1 - 7 minutes. Gastrointestinal distress has limited the use of bicarbonate, but repeated doses over several days prior to competition may reduce the problems.</a:t>
            </a:r>
          </a:p>
          <a:p>
            <a:pPr marL="342900" indent="-342900">
              <a:buClr>
                <a:srgbClr val="036E3D"/>
              </a:buClr>
              <a:buFont typeface="Wingdings" pitchFamily="2" charset="2"/>
              <a:buChar char="§"/>
            </a:pPr>
            <a:r>
              <a:rPr lang="en-US">
                <a:solidFill>
                  <a:srgbClr val="036E3D"/>
                </a:solidFill>
              </a:rPr>
              <a:t>Beta-alanine </a:t>
            </a:r>
            <a:r>
              <a:rPr lang="en-US"/>
              <a:t>can improve muscle buffering capacity and high-intensity exercise performance</a:t>
            </a:r>
          </a:p>
          <a:p>
            <a:pPr marL="342900" indent="-342900">
              <a:buClr>
                <a:srgbClr val="036E3D"/>
              </a:buClr>
              <a:buFont typeface="Wingdings" pitchFamily="2" charset="2"/>
              <a:buChar char="§"/>
            </a:pPr>
            <a:r>
              <a:rPr lang="en-US">
                <a:solidFill>
                  <a:srgbClr val="036E3D"/>
                </a:solidFill>
              </a:rPr>
              <a:t>Creatine</a:t>
            </a:r>
            <a:r>
              <a:rPr lang="en-US"/>
              <a:t> not only provides substrate to the ATP-</a:t>
            </a:r>
            <a:r>
              <a:rPr lang="en-US" err="1"/>
              <a:t>PCr</a:t>
            </a:r>
            <a:r>
              <a:rPr lang="en-US"/>
              <a:t> system but improves buffering capacity</a:t>
            </a:r>
          </a:p>
          <a:p>
            <a:pPr marL="342900" indent="-342900">
              <a:buClr>
                <a:srgbClr val="036E3D"/>
              </a:buClr>
              <a:buFont typeface="Wingdings" pitchFamily="2" charset="2"/>
              <a:buChar char="§"/>
            </a:pPr>
            <a:endParaRPr lang="en-US"/>
          </a:p>
          <a:p>
            <a:pPr>
              <a:buClr>
                <a:srgbClr val="036E3D"/>
              </a:buClr>
            </a:pPr>
            <a:r>
              <a:rPr lang="en-US"/>
              <a:t>The improved performance after interventions that increase buffering capacity demonstrates that the acidosis associated with high glycolytic rates is an important factor in fatigue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D7C5F-805E-7F4A-8B7E-9505693E02DA}"/>
              </a:ext>
            </a:extLst>
          </p:cNvPr>
          <p:cNvSpPr txBox="1"/>
          <p:nvPr/>
        </p:nvSpPr>
        <p:spPr>
          <a:xfrm>
            <a:off x="7050632" y="6602725"/>
            <a:ext cx="51315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err="1">
                <a:solidFill>
                  <a:schemeClr val="bg1"/>
                </a:solidFill>
              </a:rPr>
              <a:t>Sahlin</a:t>
            </a:r>
            <a:r>
              <a:rPr lang="en-US" sz="1050">
                <a:solidFill>
                  <a:schemeClr val="bg1"/>
                </a:solidFill>
              </a:rPr>
              <a:t> K. </a:t>
            </a:r>
            <a:r>
              <a:rPr lang="en-US" sz="1050" i="1">
                <a:solidFill>
                  <a:schemeClr val="bg1"/>
                </a:solidFill>
              </a:rPr>
              <a:t>Sports Science Exchange. </a:t>
            </a:r>
            <a:r>
              <a:rPr lang="en-US" sz="1050">
                <a:solidFill>
                  <a:schemeClr val="bg1"/>
                </a:solidFill>
              </a:rPr>
              <a:t>2017;28(171):1-4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1D79985-BC25-1A4B-B4D9-345C70F5BC7E}"/>
              </a:ext>
            </a:extLst>
          </p:cNvPr>
          <p:cNvGrpSpPr/>
          <p:nvPr/>
        </p:nvGrpSpPr>
        <p:grpSpPr>
          <a:xfrm>
            <a:off x="9108835" y="235275"/>
            <a:ext cx="2792817" cy="813414"/>
            <a:chOff x="7864175" y="1233079"/>
            <a:chExt cx="3523596" cy="109831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E629CF5-5BCC-214D-804F-162705CDBDFB}"/>
                </a:ext>
              </a:extLst>
            </p:cNvPr>
            <p:cNvGrpSpPr/>
            <p:nvPr/>
          </p:nvGrpSpPr>
          <p:grpSpPr>
            <a:xfrm>
              <a:off x="8077320" y="1233079"/>
              <a:ext cx="3310451" cy="1098311"/>
              <a:chOff x="1431695" y="5268090"/>
              <a:chExt cx="3310451" cy="1098311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A76BD7A-2D68-A144-8200-5623C2C542D6}"/>
                  </a:ext>
                </a:extLst>
              </p:cNvPr>
              <p:cNvSpPr/>
              <p:nvPr/>
            </p:nvSpPr>
            <p:spPr>
              <a:xfrm>
                <a:off x="1431695" y="5473688"/>
                <a:ext cx="1482124" cy="75345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6E4B71AD-63E9-0A49-AF42-65ABC4CA76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28799" y="5268090"/>
                <a:ext cx="1913347" cy="1098311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7971E2-A35D-2C4C-B90C-E4583B6805CF}"/>
                </a:ext>
              </a:extLst>
            </p:cNvPr>
            <p:cNvSpPr txBox="1"/>
            <p:nvPr/>
          </p:nvSpPr>
          <p:spPr>
            <a:xfrm>
              <a:off x="7864175" y="1552771"/>
              <a:ext cx="1861924" cy="4986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SSE #171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6EDC4B-C051-FF45-9DB6-572305B06C48}"/>
              </a:ext>
            </a:extLst>
          </p:cNvPr>
          <p:cNvCxnSpPr>
            <a:cxnSpLocks/>
          </p:cNvCxnSpPr>
          <p:nvPr/>
        </p:nvCxnSpPr>
        <p:spPr>
          <a:xfrm>
            <a:off x="290348" y="945557"/>
            <a:ext cx="853153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32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068CD-C28E-FF4E-AA66-58180C8D2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Oxidative Systems</a:t>
            </a:r>
            <a:br>
              <a:rPr lang="en-US"/>
            </a:b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34E77-0316-524C-8B84-91911BA432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709" y="1668227"/>
            <a:ext cx="5484510" cy="4125196"/>
          </a:xfrm>
        </p:spPr>
        <p:txBody>
          <a:bodyPr/>
          <a:lstStyle/>
          <a:p>
            <a:pPr marL="0" lvl="1" indent="0">
              <a:buNone/>
            </a:pPr>
            <a:r>
              <a:rPr lang="en-US" sz="2400"/>
              <a:t>Utilized during longer duration activities</a:t>
            </a:r>
          </a:p>
          <a:p>
            <a:pPr marL="0" lvl="1" indent="0">
              <a:buNone/>
            </a:pPr>
            <a:endParaRPr lang="en-US" sz="2400"/>
          </a:p>
          <a:p>
            <a:pPr marL="0" lvl="1" indent="0">
              <a:buNone/>
            </a:pPr>
            <a:r>
              <a:rPr lang="en-US" sz="2400"/>
              <a:t>Uses oxygen to generate energy from the breakdown of glucose/ glycogen and fat</a:t>
            </a:r>
          </a:p>
          <a:p>
            <a:pPr marL="0" lvl="1" indent="0">
              <a:buNone/>
            </a:pPr>
            <a:endParaRPr lang="en-US" sz="2400"/>
          </a:p>
          <a:p>
            <a:pPr marL="0" lvl="1" indent="0">
              <a:buNone/>
            </a:pPr>
            <a:r>
              <a:rPr lang="en-US" sz="2400"/>
              <a:t>2 pathways based on substrate:</a:t>
            </a:r>
          </a:p>
          <a:p>
            <a:pPr marL="0" lvl="2" indent="0" algn="ctr">
              <a:buNone/>
            </a:pPr>
            <a:r>
              <a:rPr lang="en-US" sz="2400"/>
              <a:t>Carbohydrate Oxidation</a:t>
            </a:r>
          </a:p>
          <a:p>
            <a:pPr marL="0" lvl="2" indent="0" algn="ctr">
              <a:buNone/>
            </a:pPr>
            <a:r>
              <a:rPr lang="en-US" sz="2400"/>
              <a:t>Fat Oxidation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DC4D72-4458-44E7-8AEC-11B10AE5B140}"/>
              </a:ext>
            </a:extLst>
          </p:cNvPr>
          <p:cNvSpPr txBox="1"/>
          <p:nvPr/>
        </p:nvSpPr>
        <p:spPr>
          <a:xfrm>
            <a:off x="6229039" y="2897257"/>
            <a:ext cx="7297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1234</a:t>
            </a:r>
          </a:p>
        </p:txBody>
      </p:sp>
      <p:pic>
        <p:nvPicPr>
          <p:cNvPr id="5" name="Picture 4" descr="A picture containing window, street, sitting, luggage&#10;&#10;Description automatically generated">
            <a:extLst>
              <a:ext uri="{FF2B5EF4-FFF2-40B4-BE49-F238E27FC236}">
                <a16:creationId xmlns:a16="http://schemas.microsoft.com/office/drawing/2014/main" id="{EE7AA0A2-9C99-44E0-9CFE-2C2BF979A1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-1"/>
            <a:ext cx="6096000" cy="649506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808389-91EF-8641-94C9-EF2E8D041AF7}"/>
              </a:ext>
            </a:extLst>
          </p:cNvPr>
          <p:cNvCxnSpPr>
            <a:cxnSpLocks/>
          </p:cNvCxnSpPr>
          <p:nvPr/>
        </p:nvCxnSpPr>
        <p:spPr>
          <a:xfrm>
            <a:off x="196709" y="1177652"/>
            <a:ext cx="4017848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10B9F2C-DE9F-2C47-9E15-53EE234F0FBB}"/>
              </a:ext>
            </a:extLst>
          </p:cNvPr>
          <p:cNvSpPr txBox="1"/>
          <p:nvPr/>
        </p:nvSpPr>
        <p:spPr>
          <a:xfrm>
            <a:off x="3758696" y="6560379"/>
            <a:ext cx="8433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schemeClr val="bg1"/>
                </a:solidFill>
              </a:rPr>
              <a:t>Sport Nutrition </a:t>
            </a:r>
            <a:r>
              <a:rPr lang="en-US" sz="1000" dirty="0">
                <a:solidFill>
                  <a:schemeClr val="bg1"/>
                </a:solidFill>
              </a:rPr>
              <a:t>3rd Ed. </a:t>
            </a:r>
            <a:r>
              <a:rPr lang="en-US" sz="1000" dirty="0" err="1">
                <a:solidFill>
                  <a:schemeClr val="bg1"/>
                </a:solidFill>
              </a:rPr>
              <a:t>Jeukendrup</a:t>
            </a:r>
            <a:r>
              <a:rPr lang="en-US" sz="1000" dirty="0">
                <a:solidFill>
                  <a:schemeClr val="bg1"/>
                </a:solidFill>
              </a:rPr>
              <a:t> &amp; Gleeson, Human Kinetics.</a:t>
            </a:r>
          </a:p>
        </p:txBody>
      </p:sp>
    </p:spTree>
    <p:extLst>
      <p:ext uri="{BB962C8B-B14F-4D97-AF65-F5344CB8AC3E}">
        <p14:creationId xmlns:p14="http://schemas.microsoft.com/office/powerpoint/2010/main" val="494479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068CD-C28E-FF4E-AA66-58180C8D2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35" y="452696"/>
            <a:ext cx="5766253" cy="849858"/>
          </a:xfrm>
        </p:spPr>
        <p:txBody>
          <a:bodyPr/>
          <a:lstStyle/>
          <a:p>
            <a:r>
              <a:rPr lang="en-US"/>
              <a:t>Carbohydrate Oxidation</a:t>
            </a:r>
            <a:br>
              <a:rPr lang="en-US"/>
            </a:br>
            <a:r>
              <a:rPr lang="en-US" b="0"/>
              <a:t>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34E77-0316-524C-8B84-91911BA432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652" y="1627638"/>
            <a:ext cx="5484510" cy="4125196"/>
          </a:xfrm>
        </p:spPr>
        <p:txBody>
          <a:bodyPr/>
          <a:lstStyle/>
          <a:p>
            <a:pPr marL="0" lvl="2" indent="0">
              <a:buNone/>
            </a:pPr>
            <a:r>
              <a:rPr lang="en-US" sz="2000"/>
              <a:t>Glycolysis: </a:t>
            </a:r>
            <a:r>
              <a:rPr lang="en-US" sz="2000" b="1"/>
              <a:t>2-3 ATP </a:t>
            </a:r>
            <a:r>
              <a:rPr lang="en-US" sz="2000"/>
              <a:t>generated</a:t>
            </a:r>
          </a:p>
          <a:p>
            <a:pPr marL="0" lvl="2" indent="0">
              <a:buNone/>
            </a:pPr>
            <a:endParaRPr lang="en-US" sz="2000"/>
          </a:p>
          <a:p>
            <a:pPr marL="0" lvl="2" indent="0">
              <a:buNone/>
            </a:pPr>
            <a:r>
              <a:rPr lang="en-US" sz="2000"/>
              <a:t>Pyruvic Acid converted to Acetyl-CoA</a:t>
            </a:r>
          </a:p>
          <a:p>
            <a:pPr marL="0" lvl="2" indent="0">
              <a:buNone/>
            </a:pPr>
            <a:endParaRPr lang="en-US" sz="2000"/>
          </a:p>
          <a:p>
            <a:pPr marL="0" lvl="2" indent="0">
              <a:buNone/>
            </a:pPr>
            <a:r>
              <a:rPr lang="en-US" sz="2000"/>
              <a:t>Acetyl-CoA enters the Krebs cycle: </a:t>
            </a:r>
            <a:r>
              <a:rPr lang="en-US" sz="2000" b="1"/>
              <a:t>2 ATP </a:t>
            </a:r>
            <a:r>
              <a:rPr lang="en-US" sz="2000"/>
              <a:t>generated</a:t>
            </a:r>
          </a:p>
          <a:p>
            <a:pPr marL="0" lvl="2" indent="0">
              <a:buNone/>
            </a:pPr>
            <a:endParaRPr lang="en-US" sz="2000"/>
          </a:p>
          <a:p>
            <a:pPr marL="0" lvl="2" indent="0">
              <a:buNone/>
            </a:pPr>
            <a:r>
              <a:rPr lang="en-US" sz="2000"/>
              <a:t>H</a:t>
            </a:r>
            <a:r>
              <a:rPr lang="en-US" sz="2000" baseline="30000"/>
              <a:t>+</a:t>
            </a:r>
            <a:r>
              <a:rPr lang="en-US" sz="2000"/>
              <a:t> ions are transported through the Electron Transport Chain (ETC): </a:t>
            </a:r>
            <a:r>
              <a:rPr lang="en-US" sz="2000" b="1"/>
              <a:t>28 ATP </a:t>
            </a:r>
            <a:r>
              <a:rPr lang="en-US" sz="2000"/>
              <a:t>generated</a:t>
            </a:r>
          </a:p>
          <a:p>
            <a:pPr marL="0" lvl="2" indent="0">
              <a:buNone/>
            </a:pPr>
            <a:endParaRPr lang="en-US" sz="2000"/>
          </a:p>
          <a:p>
            <a:pPr marL="0" lvl="2" indent="0">
              <a:buNone/>
            </a:pPr>
            <a:r>
              <a:rPr lang="en-US" sz="2000" b="1" u="sng"/>
              <a:t>32-33 ATP</a:t>
            </a:r>
            <a:r>
              <a:rPr lang="en-US" sz="2000" b="1"/>
              <a:t> </a:t>
            </a:r>
            <a:r>
              <a:rPr lang="en-US" sz="2000"/>
              <a:t>generated in total for each Glucose/ Glycogen molecule</a:t>
            </a:r>
          </a:p>
          <a:p>
            <a:pPr marL="0" lvl="2" indent="0">
              <a:buNone/>
            </a:pPr>
            <a:endParaRPr lang="en-US" sz="2000"/>
          </a:p>
          <a:p>
            <a:pPr marL="0" lvl="2" indent="0">
              <a:buNone/>
            </a:pPr>
            <a:endParaRPr lang="en-US" sz="2000"/>
          </a:p>
          <a:p>
            <a:pPr marL="0" lvl="2" indent="0">
              <a:buNone/>
            </a:pPr>
            <a:endParaRPr lang="en-US" sz="2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DC4D72-4458-44E7-8AEC-11B10AE5B140}"/>
              </a:ext>
            </a:extLst>
          </p:cNvPr>
          <p:cNvSpPr txBox="1"/>
          <p:nvPr/>
        </p:nvSpPr>
        <p:spPr>
          <a:xfrm>
            <a:off x="6229039" y="2897257"/>
            <a:ext cx="7297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1234</a:t>
            </a:r>
          </a:p>
        </p:txBody>
      </p:sp>
      <p:sp>
        <p:nvSpPr>
          <p:cNvPr id="5" name="Flowchart: Sequential Access Storage 4">
            <a:extLst>
              <a:ext uri="{FF2B5EF4-FFF2-40B4-BE49-F238E27FC236}">
                <a16:creationId xmlns:a16="http://schemas.microsoft.com/office/drawing/2014/main" id="{7E6C5108-8D7F-4DFC-9CF7-ECE67EC33A2E}"/>
              </a:ext>
            </a:extLst>
          </p:cNvPr>
          <p:cNvSpPr/>
          <p:nvPr/>
        </p:nvSpPr>
        <p:spPr>
          <a:xfrm rot="5400000">
            <a:off x="6208914" y="54090"/>
            <a:ext cx="2154264" cy="2114014"/>
          </a:xfrm>
          <a:prstGeom prst="flowChartMagneticTape">
            <a:avLst/>
          </a:prstGeom>
          <a:solidFill>
            <a:srgbClr val="036E3D"/>
          </a:solidFill>
          <a:ln>
            <a:solidFill>
              <a:srgbClr val="036E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36E3D"/>
              </a:highlight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344A304F-8FFF-4C8E-A29F-1EF64AA3636B}"/>
              </a:ext>
            </a:extLst>
          </p:cNvPr>
          <p:cNvSpPr/>
          <p:nvPr/>
        </p:nvSpPr>
        <p:spPr>
          <a:xfrm rot="10800000">
            <a:off x="6133708" y="2188229"/>
            <a:ext cx="513978" cy="303108"/>
          </a:xfrm>
          <a:prstGeom prst="triangle">
            <a:avLst/>
          </a:prstGeom>
          <a:solidFill>
            <a:srgbClr val="036E3D"/>
          </a:solidFill>
          <a:ln>
            <a:solidFill>
              <a:srgbClr val="036E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DF4639-7A28-4DF3-B9A0-8B64D8A19E87}"/>
              </a:ext>
            </a:extLst>
          </p:cNvPr>
          <p:cNvSpPr txBox="1"/>
          <p:nvPr/>
        </p:nvSpPr>
        <p:spPr>
          <a:xfrm>
            <a:off x="6628832" y="906440"/>
            <a:ext cx="137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Glycolysis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2D1E22-EBA8-4117-9B9A-874DDA14B4B4}"/>
              </a:ext>
            </a:extLst>
          </p:cNvPr>
          <p:cNvSpPr/>
          <p:nvPr/>
        </p:nvSpPr>
        <p:spPr>
          <a:xfrm>
            <a:off x="6133708" y="2793077"/>
            <a:ext cx="1361270" cy="324190"/>
          </a:xfrm>
          <a:prstGeom prst="roundRect">
            <a:avLst/>
          </a:prstGeom>
          <a:solidFill>
            <a:schemeClr val="bg1"/>
          </a:solidFill>
          <a:ln>
            <a:solidFill>
              <a:srgbClr val="036E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D94872-E0B5-474A-9748-683DD2C0C098}"/>
              </a:ext>
            </a:extLst>
          </p:cNvPr>
          <p:cNvSpPr txBox="1"/>
          <p:nvPr/>
        </p:nvSpPr>
        <p:spPr>
          <a:xfrm>
            <a:off x="6230330" y="2805420"/>
            <a:ext cx="113435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36E3D"/>
                </a:solidFill>
              </a:rPr>
              <a:t>2 Pyruvate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4A492D6E-1DED-476F-9355-16241B39576A}"/>
              </a:ext>
            </a:extLst>
          </p:cNvPr>
          <p:cNvSpPr/>
          <p:nvPr/>
        </p:nvSpPr>
        <p:spPr>
          <a:xfrm>
            <a:off x="6546754" y="3124838"/>
            <a:ext cx="484632" cy="324191"/>
          </a:xfrm>
          <a:prstGeom prst="downArrow">
            <a:avLst/>
          </a:prstGeom>
          <a:solidFill>
            <a:srgbClr val="036E3D"/>
          </a:solidFill>
          <a:ln>
            <a:solidFill>
              <a:srgbClr val="036E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BB9B70C-6D1E-470C-8E45-3323E8D440C1}"/>
              </a:ext>
            </a:extLst>
          </p:cNvPr>
          <p:cNvSpPr/>
          <p:nvPr/>
        </p:nvSpPr>
        <p:spPr>
          <a:xfrm>
            <a:off x="6133708" y="3489444"/>
            <a:ext cx="1361270" cy="411328"/>
          </a:xfrm>
          <a:prstGeom prst="roundRect">
            <a:avLst/>
          </a:prstGeom>
          <a:solidFill>
            <a:schemeClr val="bg1"/>
          </a:solidFill>
          <a:ln>
            <a:solidFill>
              <a:srgbClr val="036E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5E334C-AB1E-4278-A064-E7D14740056E}"/>
              </a:ext>
            </a:extLst>
          </p:cNvPr>
          <p:cNvSpPr txBox="1"/>
          <p:nvPr/>
        </p:nvSpPr>
        <p:spPr>
          <a:xfrm>
            <a:off x="6143135" y="3546654"/>
            <a:ext cx="134684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36E3D"/>
                </a:solidFill>
              </a:rPr>
              <a:t>2 Acetyl-CoA</a:t>
            </a:r>
          </a:p>
        </p:txBody>
      </p:sp>
      <p:sp>
        <p:nvSpPr>
          <p:cNvPr id="14" name="Flowchart: Sequential Access Storage 13">
            <a:extLst>
              <a:ext uri="{FF2B5EF4-FFF2-40B4-BE49-F238E27FC236}">
                <a16:creationId xmlns:a16="http://schemas.microsoft.com/office/drawing/2014/main" id="{818665B7-E115-4A94-8D7E-BD30A6E178D4}"/>
              </a:ext>
            </a:extLst>
          </p:cNvPr>
          <p:cNvSpPr/>
          <p:nvPr/>
        </p:nvSpPr>
        <p:spPr>
          <a:xfrm>
            <a:off x="6265983" y="4260913"/>
            <a:ext cx="2154264" cy="2114014"/>
          </a:xfrm>
          <a:prstGeom prst="flowChartMagneticTape">
            <a:avLst/>
          </a:prstGeom>
          <a:solidFill>
            <a:srgbClr val="036E3D"/>
          </a:solidFill>
          <a:ln>
            <a:solidFill>
              <a:srgbClr val="036E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36E3D"/>
              </a:highlight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9405057-001B-450E-A09D-146BD6656120}"/>
              </a:ext>
            </a:extLst>
          </p:cNvPr>
          <p:cNvSpPr/>
          <p:nvPr/>
        </p:nvSpPr>
        <p:spPr>
          <a:xfrm rot="5400000">
            <a:off x="8314812" y="6062573"/>
            <a:ext cx="513978" cy="303108"/>
          </a:xfrm>
          <a:prstGeom prst="triangle">
            <a:avLst/>
          </a:prstGeom>
          <a:solidFill>
            <a:srgbClr val="036E3D"/>
          </a:solidFill>
          <a:ln>
            <a:solidFill>
              <a:srgbClr val="036E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86E5BD2F-98E1-40DD-9EB7-556945F42E5C}"/>
              </a:ext>
            </a:extLst>
          </p:cNvPr>
          <p:cNvSpPr/>
          <p:nvPr/>
        </p:nvSpPr>
        <p:spPr>
          <a:xfrm>
            <a:off x="6546754" y="3900772"/>
            <a:ext cx="484632" cy="408322"/>
          </a:xfrm>
          <a:prstGeom prst="downArrow">
            <a:avLst/>
          </a:prstGeom>
          <a:solidFill>
            <a:srgbClr val="036E3D"/>
          </a:solidFill>
          <a:ln>
            <a:solidFill>
              <a:srgbClr val="036E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2C32A1-61AF-45CF-BAE1-6461B6227C49}"/>
              </a:ext>
            </a:extLst>
          </p:cNvPr>
          <p:cNvSpPr txBox="1"/>
          <p:nvPr/>
        </p:nvSpPr>
        <p:spPr>
          <a:xfrm>
            <a:off x="6515003" y="5122786"/>
            <a:ext cx="165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Krebs Cycle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DBC2C8-767C-4B3E-ACDB-51488F8B3124}"/>
              </a:ext>
            </a:extLst>
          </p:cNvPr>
          <p:cNvSpPr txBox="1"/>
          <p:nvPr/>
        </p:nvSpPr>
        <p:spPr>
          <a:xfrm>
            <a:off x="8946950" y="5957728"/>
            <a:ext cx="649537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36E3D"/>
                </a:solidFill>
              </a:rPr>
              <a:t>2 ATP</a:t>
            </a: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4B1DD8F5-E0BC-4FA8-9633-0C2BC9C74D15}"/>
              </a:ext>
            </a:extLst>
          </p:cNvPr>
          <p:cNvSpPr/>
          <p:nvPr/>
        </p:nvSpPr>
        <p:spPr>
          <a:xfrm rot="4410262">
            <a:off x="9163539" y="2044262"/>
            <a:ext cx="2484277" cy="1354668"/>
          </a:xfrm>
          <a:prstGeom prst="flowChartTerminator">
            <a:avLst/>
          </a:prstGeom>
          <a:solidFill>
            <a:srgbClr val="036E3D"/>
          </a:solidFill>
          <a:ln>
            <a:solidFill>
              <a:srgbClr val="036E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343BE9-B269-45FE-8BCF-3A2228786809}"/>
              </a:ext>
            </a:extLst>
          </p:cNvPr>
          <p:cNvSpPr txBox="1"/>
          <p:nvPr/>
        </p:nvSpPr>
        <p:spPr>
          <a:xfrm>
            <a:off x="10085717" y="2539376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ETC</a:t>
            </a:r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4EE7C7DA-8BCC-4111-89F6-B49502EA6B1F}"/>
              </a:ext>
            </a:extLst>
          </p:cNvPr>
          <p:cNvCxnSpPr>
            <a:cxnSpLocks/>
          </p:cNvCxnSpPr>
          <p:nvPr/>
        </p:nvCxnSpPr>
        <p:spPr>
          <a:xfrm>
            <a:off x="8343054" y="1105062"/>
            <a:ext cx="1149738" cy="914400"/>
          </a:xfrm>
          <a:prstGeom prst="curvedConnector3">
            <a:avLst/>
          </a:prstGeom>
          <a:ln>
            <a:solidFill>
              <a:srgbClr val="036E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9F296D88-AB04-4E48-A2A7-E2A9FC5F7E3A}"/>
              </a:ext>
            </a:extLst>
          </p:cNvPr>
          <p:cNvCxnSpPr>
            <a:cxnSpLocks/>
          </p:cNvCxnSpPr>
          <p:nvPr/>
        </p:nvCxnSpPr>
        <p:spPr>
          <a:xfrm flipV="1">
            <a:off x="7044643" y="2565176"/>
            <a:ext cx="2551844" cy="718359"/>
          </a:xfrm>
          <a:prstGeom prst="curvedConnector3">
            <a:avLst/>
          </a:prstGeom>
          <a:ln>
            <a:solidFill>
              <a:srgbClr val="036E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849DA1F9-1D95-4A9E-B0F1-C814DB38E061}"/>
              </a:ext>
            </a:extLst>
          </p:cNvPr>
          <p:cNvCxnSpPr>
            <a:cxnSpLocks/>
          </p:cNvCxnSpPr>
          <p:nvPr/>
        </p:nvCxnSpPr>
        <p:spPr>
          <a:xfrm flipV="1">
            <a:off x="8094398" y="3124838"/>
            <a:ext cx="1700051" cy="1442782"/>
          </a:xfrm>
          <a:prstGeom prst="curvedConnector3">
            <a:avLst/>
          </a:prstGeom>
          <a:ln>
            <a:solidFill>
              <a:srgbClr val="036E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row: Down 28">
            <a:extLst>
              <a:ext uri="{FF2B5EF4-FFF2-40B4-BE49-F238E27FC236}">
                <a16:creationId xmlns:a16="http://schemas.microsoft.com/office/drawing/2014/main" id="{DCBA3B3C-F592-439C-A681-7780610C0288}"/>
              </a:ext>
            </a:extLst>
          </p:cNvPr>
          <p:cNvSpPr/>
          <p:nvPr/>
        </p:nvSpPr>
        <p:spPr>
          <a:xfrm rot="20698890">
            <a:off x="10601888" y="3872136"/>
            <a:ext cx="484632" cy="408322"/>
          </a:xfrm>
          <a:prstGeom prst="downArrow">
            <a:avLst/>
          </a:prstGeom>
          <a:solidFill>
            <a:srgbClr val="036E3D"/>
          </a:solidFill>
          <a:ln>
            <a:solidFill>
              <a:srgbClr val="036E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5A385C-4CF0-4BD1-BBF1-67667F1631D3}"/>
              </a:ext>
            </a:extLst>
          </p:cNvPr>
          <p:cNvSpPr txBox="1"/>
          <p:nvPr/>
        </p:nvSpPr>
        <p:spPr>
          <a:xfrm>
            <a:off x="10557260" y="4379880"/>
            <a:ext cx="748923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36E3D"/>
                </a:solidFill>
              </a:rPr>
              <a:t>28 ATP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99CA4B9-955E-45F7-8FCC-FF9B805E9EC0}"/>
              </a:ext>
            </a:extLst>
          </p:cNvPr>
          <p:cNvSpPr/>
          <p:nvPr/>
        </p:nvSpPr>
        <p:spPr>
          <a:xfrm>
            <a:off x="8509689" y="3505570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</a:t>
            </a:r>
            <a:r>
              <a:rPr lang="en-US" baseline="30000"/>
              <a:t>+</a:t>
            </a:r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4835299-1ADE-4DD1-B0EE-ACAED9FE3B57}"/>
              </a:ext>
            </a:extLst>
          </p:cNvPr>
          <p:cNvSpPr/>
          <p:nvPr/>
        </p:nvSpPr>
        <p:spPr>
          <a:xfrm>
            <a:off x="8079361" y="2475675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</a:t>
            </a:r>
            <a:r>
              <a:rPr lang="en-US" baseline="30000"/>
              <a:t>+</a:t>
            </a:r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E7FAEF4-59AA-4F61-B079-EC34B5B95E2D}"/>
              </a:ext>
            </a:extLst>
          </p:cNvPr>
          <p:cNvSpPr/>
          <p:nvPr/>
        </p:nvSpPr>
        <p:spPr>
          <a:xfrm>
            <a:off x="8890755" y="1117888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</a:t>
            </a:r>
            <a:r>
              <a:rPr lang="en-US" baseline="30000"/>
              <a:t>+</a:t>
            </a:r>
            <a:endParaRPr lang="en-US"/>
          </a:p>
        </p:txBody>
      </p:sp>
      <p:sp>
        <p:nvSpPr>
          <p:cNvPr id="37" name="Explosion: 8 Points 36">
            <a:extLst>
              <a:ext uri="{FF2B5EF4-FFF2-40B4-BE49-F238E27FC236}">
                <a16:creationId xmlns:a16="http://schemas.microsoft.com/office/drawing/2014/main" id="{928342C6-FDA6-4C8F-8EFD-4B2FB357AF00}"/>
              </a:ext>
            </a:extLst>
          </p:cNvPr>
          <p:cNvSpPr/>
          <p:nvPr/>
        </p:nvSpPr>
        <p:spPr>
          <a:xfrm>
            <a:off x="6628831" y="2205035"/>
            <a:ext cx="862307" cy="591608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CBBF4D-E0D8-4499-BD42-25535E73FE2F}"/>
              </a:ext>
            </a:extLst>
          </p:cNvPr>
          <p:cNvSpPr txBox="1"/>
          <p:nvPr/>
        </p:nvSpPr>
        <p:spPr>
          <a:xfrm>
            <a:off x="6733250" y="2348645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36E3D"/>
                </a:solidFill>
              </a:rPr>
              <a:t>3 ATP</a:t>
            </a:r>
          </a:p>
        </p:txBody>
      </p:sp>
      <p:sp>
        <p:nvSpPr>
          <p:cNvPr id="39" name="Explosion: 8 Points 38">
            <a:extLst>
              <a:ext uri="{FF2B5EF4-FFF2-40B4-BE49-F238E27FC236}">
                <a16:creationId xmlns:a16="http://schemas.microsoft.com/office/drawing/2014/main" id="{8F569C90-FA99-48EC-BF68-E472736487A8}"/>
              </a:ext>
            </a:extLst>
          </p:cNvPr>
          <p:cNvSpPr/>
          <p:nvPr/>
        </p:nvSpPr>
        <p:spPr>
          <a:xfrm>
            <a:off x="8723355" y="5740112"/>
            <a:ext cx="1083375" cy="743010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: 8 Points 39">
            <a:extLst>
              <a:ext uri="{FF2B5EF4-FFF2-40B4-BE49-F238E27FC236}">
                <a16:creationId xmlns:a16="http://schemas.microsoft.com/office/drawing/2014/main" id="{FA8D6F03-675E-48F5-8BEC-E98D0117D739}"/>
              </a:ext>
            </a:extLst>
          </p:cNvPr>
          <p:cNvSpPr/>
          <p:nvPr/>
        </p:nvSpPr>
        <p:spPr>
          <a:xfrm>
            <a:off x="10373808" y="4167438"/>
            <a:ext cx="1112599" cy="743802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98EFC86-2EBC-5F4E-9208-709762012D59}"/>
              </a:ext>
            </a:extLst>
          </p:cNvPr>
          <p:cNvCxnSpPr>
            <a:cxnSpLocks/>
          </p:cNvCxnSpPr>
          <p:nvPr/>
        </p:nvCxnSpPr>
        <p:spPr>
          <a:xfrm>
            <a:off x="219652" y="1487220"/>
            <a:ext cx="222733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B47D2B5-71D8-A44E-A925-F1A355061190}"/>
              </a:ext>
            </a:extLst>
          </p:cNvPr>
          <p:cNvSpPr txBox="1"/>
          <p:nvPr/>
        </p:nvSpPr>
        <p:spPr>
          <a:xfrm>
            <a:off x="3727473" y="6572277"/>
            <a:ext cx="8433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schemeClr val="bg1"/>
                </a:solidFill>
              </a:rPr>
              <a:t>Sport Nutrition </a:t>
            </a:r>
            <a:r>
              <a:rPr lang="en-US" sz="1000" dirty="0">
                <a:solidFill>
                  <a:schemeClr val="bg1"/>
                </a:solidFill>
              </a:rPr>
              <a:t>3rd Ed. </a:t>
            </a:r>
            <a:r>
              <a:rPr lang="en-US" sz="1000" dirty="0" err="1">
                <a:solidFill>
                  <a:schemeClr val="bg1"/>
                </a:solidFill>
              </a:rPr>
              <a:t>Jeukendrup</a:t>
            </a:r>
            <a:r>
              <a:rPr lang="en-US" sz="1000" dirty="0">
                <a:solidFill>
                  <a:schemeClr val="bg1"/>
                </a:solidFill>
              </a:rPr>
              <a:t> &amp; Gleeson, Human Kinetics.</a:t>
            </a:r>
          </a:p>
        </p:txBody>
      </p:sp>
    </p:spTree>
    <p:extLst>
      <p:ext uri="{BB962C8B-B14F-4D97-AF65-F5344CB8AC3E}">
        <p14:creationId xmlns:p14="http://schemas.microsoft.com/office/powerpoint/2010/main" val="3962925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068CD-C28E-FF4E-AA66-58180C8D2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35" y="452696"/>
            <a:ext cx="5766253" cy="849858"/>
          </a:xfrm>
        </p:spPr>
        <p:txBody>
          <a:bodyPr/>
          <a:lstStyle/>
          <a:p>
            <a:r>
              <a:rPr lang="en-US"/>
              <a:t>Fat Oxidation</a:t>
            </a:r>
            <a:br>
              <a:rPr lang="en-US"/>
            </a:br>
            <a:r>
              <a:rPr lang="en-US" b="0"/>
              <a:t>Overview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DC4D72-4458-44E7-8AEC-11B10AE5B140}"/>
              </a:ext>
            </a:extLst>
          </p:cNvPr>
          <p:cNvSpPr txBox="1"/>
          <p:nvPr/>
        </p:nvSpPr>
        <p:spPr>
          <a:xfrm>
            <a:off x="6229039" y="2897257"/>
            <a:ext cx="7297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1234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DF4639-7A28-4DF3-B9A0-8B64D8A19E87}"/>
              </a:ext>
            </a:extLst>
          </p:cNvPr>
          <p:cNvSpPr txBox="1"/>
          <p:nvPr/>
        </p:nvSpPr>
        <p:spPr>
          <a:xfrm>
            <a:off x="6628832" y="906440"/>
            <a:ext cx="137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Glycolysis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BB9B70C-6D1E-470C-8E45-3323E8D440C1}"/>
              </a:ext>
            </a:extLst>
          </p:cNvPr>
          <p:cNvSpPr/>
          <p:nvPr/>
        </p:nvSpPr>
        <p:spPr>
          <a:xfrm>
            <a:off x="6133708" y="3489444"/>
            <a:ext cx="1361270" cy="411328"/>
          </a:xfrm>
          <a:prstGeom prst="roundRect">
            <a:avLst/>
          </a:prstGeom>
          <a:solidFill>
            <a:schemeClr val="bg1"/>
          </a:solidFill>
          <a:ln>
            <a:solidFill>
              <a:srgbClr val="036E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5E334C-AB1E-4278-A064-E7D14740056E}"/>
              </a:ext>
            </a:extLst>
          </p:cNvPr>
          <p:cNvSpPr txBox="1"/>
          <p:nvPr/>
        </p:nvSpPr>
        <p:spPr>
          <a:xfrm>
            <a:off x="6143135" y="3546654"/>
            <a:ext cx="119776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36E3D"/>
                </a:solidFill>
              </a:rPr>
              <a:t>Acetyl-CoA</a:t>
            </a:r>
          </a:p>
        </p:txBody>
      </p:sp>
      <p:sp>
        <p:nvSpPr>
          <p:cNvPr id="14" name="Flowchart: Sequential Access Storage 13">
            <a:extLst>
              <a:ext uri="{FF2B5EF4-FFF2-40B4-BE49-F238E27FC236}">
                <a16:creationId xmlns:a16="http://schemas.microsoft.com/office/drawing/2014/main" id="{818665B7-E115-4A94-8D7E-BD30A6E178D4}"/>
              </a:ext>
            </a:extLst>
          </p:cNvPr>
          <p:cNvSpPr/>
          <p:nvPr/>
        </p:nvSpPr>
        <p:spPr>
          <a:xfrm>
            <a:off x="6265983" y="4260913"/>
            <a:ext cx="2154264" cy="2114014"/>
          </a:xfrm>
          <a:prstGeom prst="flowChartMagneticTape">
            <a:avLst/>
          </a:prstGeom>
          <a:solidFill>
            <a:srgbClr val="036E3D"/>
          </a:solidFill>
          <a:ln>
            <a:solidFill>
              <a:srgbClr val="036E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36E3D"/>
              </a:highlight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9405057-001B-450E-A09D-146BD6656120}"/>
              </a:ext>
            </a:extLst>
          </p:cNvPr>
          <p:cNvSpPr/>
          <p:nvPr/>
        </p:nvSpPr>
        <p:spPr>
          <a:xfrm rot="5400000">
            <a:off x="8314812" y="6062573"/>
            <a:ext cx="513978" cy="303108"/>
          </a:xfrm>
          <a:prstGeom prst="triangle">
            <a:avLst/>
          </a:prstGeom>
          <a:solidFill>
            <a:srgbClr val="036E3D"/>
          </a:solidFill>
          <a:ln>
            <a:solidFill>
              <a:srgbClr val="036E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86E5BD2F-98E1-40DD-9EB7-556945F42E5C}"/>
              </a:ext>
            </a:extLst>
          </p:cNvPr>
          <p:cNvSpPr/>
          <p:nvPr/>
        </p:nvSpPr>
        <p:spPr>
          <a:xfrm>
            <a:off x="6546754" y="3900772"/>
            <a:ext cx="484632" cy="408322"/>
          </a:xfrm>
          <a:prstGeom prst="downArrow">
            <a:avLst/>
          </a:prstGeom>
          <a:solidFill>
            <a:srgbClr val="036E3D"/>
          </a:solidFill>
          <a:ln>
            <a:solidFill>
              <a:srgbClr val="036E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2C32A1-61AF-45CF-BAE1-6461B6227C49}"/>
              </a:ext>
            </a:extLst>
          </p:cNvPr>
          <p:cNvSpPr txBox="1"/>
          <p:nvPr/>
        </p:nvSpPr>
        <p:spPr>
          <a:xfrm>
            <a:off x="6515003" y="5122786"/>
            <a:ext cx="165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Krebs Cycle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DBC2C8-767C-4B3E-ACDB-51488F8B3124}"/>
              </a:ext>
            </a:extLst>
          </p:cNvPr>
          <p:cNvSpPr txBox="1"/>
          <p:nvPr/>
        </p:nvSpPr>
        <p:spPr>
          <a:xfrm>
            <a:off x="8946950" y="5957728"/>
            <a:ext cx="649537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36E3D"/>
                </a:solidFill>
              </a:rPr>
              <a:t>2 ATP</a:t>
            </a: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4B1DD8F5-E0BC-4FA8-9633-0C2BC9C74D15}"/>
              </a:ext>
            </a:extLst>
          </p:cNvPr>
          <p:cNvSpPr/>
          <p:nvPr/>
        </p:nvSpPr>
        <p:spPr>
          <a:xfrm rot="4410262">
            <a:off x="9163539" y="2044262"/>
            <a:ext cx="2484277" cy="1354668"/>
          </a:xfrm>
          <a:prstGeom prst="flowChartTerminator">
            <a:avLst/>
          </a:prstGeom>
          <a:solidFill>
            <a:srgbClr val="036E3D"/>
          </a:solidFill>
          <a:ln>
            <a:solidFill>
              <a:srgbClr val="036E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343BE9-B269-45FE-8BCF-3A2228786809}"/>
              </a:ext>
            </a:extLst>
          </p:cNvPr>
          <p:cNvSpPr txBox="1"/>
          <p:nvPr/>
        </p:nvSpPr>
        <p:spPr>
          <a:xfrm>
            <a:off x="10085717" y="2539376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ETC</a:t>
            </a:r>
          </a:p>
        </p:txBody>
      </p: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849DA1F9-1D95-4A9E-B0F1-C814DB38E061}"/>
              </a:ext>
            </a:extLst>
          </p:cNvPr>
          <p:cNvCxnSpPr>
            <a:cxnSpLocks/>
          </p:cNvCxnSpPr>
          <p:nvPr/>
        </p:nvCxnSpPr>
        <p:spPr>
          <a:xfrm flipV="1">
            <a:off x="8094398" y="3124838"/>
            <a:ext cx="1700051" cy="1442782"/>
          </a:xfrm>
          <a:prstGeom prst="curvedConnector3">
            <a:avLst/>
          </a:prstGeom>
          <a:ln>
            <a:solidFill>
              <a:srgbClr val="036E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row: Down 28">
            <a:extLst>
              <a:ext uri="{FF2B5EF4-FFF2-40B4-BE49-F238E27FC236}">
                <a16:creationId xmlns:a16="http://schemas.microsoft.com/office/drawing/2014/main" id="{DCBA3B3C-F592-439C-A681-7780610C0288}"/>
              </a:ext>
            </a:extLst>
          </p:cNvPr>
          <p:cNvSpPr/>
          <p:nvPr/>
        </p:nvSpPr>
        <p:spPr>
          <a:xfrm rot="20698890">
            <a:off x="10601888" y="3872136"/>
            <a:ext cx="484632" cy="408322"/>
          </a:xfrm>
          <a:prstGeom prst="downArrow">
            <a:avLst/>
          </a:prstGeom>
          <a:solidFill>
            <a:srgbClr val="036E3D"/>
          </a:solidFill>
          <a:ln>
            <a:solidFill>
              <a:srgbClr val="036E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5A385C-4CF0-4BD1-BBF1-67667F1631D3}"/>
              </a:ext>
            </a:extLst>
          </p:cNvPr>
          <p:cNvSpPr txBox="1"/>
          <p:nvPr/>
        </p:nvSpPr>
        <p:spPr>
          <a:xfrm>
            <a:off x="10557259" y="4500827"/>
            <a:ext cx="957313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36E3D"/>
                </a:solidFill>
              </a:rPr>
              <a:t>100+ ATP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99CA4B9-955E-45F7-8FCC-FF9B805E9EC0}"/>
              </a:ext>
            </a:extLst>
          </p:cNvPr>
          <p:cNvSpPr/>
          <p:nvPr/>
        </p:nvSpPr>
        <p:spPr>
          <a:xfrm>
            <a:off x="8509689" y="3505570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</a:t>
            </a:r>
            <a:r>
              <a:rPr lang="en-US" baseline="30000"/>
              <a:t>+</a:t>
            </a:r>
            <a:endParaRPr lang="en-US"/>
          </a:p>
        </p:txBody>
      </p:sp>
      <p:sp>
        <p:nvSpPr>
          <p:cNvPr id="39" name="Explosion: 8 Points 38">
            <a:extLst>
              <a:ext uri="{FF2B5EF4-FFF2-40B4-BE49-F238E27FC236}">
                <a16:creationId xmlns:a16="http://schemas.microsoft.com/office/drawing/2014/main" id="{8F569C90-FA99-48EC-BF68-E472736487A8}"/>
              </a:ext>
            </a:extLst>
          </p:cNvPr>
          <p:cNvSpPr/>
          <p:nvPr/>
        </p:nvSpPr>
        <p:spPr>
          <a:xfrm>
            <a:off x="8723355" y="5740112"/>
            <a:ext cx="1083375" cy="743010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: 8 Points 39">
            <a:extLst>
              <a:ext uri="{FF2B5EF4-FFF2-40B4-BE49-F238E27FC236}">
                <a16:creationId xmlns:a16="http://schemas.microsoft.com/office/drawing/2014/main" id="{FA8D6F03-675E-48F5-8BEC-E98D0117D739}"/>
              </a:ext>
            </a:extLst>
          </p:cNvPr>
          <p:cNvSpPr/>
          <p:nvPr/>
        </p:nvSpPr>
        <p:spPr>
          <a:xfrm>
            <a:off x="10236646" y="4039049"/>
            <a:ext cx="1598540" cy="1250108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98EFC86-2EBC-5F4E-9208-709762012D59}"/>
              </a:ext>
            </a:extLst>
          </p:cNvPr>
          <p:cNvCxnSpPr>
            <a:cxnSpLocks/>
          </p:cNvCxnSpPr>
          <p:nvPr/>
        </p:nvCxnSpPr>
        <p:spPr>
          <a:xfrm>
            <a:off x="219652" y="1487220"/>
            <a:ext cx="222733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C46572C-929D-D241-A65C-7AAD8C5218B9}"/>
              </a:ext>
            </a:extLst>
          </p:cNvPr>
          <p:cNvSpPr txBox="1"/>
          <p:nvPr/>
        </p:nvSpPr>
        <p:spPr>
          <a:xfrm>
            <a:off x="6314029" y="747068"/>
            <a:ext cx="1371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Fatty Acid</a:t>
            </a:r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A9ECE30C-02BF-BB44-A7D5-DCDE0209EDF0}"/>
              </a:ext>
            </a:extLst>
          </p:cNvPr>
          <p:cNvSpPr/>
          <p:nvPr/>
        </p:nvSpPr>
        <p:spPr>
          <a:xfrm>
            <a:off x="6143135" y="1674254"/>
            <a:ext cx="1712978" cy="1754746"/>
          </a:xfrm>
          <a:prstGeom prst="downArrow">
            <a:avLst/>
          </a:prstGeom>
          <a:solidFill>
            <a:srgbClr val="036E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762C8D-F957-5147-8E6C-736F16192444}"/>
              </a:ext>
            </a:extLst>
          </p:cNvPr>
          <p:cNvSpPr txBox="1"/>
          <p:nvPr/>
        </p:nvSpPr>
        <p:spPr>
          <a:xfrm>
            <a:off x="6261178" y="2324803"/>
            <a:ext cx="1540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Beta-oxidation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55ACB020-D91A-4C4C-9E6F-93861564FE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001" y="1671887"/>
            <a:ext cx="5484510" cy="4125196"/>
          </a:xfrm>
        </p:spPr>
        <p:txBody>
          <a:bodyPr/>
          <a:lstStyle/>
          <a:p>
            <a:r>
              <a:rPr lang="en-US"/>
              <a:t>Fats follow a similar mechanistic path to carbohydrate with a few exceptions:</a:t>
            </a:r>
          </a:p>
          <a:p>
            <a:r>
              <a:rPr lang="en-US"/>
              <a:t>- Fat (triglyceride) stores are broken down to yield fatty acids through lipolysis</a:t>
            </a:r>
          </a:p>
          <a:p>
            <a:r>
              <a:rPr lang="en-US"/>
              <a:t>- The fatty acids are converted into Acetyl-CoA through </a:t>
            </a:r>
            <a:r>
              <a:rPr lang="el-GR"/>
              <a:t>β-</a:t>
            </a:r>
            <a:r>
              <a:rPr lang="en-US"/>
              <a:t>Oxidation</a:t>
            </a:r>
          </a:p>
          <a:p>
            <a:endParaRPr lang="en-US"/>
          </a:p>
          <a:p>
            <a:r>
              <a:rPr lang="en-US"/>
              <a:t>The total energy yield will vary depending on the fatty acid however the ATP production will be very high (~100+), but the process is slower than carbohydrate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273106-256A-AC4E-A140-7E674B030290}"/>
              </a:ext>
            </a:extLst>
          </p:cNvPr>
          <p:cNvSpPr txBox="1"/>
          <p:nvPr/>
        </p:nvSpPr>
        <p:spPr>
          <a:xfrm>
            <a:off x="3758696" y="6560379"/>
            <a:ext cx="8433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schemeClr val="bg1"/>
                </a:solidFill>
              </a:rPr>
              <a:t>Sport Nutrition </a:t>
            </a:r>
            <a:r>
              <a:rPr lang="en-US" sz="1000" dirty="0">
                <a:solidFill>
                  <a:schemeClr val="bg1"/>
                </a:solidFill>
              </a:rPr>
              <a:t>3rd Ed. </a:t>
            </a:r>
            <a:r>
              <a:rPr lang="en-US" sz="1000" dirty="0" err="1">
                <a:solidFill>
                  <a:schemeClr val="bg1"/>
                </a:solidFill>
              </a:rPr>
              <a:t>Jeukendrup</a:t>
            </a:r>
            <a:r>
              <a:rPr lang="en-US" sz="1000" dirty="0">
                <a:solidFill>
                  <a:schemeClr val="bg1"/>
                </a:solidFill>
              </a:rPr>
              <a:t> &amp; Gleeson, Human Kinetics.</a:t>
            </a:r>
          </a:p>
        </p:txBody>
      </p:sp>
    </p:spTree>
    <p:extLst>
      <p:ext uri="{BB962C8B-B14F-4D97-AF65-F5344CB8AC3E}">
        <p14:creationId xmlns:p14="http://schemas.microsoft.com/office/powerpoint/2010/main" val="4071159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7EE11-09A9-884C-A50C-52929C83A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PCr Resynthesis: </a:t>
            </a:r>
            <a:r>
              <a:rPr lang="en-US" b="0" dirty="0"/>
              <a:t>Interaction of Anaerobic and Aerobic Energy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C98C2-5FC4-0B43-AFC7-C336437F55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1848" y="2074350"/>
            <a:ext cx="10508569" cy="3177874"/>
          </a:xfrm>
        </p:spPr>
        <p:txBody>
          <a:bodyPr/>
          <a:lstStyle/>
          <a:p>
            <a:pPr marL="342900" indent="-342900">
              <a:buClr>
                <a:srgbClr val="036E3D"/>
              </a:buClr>
              <a:buFont typeface="Wingdings" pitchFamily="2" charset="2"/>
              <a:buChar char="§"/>
            </a:pPr>
            <a:r>
              <a:rPr lang="en-US" sz="2400" dirty="0"/>
              <a:t>The ability to rapidly resynthesize PCr is an important aspect of metabolism for stop-and-go sports</a:t>
            </a:r>
          </a:p>
          <a:p>
            <a:pPr marL="342900" indent="-342900">
              <a:buClr>
                <a:srgbClr val="036E3D"/>
              </a:buClr>
              <a:buFont typeface="Wingdings" pitchFamily="2" charset="2"/>
              <a:buChar char="§"/>
            </a:pPr>
            <a:r>
              <a:rPr lang="en-US" sz="2400" dirty="0"/>
              <a:t>Occurs when intensity falls to low levels or the athlete rests</a:t>
            </a:r>
          </a:p>
          <a:p>
            <a:pPr marL="342900" indent="-342900">
              <a:buClr>
                <a:srgbClr val="036E3D"/>
              </a:buClr>
              <a:buFont typeface="Wingdings" pitchFamily="2" charset="2"/>
              <a:buChar char="§"/>
            </a:pPr>
            <a:r>
              <a:rPr lang="en-US" sz="2400" dirty="0"/>
              <a:t>Continued </a:t>
            </a:r>
            <a:r>
              <a:rPr lang="en-US" sz="2400" u="sng" dirty="0"/>
              <a:t>aerobic</a:t>
            </a:r>
            <a:r>
              <a:rPr lang="en-US" sz="2400" dirty="0"/>
              <a:t> production of ATP fuels regeneration of PCr</a:t>
            </a:r>
          </a:p>
          <a:p>
            <a:pPr marL="342900" indent="-342900">
              <a:buClr>
                <a:srgbClr val="036E3D"/>
              </a:buClr>
              <a:buFont typeface="Wingdings" pitchFamily="2" charset="2"/>
              <a:buChar char="§"/>
            </a:pPr>
            <a:r>
              <a:rPr lang="en-US" sz="2400" dirty="0"/>
              <a:t>PCR can be completely recovered in 60-120 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2E4EDA2-BA70-8A43-9C36-B1CA174018F8}"/>
              </a:ext>
            </a:extLst>
          </p:cNvPr>
          <p:cNvCxnSpPr>
            <a:cxnSpLocks/>
          </p:cNvCxnSpPr>
          <p:nvPr/>
        </p:nvCxnSpPr>
        <p:spPr>
          <a:xfrm>
            <a:off x="955632" y="1520674"/>
            <a:ext cx="5140368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9F5830B-F1A2-9643-8916-DE330740A31C}"/>
              </a:ext>
            </a:extLst>
          </p:cNvPr>
          <p:cNvSpPr txBox="1"/>
          <p:nvPr/>
        </p:nvSpPr>
        <p:spPr>
          <a:xfrm>
            <a:off x="3560948" y="6572238"/>
            <a:ext cx="8639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Hargreaves, M &amp; </a:t>
            </a:r>
            <a:r>
              <a:rPr lang="en-US" sz="1000" dirty="0" err="1">
                <a:solidFill>
                  <a:schemeClr val="bg1"/>
                </a:solidFill>
              </a:rPr>
              <a:t>Spriet</a:t>
            </a:r>
            <a:r>
              <a:rPr lang="en-US" sz="1000" dirty="0">
                <a:solidFill>
                  <a:schemeClr val="bg1"/>
                </a:solidFill>
              </a:rPr>
              <a:t>, L. </a:t>
            </a:r>
            <a:r>
              <a:rPr lang="en-US" sz="1000" i="1" dirty="0">
                <a:solidFill>
                  <a:schemeClr val="bg1"/>
                </a:solidFill>
              </a:rPr>
              <a:t>Nat </a:t>
            </a:r>
            <a:r>
              <a:rPr lang="en-US" sz="1000" i="1" dirty="0" err="1">
                <a:solidFill>
                  <a:schemeClr val="bg1"/>
                </a:solidFill>
              </a:rPr>
              <a:t>Metab</a:t>
            </a:r>
            <a:r>
              <a:rPr lang="en-US" sz="1000" dirty="0">
                <a:solidFill>
                  <a:schemeClr val="bg1"/>
                </a:solidFill>
              </a:rPr>
              <a:t>. 2020; https://</a:t>
            </a:r>
            <a:r>
              <a:rPr lang="en-US" sz="1000" dirty="0" err="1">
                <a:solidFill>
                  <a:schemeClr val="bg1"/>
                </a:solidFill>
              </a:rPr>
              <a:t>doi.org</a:t>
            </a:r>
            <a:r>
              <a:rPr lang="en-US" sz="1000" dirty="0">
                <a:solidFill>
                  <a:schemeClr val="bg1"/>
                </a:solidFill>
              </a:rPr>
              <a:t>/10.1038/s42255-020-0251-4. </a:t>
            </a:r>
          </a:p>
        </p:txBody>
      </p:sp>
    </p:spTree>
    <p:extLst>
      <p:ext uri="{BB962C8B-B14F-4D97-AF65-F5344CB8AC3E}">
        <p14:creationId xmlns:p14="http://schemas.microsoft.com/office/powerpoint/2010/main" val="1692563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94349-28DD-CE43-BAD7-B6F1B155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Limits to Aerobic Energy Production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1F8A6-339D-1E4F-A23D-E6F4FE513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1849" y="1387931"/>
            <a:ext cx="8583488" cy="4546660"/>
          </a:xfrm>
        </p:spPr>
        <p:txBody>
          <a:bodyPr/>
          <a:lstStyle/>
          <a:p>
            <a:r>
              <a:rPr lang="en-US" sz="2400"/>
              <a:t>The term “hitting the wall” often refers to glycogen depletion</a:t>
            </a:r>
          </a:p>
          <a:p>
            <a:endParaRPr lang="en-US" sz="2400"/>
          </a:p>
          <a:p>
            <a:r>
              <a:rPr lang="en-US" sz="2400"/>
              <a:t>Enough fat is stored in the body, even in a lean individual, to provide energy.  But ATP production from fat alone is too slow to sustain performance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FE21478-A80A-B742-81FA-2768B5F00B62}"/>
              </a:ext>
            </a:extLst>
          </p:cNvPr>
          <p:cNvCxnSpPr>
            <a:cxnSpLocks/>
          </p:cNvCxnSpPr>
          <p:nvPr/>
        </p:nvCxnSpPr>
        <p:spPr>
          <a:xfrm>
            <a:off x="936625" y="1165102"/>
            <a:ext cx="7822911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909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1C761-01AD-4DF9-B2BC-A02CD3B3B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Lactate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756DDE7-5CEF-AD41-AD14-AD3E079E29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1848" y="1709292"/>
            <a:ext cx="9943527" cy="3968221"/>
          </a:xfrm>
        </p:spPr>
        <p:txBody>
          <a:bodyPr/>
          <a:lstStyle/>
          <a:p>
            <a:r>
              <a:rPr lang="en-US" sz="2400"/>
              <a:t>Historically, lactate was thought to be simply a waste product of aerobic metabolism and led to fatigue and muscle soreness</a:t>
            </a:r>
          </a:p>
          <a:p>
            <a:endParaRPr lang="en-US" sz="2400"/>
          </a:p>
          <a:p>
            <a:r>
              <a:rPr lang="en-US" sz="2400"/>
              <a:t>It is now understood that the lactate produced from aerobic metabolism becomes an energy source itself for the heart, brain, kidneys and liver, and can be converted to glucose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6B9707-E103-964A-BB6C-0BB37D08FFF9}"/>
              </a:ext>
            </a:extLst>
          </p:cNvPr>
          <p:cNvSpPr txBox="1"/>
          <p:nvPr/>
        </p:nvSpPr>
        <p:spPr>
          <a:xfrm>
            <a:off x="1260088" y="6520415"/>
            <a:ext cx="109319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</a:rPr>
              <a:t>Brooks G. </a:t>
            </a:r>
            <a:r>
              <a:rPr lang="en-US" sz="1050" i="1" dirty="0">
                <a:solidFill>
                  <a:schemeClr val="bg1"/>
                </a:solidFill>
              </a:rPr>
              <a:t>Cell </a:t>
            </a:r>
            <a:r>
              <a:rPr lang="en-US" sz="1050" i="1" dirty="0" err="1">
                <a:solidFill>
                  <a:schemeClr val="bg1"/>
                </a:solidFill>
              </a:rPr>
              <a:t>Metab</a:t>
            </a:r>
            <a:r>
              <a:rPr lang="en-US" sz="1050" dirty="0">
                <a:solidFill>
                  <a:schemeClr val="bg1"/>
                </a:solidFill>
              </a:rPr>
              <a:t>. 2018;27(4):757-785 https://</a:t>
            </a:r>
            <a:r>
              <a:rPr lang="en-US" sz="1050" dirty="0" err="1">
                <a:solidFill>
                  <a:schemeClr val="bg1"/>
                </a:solidFill>
              </a:rPr>
              <a:t>doi.org</a:t>
            </a:r>
            <a:r>
              <a:rPr lang="en-US" sz="1050" dirty="0">
                <a:solidFill>
                  <a:schemeClr val="bg1"/>
                </a:solidFill>
              </a:rPr>
              <a:t>/10.1016/j.cmet.2018.03.008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2A474A-15D8-1949-8352-025C4DE70277}"/>
              </a:ext>
            </a:extLst>
          </p:cNvPr>
          <p:cNvCxnSpPr>
            <a:cxnSpLocks/>
          </p:cNvCxnSpPr>
          <p:nvPr/>
        </p:nvCxnSpPr>
        <p:spPr>
          <a:xfrm>
            <a:off x="861848" y="1144320"/>
            <a:ext cx="1839788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273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1C761-01AD-4DF9-B2BC-A02CD3B3B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637" y="355467"/>
            <a:ext cx="10491952" cy="849858"/>
          </a:xfrm>
        </p:spPr>
        <p:txBody>
          <a:bodyPr/>
          <a:lstStyle/>
          <a:p>
            <a:r>
              <a:rPr lang="en-US"/>
              <a:t>Protein Oxidation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482A2AD-B27B-3A45-8CF5-825F3D7ACF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5637" y="1387931"/>
            <a:ext cx="11513518" cy="3968221"/>
          </a:xfrm>
        </p:spPr>
        <p:txBody>
          <a:bodyPr/>
          <a:lstStyle/>
          <a:p>
            <a:r>
              <a:rPr lang="en-US" sz="2400"/>
              <a:t>Protein is not a primary fuel source</a:t>
            </a:r>
          </a:p>
          <a:p>
            <a:endParaRPr lang="en-US" sz="2400"/>
          </a:p>
          <a:p>
            <a:r>
              <a:rPr lang="en-US" sz="2400"/>
              <a:t>Oxidation of amino acids contributes &lt;5% of ATP synthesis</a:t>
            </a:r>
          </a:p>
          <a:p>
            <a:endParaRPr lang="en-US" sz="2400"/>
          </a:p>
          <a:p>
            <a:r>
              <a:rPr lang="en-US" sz="2400"/>
              <a:t>Oxidation of branched chain amino acids may increase during endurance exercise; however this seems to only be the case if sufficient carbohydrate is not ingested</a:t>
            </a:r>
          </a:p>
          <a:p>
            <a:endParaRPr lang="en-US" sz="2400"/>
          </a:p>
          <a:p>
            <a:r>
              <a:rPr lang="en-US" sz="2400"/>
              <a:t>When they are used for energy, amino acids are converted to glucose through gluconeogenesis or converted to intermediates of the Krebs cycle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44FE75-CC2D-114D-BDE0-B6DADD3FB039}"/>
              </a:ext>
            </a:extLst>
          </p:cNvPr>
          <p:cNvCxnSpPr>
            <a:cxnSpLocks/>
          </p:cNvCxnSpPr>
          <p:nvPr/>
        </p:nvCxnSpPr>
        <p:spPr>
          <a:xfrm>
            <a:off x="500414" y="982496"/>
            <a:ext cx="381202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A1055B9-C048-4FF3-A8E4-AEF73E44A610}"/>
              </a:ext>
            </a:extLst>
          </p:cNvPr>
          <p:cNvSpPr txBox="1"/>
          <p:nvPr/>
        </p:nvSpPr>
        <p:spPr>
          <a:xfrm>
            <a:off x="3936381" y="6463768"/>
            <a:ext cx="82556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</a:rPr>
              <a:t>Hargreaves, M &amp; </a:t>
            </a:r>
            <a:r>
              <a:rPr lang="en-US" sz="1050" dirty="0" err="1">
                <a:solidFill>
                  <a:schemeClr val="bg1"/>
                </a:solidFill>
              </a:rPr>
              <a:t>Spriet</a:t>
            </a:r>
            <a:r>
              <a:rPr lang="en-US" sz="1050" dirty="0">
                <a:solidFill>
                  <a:schemeClr val="bg1"/>
                </a:solidFill>
              </a:rPr>
              <a:t>, L. </a:t>
            </a:r>
            <a:r>
              <a:rPr lang="en-US" sz="1050" i="1" dirty="0">
                <a:solidFill>
                  <a:schemeClr val="bg1"/>
                </a:solidFill>
              </a:rPr>
              <a:t>Nat </a:t>
            </a:r>
            <a:r>
              <a:rPr lang="en-US" sz="1050" i="1" dirty="0" err="1">
                <a:solidFill>
                  <a:schemeClr val="bg1"/>
                </a:solidFill>
              </a:rPr>
              <a:t>Metab</a:t>
            </a:r>
            <a:r>
              <a:rPr lang="en-US" sz="1050" dirty="0">
                <a:solidFill>
                  <a:schemeClr val="bg1"/>
                </a:solidFill>
              </a:rPr>
              <a:t>. 2020; https://</a:t>
            </a:r>
            <a:r>
              <a:rPr lang="en-US" sz="1050" dirty="0" err="1">
                <a:solidFill>
                  <a:schemeClr val="bg1"/>
                </a:solidFill>
              </a:rPr>
              <a:t>doi.org</a:t>
            </a:r>
            <a:r>
              <a:rPr lang="en-US" sz="1050" dirty="0">
                <a:solidFill>
                  <a:schemeClr val="bg1"/>
                </a:solidFill>
              </a:rPr>
              <a:t>/10.1038/s42255-020-0251-4. </a:t>
            </a:r>
          </a:p>
          <a:p>
            <a:pPr algn="r"/>
            <a:r>
              <a:rPr lang="en-US" sz="1050" dirty="0" err="1">
                <a:solidFill>
                  <a:schemeClr val="bg1"/>
                </a:solidFill>
              </a:rPr>
              <a:t>Gibala</a:t>
            </a:r>
            <a:r>
              <a:rPr lang="en-US" sz="1050" dirty="0">
                <a:solidFill>
                  <a:schemeClr val="bg1"/>
                </a:solidFill>
              </a:rPr>
              <a:t> MJ. </a:t>
            </a:r>
            <a:r>
              <a:rPr lang="en-US" sz="1050" i="1" dirty="0">
                <a:solidFill>
                  <a:schemeClr val="bg1"/>
                </a:solidFill>
              </a:rPr>
              <a:t>Sports Med. </a:t>
            </a:r>
            <a:r>
              <a:rPr lang="en-US" sz="1050" dirty="0">
                <a:solidFill>
                  <a:schemeClr val="bg1"/>
                </a:solidFill>
              </a:rPr>
              <a:t>2007;37(4-5):337-40</a:t>
            </a:r>
          </a:p>
        </p:txBody>
      </p:sp>
    </p:spTree>
    <p:extLst>
      <p:ext uri="{BB962C8B-B14F-4D97-AF65-F5344CB8AC3E}">
        <p14:creationId xmlns:p14="http://schemas.microsoft.com/office/powerpoint/2010/main" val="3944767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tanding in a room&#10;&#10;Description automatically generated">
            <a:extLst>
              <a:ext uri="{FF2B5EF4-FFF2-40B4-BE49-F238E27FC236}">
                <a16:creationId xmlns:a16="http://schemas.microsoft.com/office/drawing/2014/main" id="{3A790FAF-C16A-884A-9001-51C617782BF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637" r="637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E851BD7-75BB-7948-83FA-D3AE273D5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829" y="1385092"/>
            <a:ext cx="5234153" cy="849858"/>
          </a:xfrm>
        </p:spPr>
        <p:txBody>
          <a:bodyPr/>
          <a:lstStyle/>
          <a:p>
            <a:pPr algn="ctr"/>
            <a:r>
              <a:rPr lang="en-US" dirty="0"/>
              <a:t>Sex Differences in Metabolism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2180FC-18D1-FC40-AD4B-9B1ACE8DE78A}"/>
              </a:ext>
            </a:extLst>
          </p:cNvPr>
          <p:cNvSpPr txBox="1"/>
          <p:nvPr/>
        </p:nvSpPr>
        <p:spPr>
          <a:xfrm>
            <a:off x="3560948" y="6572238"/>
            <a:ext cx="8639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Hargreaves, M &amp; </a:t>
            </a:r>
            <a:r>
              <a:rPr lang="en-US" sz="1000" dirty="0" err="1">
                <a:solidFill>
                  <a:schemeClr val="bg1"/>
                </a:solidFill>
              </a:rPr>
              <a:t>Spriet</a:t>
            </a:r>
            <a:r>
              <a:rPr lang="en-US" sz="1000" dirty="0">
                <a:solidFill>
                  <a:schemeClr val="bg1"/>
                </a:solidFill>
              </a:rPr>
              <a:t>, L. </a:t>
            </a:r>
            <a:r>
              <a:rPr lang="en-US" sz="1000" i="1" dirty="0">
                <a:solidFill>
                  <a:schemeClr val="bg1"/>
                </a:solidFill>
              </a:rPr>
              <a:t>Nat </a:t>
            </a:r>
            <a:r>
              <a:rPr lang="en-US" sz="1000" i="1" dirty="0" err="1">
                <a:solidFill>
                  <a:schemeClr val="bg1"/>
                </a:solidFill>
              </a:rPr>
              <a:t>Metab</a:t>
            </a:r>
            <a:r>
              <a:rPr lang="en-US" sz="1000" dirty="0">
                <a:solidFill>
                  <a:schemeClr val="bg1"/>
                </a:solidFill>
              </a:rPr>
              <a:t>. 2020; https://</a:t>
            </a:r>
            <a:r>
              <a:rPr lang="en-US" sz="1000" dirty="0" err="1">
                <a:solidFill>
                  <a:schemeClr val="bg1"/>
                </a:solidFill>
              </a:rPr>
              <a:t>doi.org</a:t>
            </a:r>
            <a:r>
              <a:rPr lang="en-US" sz="1000" dirty="0">
                <a:solidFill>
                  <a:schemeClr val="bg1"/>
                </a:solidFill>
              </a:rPr>
              <a:t>/10.1038/s42255-020-0251-4.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39C80E-B502-4A48-A6A8-4A96D1EE41A7}"/>
              </a:ext>
            </a:extLst>
          </p:cNvPr>
          <p:cNvSpPr txBox="1"/>
          <p:nvPr/>
        </p:nvSpPr>
        <p:spPr>
          <a:xfrm>
            <a:off x="724829" y="2684059"/>
            <a:ext cx="53711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At the same relative intensity, females use a larger percentage of fuel from fat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Females have a lower maximal capacity of glycolytic enzymes and greater reliance on IMTG during exercise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Likely related to estrogen levels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3BA5D0-2B46-7742-976D-69FF74A6AF5D}"/>
              </a:ext>
            </a:extLst>
          </p:cNvPr>
          <p:cNvCxnSpPr>
            <a:cxnSpLocks/>
          </p:cNvCxnSpPr>
          <p:nvPr/>
        </p:nvCxnSpPr>
        <p:spPr>
          <a:xfrm>
            <a:off x="1938921" y="2387550"/>
            <a:ext cx="2722289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84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068CD-C28E-FF4E-AA66-58180C8D2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Adenosine Triphosphate (ATP)</a:t>
            </a:r>
            <a:endParaRPr lang="en-US" b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DC4D72-4458-44E7-8AEC-11B10AE5B140}"/>
              </a:ext>
            </a:extLst>
          </p:cNvPr>
          <p:cNvSpPr txBox="1"/>
          <p:nvPr/>
        </p:nvSpPr>
        <p:spPr>
          <a:xfrm>
            <a:off x="6229039" y="2897257"/>
            <a:ext cx="7297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1234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3B385-3E7F-4288-B9B2-6361CC23C761}"/>
              </a:ext>
            </a:extLst>
          </p:cNvPr>
          <p:cNvSpPr txBox="1"/>
          <p:nvPr/>
        </p:nvSpPr>
        <p:spPr>
          <a:xfrm>
            <a:off x="11077425" y="2906793"/>
            <a:ext cx="7297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1234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17360F2-CBB5-4A4E-BE5E-19AEFF8D2A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712" y="1753456"/>
            <a:ext cx="5484510" cy="412519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Splitting a phosphate group from ATP supplies the energy for muscle contraction</a:t>
            </a:r>
          </a:p>
          <a:p>
            <a:endParaRPr lang="en-US" sz="2400" dirty="0">
              <a:latin typeface="Century Gothic"/>
            </a:endParaRPr>
          </a:p>
          <a:p>
            <a:r>
              <a:rPr lang="en-US" sz="2400" dirty="0">
                <a:latin typeface="Century Gothic"/>
              </a:rPr>
              <a:t>ATP is reformed from ADP with a phosphate from phosphocreatine (PCr)</a:t>
            </a:r>
          </a:p>
          <a:p>
            <a:endParaRPr lang="en-US" sz="2400" dirty="0">
              <a:latin typeface="Century Gothic"/>
            </a:endParaRPr>
          </a:p>
          <a:p>
            <a:r>
              <a:rPr lang="en-US" sz="2400" dirty="0"/>
              <a:t>Macronutrients from food are the fuel sources metabolized to generate ATP</a:t>
            </a:r>
          </a:p>
          <a:p>
            <a:endParaRPr lang="en-US" sz="2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D12A7B-E230-DF48-9E59-473D6124D9FC}"/>
              </a:ext>
            </a:extLst>
          </p:cNvPr>
          <p:cNvCxnSpPr>
            <a:cxnSpLocks/>
          </p:cNvCxnSpPr>
          <p:nvPr/>
        </p:nvCxnSpPr>
        <p:spPr>
          <a:xfrm>
            <a:off x="209712" y="1560506"/>
            <a:ext cx="4186671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Placeholder 5" descr="A picture containing clock&#10;&#10;Description automatically generated">
            <a:extLst>
              <a:ext uri="{FF2B5EF4-FFF2-40B4-BE49-F238E27FC236}">
                <a16:creationId xmlns:a16="http://schemas.microsoft.com/office/drawing/2014/main" id="{C1FCE378-E9F2-1C4E-8FC7-E1A64A65EF3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8" r="78"/>
          <a:stretch>
            <a:fillRect/>
          </a:stretch>
        </p:blipFill>
        <p:spPr>
          <a:xfrm>
            <a:off x="6087548" y="9536"/>
            <a:ext cx="6112903" cy="65024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5EDFAD-F050-3C47-8643-3F8C14EDF350}"/>
              </a:ext>
            </a:extLst>
          </p:cNvPr>
          <p:cNvSpPr txBox="1"/>
          <p:nvPr/>
        </p:nvSpPr>
        <p:spPr>
          <a:xfrm>
            <a:off x="3560948" y="6572238"/>
            <a:ext cx="8639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Hargreaves, M &amp; </a:t>
            </a:r>
            <a:r>
              <a:rPr lang="en-US" sz="1000" dirty="0" err="1">
                <a:solidFill>
                  <a:schemeClr val="bg1"/>
                </a:solidFill>
              </a:rPr>
              <a:t>Spriet</a:t>
            </a:r>
            <a:r>
              <a:rPr lang="en-US" sz="1000" dirty="0">
                <a:solidFill>
                  <a:schemeClr val="bg1"/>
                </a:solidFill>
              </a:rPr>
              <a:t>, L. </a:t>
            </a:r>
            <a:r>
              <a:rPr lang="en-US" sz="1000" i="1" dirty="0">
                <a:solidFill>
                  <a:schemeClr val="bg1"/>
                </a:solidFill>
              </a:rPr>
              <a:t>Nat </a:t>
            </a:r>
            <a:r>
              <a:rPr lang="en-US" sz="1000" i="1" dirty="0" err="1">
                <a:solidFill>
                  <a:schemeClr val="bg1"/>
                </a:solidFill>
              </a:rPr>
              <a:t>Metab</a:t>
            </a:r>
            <a:r>
              <a:rPr lang="en-US" sz="1000" dirty="0">
                <a:solidFill>
                  <a:schemeClr val="bg1"/>
                </a:solidFill>
              </a:rPr>
              <a:t>. 2020; https://</a:t>
            </a:r>
            <a:r>
              <a:rPr lang="en-US" sz="1000" dirty="0" err="1">
                <a:solidFill>
                  <a:schemeClr val="bg1"/>
                </a:solidFill>
              </a:rPr>
              <a:t>doi.org</a:t>
            </a:r>
            <a:r>
              <a:rPr lang="en-US" sz="1000" dirty="0">
                <a:solidFill>
                  <a:schemeClr val="bg1"/>
                </a:solidFill>
              </a:rPr>
              <a:t>/10.1038/s42255-020-0251-4. </a:t>
            </a:r>
          </a:p>
        </p:txBody>
      </p:sp>
    </p:spTree>
    <p:extLst>
      <p:ext uri="{BB962C8B-B14F-4D97-AF65-F5344CB8AC3E}">
        <p14:creationId xmlns:p14="http://schemas.microsoft.com/office/powerpoint/2010/main" val="2716607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3A927-83FB-994E-B094-519DB2EFA0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5186" y="1839253"/>
            <a:ext cx="5484510" cy="4125196"/>
          </a:xfrm>
        </p:spPr>
        <p:txBody>
          <a:bodyPr/>
          <a:lstStyle/>
          <a:p>
            <a:r>
              <a:rPr lang="en-US"/>
              <a:t> 	  Macronutrients</a:t>
            </a:r>
            <a:r>
              <a:rPr lang="en-US">
                <a:sym typeface="Wingdings" panose="05000000000000000000" pitchFamily="2" charset="2"/>
              </a:rPr>
              <a:t> ATP</a:t>
            </a:r>
          </a:p>
          <a:p>
            <a:endParaRPr lang="en-US">
              <a:sym typeface="Wingdings" panose="05000000000000000000" pitchFamily="2" charset="2"/>
            </a:endParaRPr>
          </a:p>
          <a:p>
            <a:r>
              <a:rPr lang="en-US">
                <a:sym typeface="Wingdings" panose="05000000000000000000" pitchFamily="2" charset="2"/>
              </a:rPr>
              <a:t>	  Glycogen Liver and Muscle</a:t>
            </a:r>
          </a:p>
          <a:p>
            <a:r>
              <a:rPr lang="en-US">
                <a:sym typeface="Wingdings" panose="05000000000000000000" pitchFamily="2" charset="2"/>
              </a:rPr>
              <a:t>	  Fat Adipose and Muscle</a:t>
            </a:r>
          </a:p>
          <a:p>
            <a:r>
              <a:rPr lang="en-US">
                <a:sym typeface="Wingdings" panose="05000000000000000000" pitchFamily="2" charset="2"/>
              </a:rPr>
              <a:t>	</a:t>
            </a:r>
          </a:p>
          <a:p>
            <a:r>
              <a:rPr lang="en-US">
                <a:sym typeface="Wingdings" panose="05000000000000000000" pitchFamily="2" charset="2"/>
              </a:rPr>
              <a:t>	  Fast ATP-</a:t>
            </a:r>
            <a:r>
              <a:rPr lang="en-US" err="1">
                <a:sym typeface="Wingdings" panose="05000000000000000000" pitchFamily="2" charset="2"/>
              </a:rPr>
              <a:t>PCr</a:t>
            </a:r>
            <a:r>
              <a:rPr lang="en-US">
                <a:sym typeface="Wingdings" panose="05000000000000000000" pitchFamily="2" charset="2"/>
              </a:rPr>
              <a:t>, Glycolysis</a:t>
            </a:r>
          </a:p>
          <a:p>
            <a:r>
              <a:rPr lang="en-US">
                <a:sym typeface="Wingdings" panose="05000000000000000000" pitchFamily="2" charset="2"/>
              </a:rPr>
              <a:t>	  Slow Carbohydrate Oxidation</a:t>
            </a:r>
          </a:p>
          <a:p>
            <a:r>
              <a:rPr lang="en-US">
                <a:sym typeface="Wingdings" panose="05000000000000000000" pitchFamily="2" charset="2"/>
              </a:rPr>
              <a:t>	  Slowest Fat Oxidation</a:t>
            </a:r>
            <a:endParaRPr lang="en-US"/>
          </a:p>
          <a:p>
            <a:r>
              <a:rPr lang="en-US"/>
              <a:t>	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003CEC-8F15-4C44-BE94-9C82F3891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3859" y="538073"/>
            <a:ext cx="5475837" cy="849858"/>
          </a:xfrm>
        </p:spPr>
        <p:txBody>
          <a:bodyPr/>
          <a:lstStyle/>
          <a:p>
            <a:r>
              <a:rPr lang="en-US"/>
              <a:t>Review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459D6E-4C21-4E43-B6A2-5CFEDFA1091C}"/>
              </a:ext>
            </a:extLst>
          </p:cNvPr>
          <p:cNvGrpSpPr/>
          <p:nvPr/>
        </p:nvGrpSpPr>
        <p:grpSpPr>
          <a:xfrm>
            <a:off x="6604963" y="1740880"/>
            <a:ext cx="638131" cy="678256"/>
            <a:chOff x="3071813" y="3000376"/>
            <a:chExt cx="782638" cy="831850"/>
          </a:xfrm>
          <a:solidFill>
            <a:schemeClr val="tx1"/>
          </a:solidFill>
        </p:grpSpPr>
        <p:sp>
          <p:nvSpPr>
            <p:cNvPr id="7" name="Freeform 32">
              <a:extLst>
                <a:ext uri="{FF2B5EF4-FFF2-40B4-BE49-F238E27FC236}">
                  <a16:creationId xmlns:a16="http://schemas.microsoft.com/office/drawing/2014/main" id="{FD13F9F7-B064-4DDE-A1F8-02B0F72AC2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1813" y="3000376"/>
              <a:ext cx="782638" cy="831850"/>
            </a:xfrm>
            <a:custGeom>
              <a:avLst/>
              <a:gdLst>
                <a:gd name="T0" fmla="*/ 0 w 493"/>
                <a:gd name="T1" fmla="*/ 496 h 524"/>
                <a:gd name="T2" fmla="*/ 382 w 493"/>
                <a:gd name="T3" fmla="*/ 496 h 524"/>
                <a:gd name="T4" fmla="*/ 371 w 493"/>
                <a:gd name="T5" fmla="*/ 281 h 524"/>
                <a:gd name="T6" fmla="*/ 371 w 493"/>
                <a:gd name="T7" fmla="*/ 352 h 524"/>
                <a:gd name="T8" fmla="*/ 372 w 493"/>
                <a:gd name="T9" fmla="*/ 381 h 524"/>
                <a:gd name="T10" fmla="*/ 379 w 493"/>
                <a:gd name="T11" fmla="*/ 412 h 524"/>
                <a:gd name="T12" fmla="*/ 392 w 493"/>
                <a:gd name="T13" fmla="*/ 430 h 524"/>
                <a:gd name="T14" fmla="*/ 419 w 493"/>
                <a:gd name="T15" fmla="*/ 444 h 524"/>
                <a:gd name="T16" fmla="*/ 444 w 493"/>
                <a:gd name="T17" fmla="*/ 444 h 524"/>
                <a:gd name="T18" fmla="*/ 474 w 493"/>
                <a:gd name="T19" fmla="*/ 430 h 524"/>
                <a:gd name="T20" fmla="*/ 485 w 493"/>
                <a:gd name="T21" fmla="*/ 412 h 524"/>
                <a:gd name="T22" fmla="*/ 492 w 493"/>
                <a:gd name="T23" fmla="*/ 382 h 524"/>
                <a:gd name="T24" fmla="*/ 493 w 493"/>
                <a:gd name="T25" fmla="*/ 353 h 524"/>
                <a:gd name="T26" fmla="*/ 492 w 493"/>
                <a:gd name="T27" fmla="*/ 189 h 524"/>
                <a:gd name="T28" fmla="*/ 418 w 493"/>
                <a:gd name="T29" fmla="*/ 93 h 524"/>
                <a:gd name="T30" fmla="*/ 409 w 493"/>
                <a:gd name="T31" fmla="*/ 88 h 524"/>
                <a:gd name="T32" fmla="*/ 399 w 493"/>
                <a:gd name="T33" fmla="*/ 91 h 524"/>
                <a:gd name="T34" fmla="*/ 395 w 493"/>
                <a:gd name="T35" fmla="*/ 106 h 524"/>
                <a:gd name="T36" fmla="*/ 412 w 493"/>
                <a:gd name="T37" fmla="*/ 193 h 524"/>
                <a:gd name="T38" fmla="*/ 415 w 493"/>
                <a:gd name="T39" fmla="*/ 201 h 524"/>
                <a:gd name="T40" fmla="*/ 464 w 493"/>
                <a:gd name="T41" fmla="*/ 347 h 524"/>
                <a:gd name="T42" fmla="*/ 464 w 493"/>
                <a:gd name="T43" fmla="*/ 368 h 524"/>
                <a:gd name="T44" fmla="*/ 460 w 493"/>
                <a:gd name="T45" fmla="*/ 398 h 524"/>
                <a:gd name="T46" fmla="*/ 453 w 493"/>
                <a:gd name="T47" fmla="*/ 409 h 524"/>
                <a:gd name="T48" fmla="*/ 438 w 493"/>
                <a:gd name="T49" fmla="*/ 416 h 524"/>
                <a:gd name="T50" fmla="*/ 425 w 493"/>
                <a:gd name="T51" fmla="*/ 416 h 524"/>
                <a:gd name="T52" fmla="*/ 412 w 493"/>
                <a:gd name="T53" fmla="*/ 410 h 524"/>
                <a:gd name="T54" fmla="*/ 405 w 493"/>
                <a:gd name="T55" fmla="*/ 398 h 524"/>
                <a:gd name="T56" fmla="*/ 400 w 493"/>
                <a:gd name="T57" fmla="*/ 366 h 524"/>
                <a:gd name="T58" fmla="*/ 400 w 493"/>
                <a:gd name="T59" fmla="*/ 347 h 524"/>
                <a:gd name="T60" fmla="*/ 399 w 493"/>
                <a:gd name="T61" fmla="*/ 271 h 524"/>
                <a:gd name="T62" fmla="*/ 355 w 493"/>
                <a:gd name="T63" fmla="*/ 33 h 524"/>
                <a:gd name="T64" fmla="*/ 352 w 493"/>
                <a:gd name="T65" fmla="*/ 24 h 524"/>
                <a:gd name="T66" fmla="*/ 344 w 493"/>
                <a:gd name="T67" fmla="*/ 19 h 524"/>
                <a:gd name="T68" fmla="*/ 269 w 493"/>
                <a:gd name="T69" fmla="*/ 5 h 524"/>
                <a:gd name="T70" fmla="*/ 153 w 493"/>
                <a:gd name="T71" fmla="*/ 2 h 524"/>
                <a:gd name="T72" fmla="*/ 57 w 493"/>
                <a:gd name="T73" fmla="*/ 15 h 524"/>
                <a:gd name="T74" fmla="*/ 34 w 493"/>
                <a:gd name="T75" fmla="*/ 21 h 524"/>
                <a:gd name="T76" fmla="*/ 28 w 493"/>
                <a:gd name="T77" fmla="*/ 33 h 524"/>
                <a:gd name="T78" fmla="*/ 438 w 493"/>
                <a:gd name="T79" fmla="*/ 190 h 524"/>
                <a:gd name="T80" fmla="*/ 464 w 493"/>
                <a:gd name="T81" fmla="*/ 223 h 524"/>
                <a:gd name="T82" fmla="*/ 90 w 493"/>
                <a:gd name="T83" fmla="*/ 37 h 524"/>
                <a:gd name="T84" fmla="*/ 192 w 493"/>
                <a:gd name="T85" fmla="*/ 28 h 524"/>
                <a:gd name="T86" fmla="*/ 293 w 493"/>
                <a:gd name="T87" fmla="*/ 37 h 524"/>
                <a:gd name="T88" fmla="*/ 56 w 493"/>
                <a:gd name="T89" fmla="*/ 496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3" h="524">
                  <a:moveTo>
                    <a:pt x="28" y="33"/>
                  </a:moveTo>
                  <a:lnTo>
                    <a:pt x="28" y="496"/>
                  </a:lnTo>
                  <a:lnTo>
                    <a:pt x="0" y="496"/>
                  </a:lnTo>
                  <a:lnTo>
                    <a:pt x="0" y="524"/>
                  </a:lnTo>
                  <a:lnTo>
                    <a:pt x="382" y="524"/>
                  </a:lnTo>
                  <a:lnTo>
                    <a:pt x="382" y="496"/>
                  </a:lnTo>
                  <a:lnTo>
                    <a:pt x="355" y="496"/>
                  </a:lnTo>
                  <a:lnTo>
                    <a:pt x="355" y="261"/>
                  </a:lnTo>
                  <a:lnTo>
                    <a:pt x="371" y="281"/>
                  </a:lnTo>
                  <a:lnTo>
                    <a:pt x="371" y="281"/>
                  </a:lnTo>
                  <a:lnTo>
                    <a:pt x="371" y="347"/>
                  </a:lnTo>
                  <a:lnTo>
                    <a:pt x="371" y="352"/>
                  </a:lnTo>
                  <a:lnTo>
                    <a:pt x="371" y="352"/>
                  </a:lnTo>
                  <a:lnTo>
                    <a:pt x="372" y="370"/>
                  </a:lnTo>
                  <a:lnTo>
                    <a:pt x="372" y="381"/>
                  </a:lnTo>
                  <a:lnTo>
                    <a:pt x="374" y="391"/>
                  </a:lnTo>
                  <a:lnTo>
                    <a:pt x="376" y="402"/>
                  </a:lnTo>
                  <a:lnTo>
                    <a:pt x="379" y="412"/>
                  </a:lnTo>
                  <a:lnTo>
                    <a:pt x="384" y="421"/>
                  </a:lnTo>
                  <a:lnTo>
                    <a:pt x="392" y="430"/>
                  </a:lnTo>
                  <a:lnTo>
                    <a:pt x="392" y="430"/>
                  </a:lnTo>
                  <a:lnTo>
                    <a:pt x="400" y="437"/>
                  </a:lnTo>
                  <a:lnTo>
                    <a:pt x="409" y="441"/>
                  </a:lnTo>
                  <a:lnTo>
                    <a:pt x="419" y="444"/>
                  </a:lnTo>
                  <a:lnTo>
                    <a:pt x="430" y="445"/>
                  </a:lnTo>
                  <a:lnTo>
                    <a:pt x="430" y="445"/>
                  </a:lnTo>
                  <a:lnTo>
                    <a:pt x="444" y="444"/>
                  </a:lnTo>
                  <a:lnTo>
                    <a:pt x="455" y="441"/>
                  </a:lnTo>
                  <a:lnTo>
                    <a:pt x="464" y="436"/>
                  </a:lnTo>
                  <a:lnTo>
                    <a:pt x="474" y="430"/>
                  </a:lnTo>
                  <a:lnTo>
                    <a:pt x="474" y="430"/>
                  </a:lnTo>
                  <a:lnTo>
                    <a:pt x="480" y="421"/>
                  </a:lnTo>
                  <a:lnTo>
                    <a:pt x="485" y="412"/>
                  </a:lnTo>
                  <a:lnTo>
                    <a:pt x="488" y="402"/>
                  </a:lnTo>
                  <a:lnTo>
                    <a:pt x="491" y="392"/>
                  </a:lnTo>
                  <a:lnTo>
                    <a:pt x="492" y="382"/>
                  </a:lnTo>
                  <a:lnTo>
                    <a:pt x="492" y="371"/>
                  </a:lnTo>
                  <a:lnTo>
                    <a:pt x="493" y="353"/>
                  </a:lnTo>
                  <a:lnTo>
                    <a:pt x="493" y="353"/>
                  </a:lnTo>
                  <a:lnTo>
                    <a:pt x="492" y="347"/>
                  </a:lnTo>
                  <a:lnTo>
                    <a:pt x="492" y="189"/>
                  </a:lnTo>
                  <a:lnTo>
                    <a:pt x="492" y="189"/>
                  </a:lnTo>
                  <a:lnTo>
                    <a:pt x="492" y="185"/>
                  </a:lnTo>
                  <a:lnTo>
                    <a:pt x="489" y="181"/>
                  </a:lnTo>
                  <a:lnTo>
                    <a:pt x="418" y="93"/>
                  </a:lnTo>
                  <a:lnTo>
                    <a:pt x="418" y="93"/>
                  </a:lnTo>
                  <a:lnTo>
                    <a:pt x="414" y="90"/>
                  </a:lnTo>
                  <a:lnTo>
                    <a:pt x="409" y="88"/>
                  </a:lnTo>
                  <a:lnTo>
                    <a:pt x="404" y="89"/>
                  </a:lnTo>
                  <a:lnTo>
                    <a:pt x="399" y="91"/>
                  </a:lnTo>
                  <a:lnTo>
                    <a:pt x="399" y="91"/>
                  </a:lnTo>
                  <a:lnTo>
                    <a:pt x="396" y="95"/>
                  </a:lnTo>
                  <a:lnTo>
                    <a:pt x="394" y="100"/>
                  </a:lnTo>
                  <a:lnTo>
                    <a:pt x="395" y="106"/>
                  </a:lnTo>
                  <a:lnTo>
                    <a:pt x="397" y="110"/>
                  </a:lnTo>
                  <a:lnTo>
                    <a:pt x="417" y="136"/>
                  </a:lnTo>
                  <a:lnTo>
                    <a:pt x="412" y="193"/>
                  </a:lnTo>
                  <a:lnTo>
                    <a:pt x="412" y="193"/>
                  </a:lnTo>
                  <a:lnTo>
                    <a:pt x="413" y="197"/>
                  </a:lnTo>
                  <a:lnTo>
                    <a:pt x="415" y="201"/>
                  </a:lnTo>
                  <a:lnTo>
                    <a:pt x="464" y="262"/>
                  </a:lnTo>
                  <a:lnTo>
                    <a:pt x="464" y="347"/>
                  </a:lnTo>
                  <a:lnTo>
                    <a:pt x="464" y="347"/>
                  </a:lnTo>
                  <a:lnTo>
                    <a:pt x="464" y="354"/>
                  </a:lnTo>
                  <a:lnTo>
                    <a:pt x="464" y="354"/>
                  </a:lnTo>
                  <a:lnTo>
                    <a:pt x="464" y="368"/>
                  </a:lnTo>
                  <a:lnTo>
                    <a:pt x="463" y="384"/>
                  </a:lnTo>
                  <a:lnTo>
                    <a:pt x="462" y="391"/>
                  </a:lnTo>
                  <a:lnTo>
                    <a:pt x="460" y="398"/>
                  </a:lnTo>
                  <a:lnTo>
                    <a:pt x="457" y="404"/>
                  </a:lnTo>
                  <a:lnTo>
                    <a:pt x="453" y="409"/>
                  </a:lnTo>
                  <a:lnTo>
                    <a:pt x="453" y="409"/>
                  </a:lnTo>
                  <a:lnTo>
                    <a:pt x="449" y="413"/>
                  </a:lnTo>
                  <a:lnTo>
                    <a:pt x="444" y="415"/>
                  </a:lnTo>
                  <a:lnTo>
                    <a:pt x="438" y="416"/>
                  </a:lnTo>
                  <a:lnTo>
                    <a:pt x="430" y="417"/>
                  </a:lnTo>
                  <a:lnTo>
                    <a:pt x="430" y="417"/>
                  </a:lnTo>
                  <a:lnTo>
                    <a:pt x="425" y="416"/>
                  </a:lnTo>
                  <a:lnTo>
                    <a:pt x="420" y="415"/>
                  </a:lnTo>
                  <a:lnTo>
                    <a:pt x="415" y="413"/>
                  </a:lnTo>
                  <a:lnTo>
                    <a:pt x="412" y="410"/>
                  </a:lnTo>
                  <a:lnTo>
                    <a:pt x="412" y="410"/>
                  </a:lnTo>
                  <a:lnTo>
                    <a:pt x="408" y="405"/>
                  </a:lnTo>
                  <a:lnTo>
                    <a:pt x="405" y="398"/>
                  </a:lnTo>
                  <a:lnTo>
                    <a:pt x="402" y="391"/>
                  </a:lnTo>
                  <a:lnTo>
                    <a:pt x="401" y="383"/>
                  </a:lnTo>
                  <a:lnTo>
                    <a:pt x="400" y="366"/>
                  </a:lnTo>
                  <a:lnTo>
                    <a:pt x="400" y="352"/>
                  </a:lnTo>
                  <a:lnTo>
                    <a:pt x="400" y="347"/>
                  </a:lnTo>
                  <a:lnTo>
                    <a:pt x="400" y="347"/>
                  </a:lnTo>
                  <a:lnTo>
                    <a:pt x="400" y="276"/>
                  </a:lnTo>
                  <a:lnTo>
                    <a:pt x="400" y="276"/>
                  </a:lnTo>
                  <a:lnTo>
                    <a:pt x="399" y="271"/>
                  </a:lnTo>
                  <a:lnTo>
                    <a:pt x="397" y="267"/>
                  </a:lnTo>
                  <a:lnTo>
                    <a:pt x="355" y="217"/>
                  </a:lnTo>
                  <a:lnTo>
                    <a:pt x="355" y="33"/>
                  </a:lnTo>
                  <a:lnTo>
                    <a:pt x="355" y="33"/>
                  </a:lnTo>
                  <a:lnTo>
                    <a:pt x="355" y="28"/>
                  </a:lnTo>
                  <a:lnTo>
                    <a:pt x="352" y="24"/>
                  </a:lnTo>
                  <a:lnTo>
                    <a:pt x="349" y="21"/>
                  </a:lnTo>
                  <a:lnTo>
                    <a:pt x="344" y="19"/>
                  </a:lnTo>
                  <a:lnTo>
                    <a:pt x="344" y="19"/>
                  </a:lnTo>
                  <a:lnTo>
                    <a:pt x="326" y="15"/>
                  </a:lnTo>
                  <a:lnTo>
                    <a:pt x="307" y="11"/>
                  </a:lnTo>
                  <a:lnTo>
                    <a:pt x="269" y="5"/>
                  </a:lnTo>
                  <a:lnTo>
                    <a:pt x="230" y="2"/>
                  </a:lnTo>
                  <a:lnTo>
                    <a:pt x="192" y="0"/>
                  </a:lnTo>
                  <a:lnTo>
                    <a:pt x="153" y="2"/>
                  </a:lnTo>
                  <a:lnTo>
                    <a:pt x="114" y="5"/>
                  </a:lnTo>
                  <a:lnTo>
                    <a:pt x="76" y="11"/>
                  </a:lnTo>
                  <a:lnTo>
                    <a:pt x="57" y="15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4" y="21"/>
                  </a:lnTo>
                  <a:lnTo>
                    <a:pt x="31" y="24"/>
                  </a:lnTo>
                  <a:lnTo>
                    <a:pt x="29" y="28"/>
                  </a:lnTo>
                  <a:lnTo>
                    <a:pt x="28" y="33"/>
                  </a:lnTo>
                  <a:lnTo>
                    <a:pt x="28" y="33"/>
                  </a:lnTo>
                  <a:close/>
                  <a:moveTo>
                    <a:pt x="464" y="223"/>
                  </a:moveTo>
                  <a:lnTo>
                    <a:pt x="438" y="190"/>
                  </a:lnTo>
                  <a:lnTo>
                    <a:pt x="440" y="164"/>
                  </a:lnTo>
                  <a:lnTo>
                    <a:pt x="464" y="194"/>
                  </a:lnTo>
                  <a:lnTo>
                    <a:pt x="464" y="223"/>
                  </a:lnTo>
                  <a:close/>
                  <a:moveTo>
                    <a:pt x="56" y="44"/>
                  </a:moveTo>
                  <a:lnTo>
                    <a:pt x="56" y="44"/>
                  </a:lnTo>
                  <a:lnTo>
                    <a:pt x="90" y="37"/>
                  </a:lnTo>
                  <a:lnTo>
                    <a:pt x="123" y="33"/>
                  </a:lnTo>
                  <a:lnTo>
                    <a:pt x="157" y="30"/>
                  </a:lnTo>
                  <a:lnTo>
                    <a:pt x="192" y="28"/>
                  </a:lnTo>
                  <a:lnTo>
                    <a:pt x="226" y="30"/>
                  </a:lnTo>
                  <a:lnTo>
                    <a:pt x="259" y="33"/>
                  </a:lnTo>
                  <a:lnTo>
                    <a:pt x="293" y="37"/>
                  </a:lnTo>
                  <a:lnTo>
                    <a:pt x="327" y="44"/>
                  </a:lnTo>
                  <a:lnTo>
                    <a:pt x="327" y="496"/>
                  </a:lnTo>
                  <a:lnTo>
                    <a:pt x="56" y="496"/>
                  </a:lnTo>
                  <a:lnTo>
                    <a:pt x="56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" name="Freeform 33">
              <a:extLst>
                <a:ext uri="{FF2B5EF4-FFF2-40B4-BE49-F238E27FC236}">
                  <a16:creationId xmlns:a16="http://schemas.microsoft.com/office/drawing/2014/main" id="{9D51318C-093C-48BE-A497-3633FB74C6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1988" y="3121026"/>
              <a:ext cx="346075" cy="295275"/>
            </a:xfrm>
            <a:custGeom>
              <a:avLst/>
              <a:gdLst>
                <a:gd name="T0" fmla="*/ 208 w 218"/>
                <a:gd name="T1" fmla="*/ 13 h 186"/>
                <a:gd name="T2" fmla="*/ 159 w 218"/>
                <a:gd name="T3" fmla="*/ 3 h 186"/>
                <a:gd name="T4" fmla="*/ 109 w 218"/>
                <a:gd name="T5" fmla="*/ 0 h 186"/>
                <a:gd name="T6" fmla="*/ 60 w 218"/>
                <a:gd name="T7" fmla="*/ 3 h 186"/>
                <a:gd name="T8" fmla="*/ 11 w 218"/>
                <a:gd name="T9" fmla="*/ 13 h 186"/>
                <a:gd name="T10" fmla="*/ 6 w 218"/>
                <a:gd name="T11" fmla="*/ 14 h 186"/>
                <a:gd name="T12" fmla="*/ 0 w 218"/>
                <a:gd name="T13" fmla="*/ 21 h 186"/>
                <a:gd name="T14" fmla="*/ 0 w 218"/>
                <a:gd name="T15" fmla="*/ 160 h 186"/>
                <a:gd name="T16" fmla="*/ 0 w 218"/>
                <a:gd name="T17" fmla="*/ 164 h 186"/>
                <a:gd name="T18" fmla="*/ 6 w 218"/>
                <a:gd name="T19" fmla="*/ 171 h 186"/>
                <a:gd name="T20" fmla="*/ 11 w 218"/>
                <a:gd name="T21" fmla="*/ 174 h 186"/>
                <a:gd name="T22" fmla="*/ 60 w 218"/>
                <a:gd name="T23" fmla="*/ 183 h 186"/>
                <a:gd name="T24" fmla="*/ 109 w 218"/>
                <a:gd name="T25" fmla="*/ 186 h 186"/>
                <a:gd name="T26" fmla="*/ 134 w 218"/>
                <a:gd name="T27" fmla="*/ 186 h 186"/>
                <a:gd name="T28" fmla="*/ 184 w 218"/>
                <a:gd name="T29" fmla="*/ 180 h 186"/>
                <a:gd name="T30" fmla="*/ 208 w 218"/>
                <a:gd name="T31" fmla="*/ 174 h 186"/>
                <a:gd name="T32" fmla="*/ 215 w 218"/>
                <a:gd name="T33" fmla="*/ 168 h 186"/>
                <a:gd name="T34" fmla="*/ 218 w 218"/>
                <a:gd name="T35" fmla="*/ 160 h 186"/>
                <a:gd name="T36" fmla="*/ 218 w 218"/>
                <a:gd name="T37" fmla="*/ 26 h 186"/>
                <a:gd name="T38" fmla="*/ 215 w 218"/>
                <a:gd name="T39" fmla="*/ 17 h 186"/>
                <a:gd name="T40" fmla="*/ 208 w 218"/>
                <a:gd name="T41" fmla="*/ 13 h 186"/>
                <a:gd name="T42" fmla="*/ 191 w 218"/>
                <a:gd name="T43" fmla="*/ 149 h 186"/>
                <a:gd name="T44" fmla="*/ 170 w 218"/>
                <a:gd name="T45" fmla="*/ 153 h 186"/>
                <a:gd name="T46" fmla="*/ 129 w 218"/>
                <a:gd name="T47" fmla="*/ 157 h 186"/>
                <a:gd name="T48" fmla="*/ 88 w 218"/>
                <a:gd name="T49" fmla="*/ 157 h 186"/>
                <a:gd name="T50" fmla="*/ 48 w 218"/>
                <a:gd name="T51" fmla="*/ 153 h 186"/>
                <a:gd name="T52" fmla="*/ 28 w 218"/>
                <a:gd name="T53" fmla="*/ 37 h 186"/>
                <a:gd name="T54" fmla="*/ 48 w 218"/>
                <a:gd name="T55" fmla="*/ 33 h 186"/>
                <a:gd name="T56" fmla="*/ 88 w 218"/>
                <a:gd name="T57" fmla="*/ 28 h 186"/>
                <a:gd name="T58" fmla="*/ 129 w 218"/>
                <a:gd name="T59" fmla="*/ 28 h 186"/>
                <a:gd name="T60" fmla="*/ 170 w 218"/>
                <a:gd name="T61" fmla="*/ 33 h 186"/>
                <a:gd name="T62" fmla="*/ 191 w 218"/>
                <a:gd name="T63" fmla="*/ 14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8" h="186">
                  <a:moveTo>
                    <a:pt x="208" y="13"/>
                  </a:moveTo>
                  <a:lnTo>
                    <a:pt x="208" y="13"/>
                  </a:lnTo>
                  <a:lnTo>
                    <a:pt x="184" y="7"/>
                  </a:lnTo>
                  <a:lnTo>
                    <a:pt x="159" y="3"/>
                  </a:lnTo>
                  <a:lnTo>
                    <a:pt x="134" y="1"/>
                  </a:lnTo>
                  <a:lnTo>
                    <a:pt x="109" y="0"/>
                  </a:lnTo>
                  <a:lnTo>
                    <a:pt x="84" y="1"/>
                  </a:lnTo>
                  <a:lnTo>
                    <a:pt x="60" y="3"/>
                  </a:lnTo>
                  <a:lnTo>
                    <a:pt x="35" y="7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6" y="14"/>
                  </a:lnTo>
                  <a:lnTo>
                    <a:pt x="3" y="17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64"/>
                  </a:lnTo>
                  <a:lnTo>
                    <a:pt x="3" y="168"/>
                  </a:lnTo>
                  <a:lnTo>
                    <a:pt x="6" y="171"/>
                  </a:lnTo>
                  <a:lnTo>
                    <a:pt x="11" y="174"/>
                  </a:lnTo>
                  <a:lnTo>
                    <a:pt x="11" y="174"/>
                  </a:lnTo>
                  <a:lnTo>
                    <a:pt x="35" y="180"/>
                  </a:lnTo>
                  <a:lnTo>
                    <a:pt x="60" y="183"/>
                  </a:lnTo>
                  <a:lnTo>
                    <a:pt x="84" y="186"/>
                  </a:lnTo>
                  <a:lnTo>
                    <a:pt x="109" y="186"/>
                  </a:lnTo>
                  <a:lnTo>
                    <a:pt x="109" y="186"/>
                  </a:lnTo>
                  <a:lnTo>
                    <a:pt x="134" y="186"/>
                  </a:lnTo>
                  <a:lnTo>
                    <a:pt x="159" y="183"/>
                  </a:lnTo>
                  <a:lnTo>
                    <a:pt x="184" y="180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12" y="171"/>
                  </a:lnTo>
                  <a:lnTo>
                    <a:pt x="215" y="168"/>
                  </a:lnTo>
                  <a:lnTo>
                    <a:pt x="218" y="164"/>
                  </a:lnTo>
                  <a:lnTo>
                    <a:pt x="218" y="160"/>
                  </a:lnTo>
                  <a:lnTo>
                    <a:pt x="218" y="26"/>
                  </a:lnTo>
                  <a:lnTo>
                    <a:pt x="218" y="26"/>
                  </a:lnTo>
                  <a:lnTo>
                    <a:pt x="218" y="21"/>
                  </a:lnTo>
                  <a:lnTo>
                    <a:pt x="215" y="17"/>
                  </a:lnTo>
                  <a:lnTo>
                    <a:pt x="212" y="14"/>
                  </a:lnTo>
                  <a:lnTo>
                    <a:pt x="208" y="13"/>
                  </a:lnTo>
                  <a:lnTo>
                    <a:pt x="208" y="13"/>
                  </a:lnTo>
                  <a:close/>
                  <a:moveTo>
                    <a:pt x="191" y="149"/>
                  </a:moveTo>
                  <a:lnTo>
                    <a:pt x="191" y="149"/>
                  </a:lnTo>
                  <a:lnTo>
                    <a:pt x="170" y="153"/>
                  </a:lnTo>
                  <a:lnTo>
                    <a:pt x="150" y="156"/>
                  </a:lnTo>
                  <a:lnTo>
                    <a:pt x="129" y="157"/>
                  </a:lnTo>
                  <a:lnTo>
                    <a:pt x="109" y="158"/>
                  </a:lnTo>
                  <a:lnTo>
                    <a:pt x="88" y="157"/>
                  </a:lnTo>
                  <a:lnTo>
                    <a:pt x="68" y="156"/>
                  </a:lnTo>
                  <a:lnTo>
                    <a:pt x="48" y="153"/>
                  </a:lnTo>
                  <a:lnTo>
                    <a:pt x="28" y="149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48" y="33"/>
                  </a:lnTo>
                  <a:lnTo>
                    <a:pt x="68" y="30"/>
                  </a:lnTo>
                  <a:lnTo>
                    <a:pt x="88" y="28"/>
                  </a:lnTo>
                  <a:lnTo>
                    <a:pt x="109" y="28"/>
                  </a:lnTo>
                  <a:lnTo>
                    <a:pt x="129" y="28"/>
                  </a:lnTo>
                  <a:lnTo>
                    <a:pt x="150" y="30"/>
                  </a:lnTo>
                  <a:lnTo>
                    <a:pt x="170" y="33"/>
                  </a:lnTo>
                  <a:lnTo>
                    <a:pt x="191" y="37"/>
                  </a:lnTo>
                  <a:lnTo>
                    <a:pt x="191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9" name="Freeform 20">
            <a:extLst>
              <a:ext uri="{FF2B5EF4-FFF2-40B4-BE49-F238E27FC236}">
                <a16:creationId xmlns:a16="http://schemas.microsoft.com/office/drawing/2014/main" id="{656B6D33-484E-4C24-985B-B4759B324778}"/>
              </a:ext>
            </a:extLst>
          </p:cNvPr>
          <p:cNvSpPr>
            <a:spLocks noEditPoints="1"/>
          </p:cNvSpPr>
          <p:nvPr/>
        </p:nvSpPr>
        <p:spPr bwMode="auto">
          <a:xfrm>
            <a:off x="6610430" y="3185676"/>
            <a:ext cx="627196" cy="538728"/>
          </a:xfrm>
          <a:custGeom>
            <a:avLst/>
            <a:gdLst>
              <a:gd name="T0" fmla="*/ 627 w 949"/>
              <a:gd name="T1" fmla="*/ 10 h 816"/>
              <a:gd name="T2" fmla="*/ 233 w 949"/>
              <a:gd name="T3" fmla="*/ 0 h 816"/>
              <a:gd name="T4" fmla="*/ 113 w 949"/>
              <a:gd name="T5" fmla="*/ 22 h 816"/>
              <a:gd name="T6" fmla="*/ 24 w 949"/>
              <a:gd name="T7" fmla="*/ 105 h 816"/>
              <a:gd name="T8" fmla="*/ 0 w 949"/>
              <a:gd name="T9" fmla="*/ 215 h 816"/>
              <a:gd name="T10" fmla="*/ 20 w 949"/>
              <a:gd name="T11" fmla="*/ 412 h 816"/>
              <a:gd name="T12" fmla="*/ 12 w 949"/>
              <a:gd name="T13" fmla="*/ 545 h 816"/>
              <a:gd name="T14" fmla="*/ 2 w 949"/>
              <a:gd name="T15" fmla="*/ 729 h 816"/>
              <a:gd name="T16" fmla="*/ 30 w 949"/>
              <a:gd name="T17" fmla="*/ 794 h 816"/>
              <a:gd name="T18" fmla="*/ 103 w 949"/>
              <a:gd name="T19" fmla="*/ 814 h 816"/>
              <a:gd name="T20" fmla="*/ 766 w 949"/>
              <a:gd name="T21" fmla="*/ 278 h 816"/>
              <a:gd name="T22" fmla="*/ 919 w 949"/>
              <a:gd name="T23" fmla="*/ 125 h 816"/>
              <a:gd name="T24" fmla="*/ 947 w 949"/>
              <a:gd name="T25" fmla="*/ 37 h 816"/>
              <a:gd name="T26" fmla="*/ 917 w 949"/>
              <a:gd name="T27" fmla="*/ 8 h 816"/>
              <a:gd name="T28" fmla="*/ 541 w 949"/>
              <a:gd name="T29" fmla="*/ 394 h 816"/>
              <a:gd name="T30" fmla="*/ 531 w 949"/>
              <a:gd name="T31" fmla="*/ 296 h 816"/>
              <a:gd name="T32" fmla="*/ 557 w 949"/>
              <a:gd name="T33" fmla="*/ 257 h 816"/>
              <a:gd name="T34" fmla="*/ 603 w 949"/>
              <a:gd name="T35" fmla="*/ 253 h 816"/>
              <a:gd name="T36" fmla="*/ 623 w 949"/>
              <a:gd name="T37" fmla="*/ 243 h 816"/>
              <a:gd name="T38" fmla="*/ 688 w 949"/>
              <a:gd name="T39" fmla="*/ 195 h 816"/>
              <a:gd name="T40" fmla="*/ 643 w 949"/>
              <a:gd name="T41" fmla="*/ 187 h 816"/>
              <a:gd name="T42" fmla="*/ 617 w 949"/>
              <a:gd name="T43" fmla="*/ 127 h 816"/>
              <a:gd name="T44" fmla="*/ 623 w 949"/>
              <a:gd name="T45" fmla="*/ 173 h 816"/>
              <a:gd name="T46" fmla="*/ 581 w 949"/>
              <a:gd name="T47" fmla="*/ 237 h 816"/>
              <a:gd name="T48" fmla="*/ 551 w 949"/>
              <a:gd name="T49" fmla="*/ 235 h 816"/>
              <a:gd name="T50" fmla="*/ 519 w 949"/>
              <a:gd name="T51" fmla="*/ 263 h 816"/>
              <a:gd name="T52" fmla="*/ 509 w 949"/>
              <a:gd name="T53" fmla="*/ 177 h 816"/>
              <a:gd name="T54" fmla="*/ 553 w 949"/>
              <a:gd name="T55" fmla="*/ 151 h 816"/>
              <a:gd name="T56" fmla="*/ 491 w 949"/>
              <a:gd name="T57" fmla="*/ 165 h 816"/>
              <a:gd name="T58" fmla="*/ 448 w 949"/>
              <a:gd name="T59" fmla="*/ 113 h 816"/>
              <a:gd name="T60" fmla="*/ 479 w 949"/>
              <a:gd name="T61" fmla="*/ 205 h 816"/>
              <a:gd name="T62" fmla="*/ 428 w 949"/>
              <a:gd name="T63" fmla="*/ 259 h 816"/>
              <a:gd name="T64" fmla="*/ 352 w 949"/>
              <a:gd name="T65" fmla="*/ 215 h 816"/>
              <a:gd name="T66" fmla="*/ 318 w 949"/>
              <a:gd name="T67" fmla="*/ 147 h 816"/>
              <a:gd name="T68" fmla="*/ 318 w 949"/>
              <a:gd name="T69" fmla="*/ 177 h 816"/>
              <a:gd name="T70" fmla="*/ 298 w 949"/>
              <a:gd name="T71" fmla="*/ 205 h 816"/>
              <a:gd name="T72" fmla="*/ 274 w 949"/>
              <a:gd name="T73" fmla="*/ 209 h 816"/>
              <a:gd name="T74" fmla="*/ 336 w 949"/>
              <a:gd name="T75" fmla="*/ 233 h 816"/>
              <a:gd name="T76" fmla="*/ 378 w 949"/>
              <a:gd name="T77" fmla="*/ 292 h 816"/>
              <a:gd name="T78" fmla="*/ 264 w 949"/>
              <a:gd name="T79" fmla="*/ 322 h 816"/>
              <a:gd name="T80" fmla="*/ 298 w 949"/>
              <a:gd name="T81" fmla="*/ 330 h 816"/>
              <a:gd name="T82" fmla="*/ 320 w 949"/>
              <a:gd name="T83" fmla="*/ 380 h 816"/>
              <a:gd name="T84" fmla="*/ 390 w 949"/>
              <a:gd name="T85" fmla="*/ 306 h 816"/>
              <a:gd name="T86" fmla="*/ 485 w 949"/>
              <a:gd name="T87" fmla="*/ 270 h 816"/>
              <a:gd name="T88" fmla="*/ 515 w 949"/>
              <a:gd name="T89" fmla="*/ 352 h 816"/>
              <a:gd name="T90" fmla="*/ 364 w 949"/>
              <a:gd name="T91" fmla="*/ 521 h 816"/>
              <a:gd name="T92" fmla="*/ 159 w 949"/>
              <a:gd name="T93" fmla="*/ 597 h 816"/>
              <a:gd name="T94" fmla="*/ 111 w 949"/>
              <a:gd name="T95" fmla="*/ 655 h 816"/>
              <a:gd name="T96" fmla="*/ 262 w 949"/>
              <a:gd name="T97" fmla="*/ 595 h 816"/>
              <a:gd name="T98" fmla="*/ 103 w 949"/>
              <a:gd name="T99" fmla="*/ 752 h 816"/>
              <a:gd name="T100" fmla="*/ 65 w 949"/>
              <a:gd name="T101" fmla="*/ 744 h 816"/>
              <a:gd name="T102" fmla="*/ 61 w 949"/>
              <a:gd name="T103" fmla="*/ 621 h 816"/>
              <a:gd name="T104" fmla="*/ 79 w 949"/>
              <a:gd name="T105" fmla="*/ 436 h 816"/>
              <a:gd name="T106" fmla="*/ 59 w 949"/>
              <a:gd name="T107" fmla="*/ 245 h 816"/>
              <a:gd name="T108" fmla="*/ 69 w 949"/>
              <a:gd name="T109" fmla="*/ 147 h 816"/>
              <a:gd name="T110" fmla="*/ 127 w 949"/>
              <a:gd name="T111" fmla="*/ 81 h 816"/>
              <a:gd name="T112" fmla="*/ 233 w 949"/>
              <a:gd name="T113" fmla="*/ 59 h 816"/>
              <a:gd name="T114" fmla="*/ 545 w 949"/>
              <a:gd name="T115" fmla="*/ 71 h 816"/>
              <a:gd name="T116" fmla="*/ 875 w 949"/>
              <a:gd name="T117" fmla="*/ 59 h 816"/>
              <a:gd name="T118" fmla="*/ 838 w 949"/>
              <a:gd name="T119" fmla="*/ 133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49" h="816">
                <a:moveTo>
                  <a:pt x="875" y="0"/>
                </a:moveTo>
                <a:lnTo>
                  <a:pt x="875" y="0"/>
                </a:lnTo>
                <a:lnTo>
                  <a:pt x="814" y="2"/>
                </a:lnTo>
                <a:lnTo>
                  <a:pt x="728" y="6"/>
                </a:lnTo>
                <a:lnTo>
                  <a:pt x="728" y="6"/>
                </a:lnTo>
                <a:lnTo>
                  <a:pt x="627" y="10"/>
                </a:lnTo>
                <a:lnTo>
                  <a:pt x="545" y="12"/>
                </a:lnTo>
                <a:lnTo>
                  <a:pt x="545" y="12"/>
                </a:lnTo>
                <a:lnTo>
                  <a:pt x="442" y="10"/>
                </a:lnTo>
                <a:lnTo>
                  <a:pt x="324" y="4"/>
                </a:lnTo>
                <a:lnTo>
                  <a:pt x="324" y="4"/>
                </a:lnTo>
                <a:lnTo>
                  <a:pt x="233" y="0"/>
                </a:lnTo>
                <a:lnTo>
                  <a:pt x="233" y="0"/>
                </a:lnTo>
                <a:lnTo>
                  <a:pt x="207" y="2"/>
                </a:lnTo>
                <a:lnTo>
                  <a:pt x="181" y="4"/>
                </a:lnTo>
                <a:lnTo>
                  <a:pt x="157" y="8"/>
                </a:lnTo>
                <a:lnTo>
                  <a:pt x="133" y="14"/>
                </a:lnTo>
                <a:lnTo>
                  <a:pt x="113" y="22"/>
                </a:lnTo>
                <a:lnTo>
                  <a:pt x="93" y="31"/>
                </a:lnTo>
                <a:lnTo>
                  <a:pt x="75" y="43"/>
                </a:lnTo>
                <a:lnTo>
                  <a:pt x="59" y="55"/>
                </a:lnTo>
                <a:lnTo>
                  <a:pt x="46" y="71"/>
                </a:lnTo>
                <a:lnTo>
                  <a:pt x="34" y="87"/>
                </a:lnTo>
                <a:lnTo>
                  <a:pt x="24" y="105"/>
                </a:lnTo>
                <a:lnTo>
                  <a:pt x="16" y="123"/>
                </a:lnTo>
                <a:lnTo>
                  <a:pt x="8" y="145"/>
                </a:lnTo>
                <a:lnTo>
                  <a:pt x="4" y="167"/>
                </a:lnTo>
                <a:lnTo>
                  <a:pt x="0" y="191"/>
                </a:lnTo>
                <a:lnTo>
                  <a:pt x="0" y="215"/>
                </a:lnTo>
                <a:lnTo>
                  <a:pt x="0" y="215"/>
                </a:lnTo>
                <a:lnTo>
                  <a:pt x="0" y="249"/>
                </a:lnTo>
                <a:lnTo>
                  <a:pt x="4" y="280"/>
                </a:lnTo>
                <a:lnTo>
                  <a:pt x="12" y="338"/>
                </a:lnTo>
                <a:lnTo>
                  <a:pt x="12" y="338"/>
                </a:lnTo>
                <a:lnTo>
                  <a:pt x="18" y="388"/>
                </a:lnTo>
                <a:lnTo>
                  <a:pt x="20" y="412"/>
                </a:lnTo>
                <a:lnTo>
                  <a:pt x="22" y="436"/>
                </a:lnTo>
                <a:lnTo>
                  <a:pt x="22" y="436"/>
                </a:lnTo>
                <a:lnTo>
                  <a:pt x="20" y="462"/>
                </a:lnTo>
                <a:lnTo>
                  <a:pt x="18" y="490"/>
                </a:lnTo>
                <a:lnTo>
                  <a:pt x="12" y="545"/>
                </a:lnTo>
                <a:lnTo>
                  <a:pt x="12" y="545"/>
                </a:lnTo>
                <a:lnTo>
                  <a:pt x="4" y="617"/>
                </a:lnTo>
                <a:lnTo>
                  <a:pt x="0" y="653"/>
                </a:lnTo>
                <a:lnTo>
                  <a:pt x="0" y="693"/>
                </a:lnTo>
                <a:lnTo>
                  <a:pt x="0" y="693"/>
                </a:lnTo>
                <a:lnTo>
                  <a:pt x="0" y="711"/>
                </a:lnTo>
                <a:lnTo>
                  <a:pt x="2" y="729"/>
                </a:lnTo>
                <a:lnTo>
                  <a:pt x="4" y="744"/>
                </a:lnTo>
                <a:lnTo>
                  <a:pt x="8" y="756"/>
                </a:lnTo>
                <a:lnTo>
                  <a:pt x="12" y="768"/>
                </a:lnTo>
                <a:lnTo>
                  <a:pt x="18" y="778"/>
                </a:lnTo>
                <a:lnTo>
                  <a:pt x="24" y="788"/>
                </a:lnTo>
                <a:lnTo>
                  <a:pt x="30" y="794"/>
                </a:lnTo>
                <a:lnTo>
                  <a:pt x="44" y="806"/>
                </a:lnTo>
                <a:lnTo>
                  <a:pt x="57" y="812"/>
                </a:lnTo>
                <a:lnTo>
                  <a:pt x="69" y="816"/>
                </a:lnTo>
                <a:lnTo>
                  <a:pt x="83" y="816"/>
                </a:lnTo>
                <a:lnTo>
                  <a:pt x="83" y="816"/>
                </a:lnTo>
                <a:lnTo>
                  <a:pt x="103" y="814"/>
                </a:lnTo>
                <a:lnTo>
                  <a:pt x="125" y="808"/>
                </a:lnTo>
                <a:lnTo>
                  <a:pt x="145" y="800"/>
                </a:lnTo>
                <a:lnTo>
                  <a:pt x="163" y="788"/>
                </a:lnTo>
                <a:lnTo>
                  <a:pt x="191" y="768"/>
                </a:lnTo>
                <a:lnTo>
                  <a:pt x="205" y="756"/>
                </a:lnTo>
                <a:lnTo>
                  <a:pt x="766" y="278"/>
                </a:lnTo>
                <a:lnTo>
                  <a:pt x="766" y="278"/>
                </a:lnTo>
                <a:lnTo>
                  <a:pt x="796" y="253"/>
                </a:lnTo>
                <a:lnTo>
                  <a:pt x="830" y="225"/>
                </a:lnTo>
                <a:lnTo>
                  <a:pt x="864" y="193"/>
                </a:lnTo>
                <a:lnTo>
                  <a:pt x="893" y="159"/>
                </a:lnTo>
                <a:lnTo>
                  <a:pt x="919" y="125"/>
                </a:lnTo>
                <a:lnTo>
                  <a:pt x="929" y="109"/>
                </a:lnTo>
                <a:lnTo>
                  <a:pt x="939" y="93"/>
                </a:lnTo>
                <a:lnTo>
                  <a:pt x="945" y="77"/>
                </a:lnTo>
                <a:lnTo>
                  <a:pt x="949" y="63"/>
                </a:lnTo>
                <a:lnTo>
                  <a:pt x="949" y="49"/>
                </a:lnTo>
                <a:lnTo>
                  <a:pt x="947" y="37"/>
                </a:lnTo>
                <a:lnTo>
                  <a:pt x="947" y="37"/>
                </a:lnTo>
                <a:lnTo>
                  <a:pt x="943" y="31"/>
                </a:lnTo>
                <a:lnTo>
                  <a:pt x="939" y="25"/>
                </a:lnTo>
                <a:lnTo>
                  <a:pt x="933" y="18"/>
                </a:lnTo>
                <a:lnTo>
                  <a:pt x="927" y="12"/>
                </a:lnTo>
                <a:lnTo>
                  <a:pt x="917" y="8"/>
                </a:lnTo>
                <a:lnTo>
                  <a:pt x="905" y="4"/>
                </a:lnTo>
                <a:lnTo>
                  <a:pt x="891" y="2"/>
                </a:lnTo>
                <a:lnTo>
                  <a:pt x="875" y="0"/>
                </a:lnTo>
                <a:lnTo>
                  <a:pt x="875" y="0"/>
                </a:lnTo>
                <a:close/>
                <a:moveTo>
                  <a:pt x="728" y="235"/>
                </a:moveTo>
                <a:lnTo>
                  <a:pt x="541" y="394"/>
                </a:lnTo>
                <a:lnTo>
                  <a:pt x="541" y="394"/>
                </a:lnTo>
                <a:lnTo>
                  <a:pt x="541" y="370"/>
                </a:lnTo>
                <a:lnTo>
                  <a:pt x="539" y="346"/>
                </a:lnTo>
                <a:lnTo>
                  <a:pt x="537" y="320"/>
                </a:lnTo>
                <a:lnTo>
                  <a:pt x="531" y="296"/>
                </a:lnTo>
                <a:lnTo>
                  <a:pt x="531" y="296"/>
                </a:lnTo>
                <a:lnTo>
                  <a:pt x="533" y="280"/>
                </a:lnTo>
                <a:lnTo>
                  <a:pt x="539" y="268"/>
                </a:lnTo>
                <a:lnTo>
                  <a:pt x="547" y="263"/>
                </a:lnTo>
                <a:lnTo>
                  <a:pt x="555" y="257"/>
                </a:lnTo>
                <a:lnTo>
                  <a:pt x="555" y="257"/>
                </a:lnTo>
                <a:lnTo>
                  <a:pt x="557" y="257"/>
                </a:lnTo>
                <a:lnTo>
                  <a:pt x="559" y="257"/>
                </a:lnTo>
                <a:lnTo>
                  <a:pt x="559" y="257"/>
                </a:lnTo>
                <a:lnTo>
                  <a:pt x="567" y="259"/>
                </a:lnTo>
                <a:lnTo>
                  <a:pt x="573" y="261"/>
                </a:lnTo>
                <a:lnTo>
                  <a:pt x="589" y="259"/>
                </a:lnTo>
                <a:lnTo>
                  <a:pt x="603" y="253"/>
                </a:lnTo>
                <a:lnTo>
                  <a:pt x="617" y="247"/>
                </a:lnTo>
                <a:lnTo>
                  <a:pt x="617" y="247"/>
                </a:lnTo>
                <a:lnTo>
                  <a:pt x="617" y="247"/>
                </a:lnTo>
                <a:lnTo>
                  <a:pt x="619" y="247"/>
                </a:lnTo>
                <a:lnTo>
                  <a:pt x="619" y="247"/>
                </a:lnTo>
                <a:lnTo>
                  <a:pt x="623" y="243"/>
                </a:lnTo>
                <a:lnTo>
                  <a:pt x="623" y="243"/>
                </a:lnTo>
                <a:lnTo>
                  <a:pt x="641" y="229"/>
                </a:lnTo>
                <a:lnTo>
                  <a:pt x="655" y="217"/>
                </a:lnTo>
                <a:lnTo>
                  <a:pt x="670" y="205"/>
                </a:lnTo>
                <a:lnTo>
                  <a:pt x="688" y="195"/>
                </a:lnTo>
                <a:lnTo>
                  <a:pt x="688" y="195"/>
                </a:lnTo>
                <a:lnTo>
                  <a:pt x="672" y="197"/>
                </a:lnTo>
                <a:lnTo>
                  <a:pt x="657" y="203"/>
                </a:lnTo>
                <a:lnTo>
                  <a:pt x="635" y="213"/>
                </a:lnTo>
                <a:lnTo>
                  <a:pt x="635" y="213"/>
                </a:lnTo>
                <a:lnTo>
                  <a:pt x="641" y="199"/>
                </a:lnTo>
                <a:lnTo>
                  <a:pt x="643" y="187"/>
                </a:lnTo>
                <a:lnTo>
                  <a:pt x="643" y="187"/>
                </a:lnTo>
                <a:lnTo>
                  <a:pt x="643" y="173"/>
                </a:lnTo>
                <a:lnTo>
                  <a:pt x="641" y="159"/>
                </a:lnTo>
                <a:lnTo>
                  <a:pt x="635" y="149"/>
                </a:lnTo>
                <a:lnTo>
                  <a:pt x="629" y="139"/>
                </a:lnTo>
                <a:lnTo>
                  <a:pt x="617" y="127"/>
                </a:lnTo>
                <a:lnTo>
                  <a:pt x="611" y="123"/>
                </a:lnTo>
                <a:lnTo>
                  <a:pt x="611" y="123"/>
                </a:lnTo>
                <a:lnTo>
                  <a:pt x="615" y="133"/>
                </a:lnTo>
                <a:lnTo>
                  <a:pt x="619" y="143"/>
                </a:lnTo>
                <a:lnTo>
                  <a:pt x="621" y="157"/>
                </a:lnTo>
                <a:lnTo>
                  <a:pt x="623" y="173"/>
                </a:lnTo>
                <a:lnTo>
                  <a:pt x="619" y="193"/>
                </a:lnTo>
                <a:lnTo>
                  <a:pt x="611" y="213"/>
                </a:lnTo>
                <a:lnTo>
                  <a:pt x="607" y="223"/>
                </a:lnTo>
                <a:lnTo>
                  <a:pt x="599" y="233"/>
                </a:lnTo>
                <a:lnTo>
                  <a:pt x="599" y="233"/>
                </a:lnTo>
                <a:lnTo>
                  <a:pt x="581" y="237"/>
                </a:lnTo>
                <a:lnTo>
                  <a:pt x="575" y="237"/>
                </a:lnTo>
                <a:lnTo>
                  <a:pt x="569" y="235"/>
                </a:lnTo>
                <a:lnTo>
                  <a:pt x="569" y="235"/>
                </a:lnTo>
                <a:lnTo>
                  <a:pt x="563" y="235"/>
                </a:lnTo>
                <a:lnTo>
                  <a:pt x="557" y="233"/>
                </a:lnTo>
                <a:lnTo>
                  <a:pt x="551" y="235"/>
                </a:lnTo>
                <a:lnTo>
                  <a:pt x="545" y="237"/>
                </a:lnTo>
                <a:lnTo>
                  <a:pt x="545" y="237"/>
                </a:lnTo>
                <a:lnTo>
                  <a:pt x="537" y="241"/>
                </a:lnTo>
                <a:lnTo>
                  <a:pt x="529" y="247"/>
                </a:lnTo>
                <a:lnTo>
                  <a:pt x="519" y="263"/>
                </a:lnTo>
                <a:lnTo>
                  <a:pt x="519" y="263"/>
                </a:lnTo>
                <a:lnTo>
                  <a:pt x="511" y="233"/>
                </a:lnTo>
                <a:lnTo>
                  <a:pt x="503" y="197"/>
                </a:lnTo>
                <a:lnTo>
                  <a:pt x="503" y="197"/>
                </a:lnTo>
                <a:lnTo>
                  <a:pt x="503" y="191"/>
                </a:lnTo>
                <a:lnTo>
                  <a:pt x="505" y="185"/>
                </a:lnTo>
                <a:lnTo>
                  <a:pt x="509" y="177"/>
                </a:lnTo>
                <a:lnTo>
                  <a:pt x="515" y="171"/>
                </a:lnTo>
                <a:lnTo>
                  <a:pt x="521" y="165"/>
                </a:lnTo>
                <a:lnTo>
                  <a:pt x="531" y="159"/>
                </a:lnTo>
                <a:lnTo>
                  <a:pt x="541" y="153"/>
                </a:lnTo>
                <a:lnTo>
                  <a:pt x="553" y="151"/>
                </a:lnTo>
                <a:lnTo>
                  <a:pt x="553" y="151"/>
                </a:lnTo>
                <a:lnTo>
                  <a:pt x="547" y="149"/>
                </a:lnTo>
                <a:lnTo>
                  <a:pt x="531" y="149"/>
                </a:lnTo>
                <a:lnTo>
                  <a:pt x="521" y="151"/>
                </a:lnTo>
                <a:lnTo>
                  <a:pt x="511" y="153"/>
                </a:lnTo>
                <a:lnTo>
                  <a:pt x="501" y="157"/>
                </a:lnTo>
                <a:lnTo>
                  <a:pt x="491" y="165"/>
                </a:lnTo>
                <a:lnTo>
                  <a:pt x="491" y="165"/>
                </a:lnTo>
                <a:lnTo>
                  <a:pt x="485" y="151"/>
                </a:lnTo>
                <a:lnTo>
                  <a:pt x="477" y="139"/>
                </a:lnTo>
                <a:lnTo>
                  <a:pt x="469" y="131"/>
                </a:lnTo>
                <a:lnTo>
                  <a:pt x="461" y="123"/>
                </a:lnTo>
                <a:lnTo>
                  <a:pt x="448" y="113"/>
                </a:lnTo>
                <a:lnTo>
                  <a:pt x="442" y="111"/>
                </a:lnTo>
                <a:lnTo>
                  <a:pt x="442" y="111"/>
                </a:lnTo>
                <a:lnTo>
                  <a:pt x="448" y="117"/>
                </a:lnTo>
                <a:lnTo>
                  <a:pt x="454" y="129"/>
                </a:lnTo>
                <a:lnTo>
                  <a:pt x="467" y="163"/>
                </a:lnTo>
                <a:lnTo>
                  <a:pt x="479" y="205"/>
                </a:lnTo>
                <a:lnTo>
                  <a:pt x="491" y="249"/>
                </a:lnTo>
                <a:lnTo>
                  <a:pt x="491" y="249"/>
                </a:lnTo>
                <a:lnTo>
                  <a:pt x="477" y="245"/>
                </a:lnTo>
                <a:lnTo>
                  <a:pt x="461" y="247"/>
                </a:lnTo>
                <a:lnTo>
                  <a:pt x="446" y="251"/>
                </a:lnTo>
                <a:lnTo>
                  <a:pt x="428" y="259"/>
                </a:lnTo>
                <a:lnTo>
                  <a:pt x="428" y="259"/>
                </a:lnTo>
                <a:lnTo>
                  <a:pt x="414" y="255"/>
                </a:lnTo>
                <a:lnTo>
                  <a:pt x="400" y="249"/>
                </a:lnTo>
                <a:lnTo>
                  <a:pt x="386" y="241"/>
                </a:lnTo>
                <a:lnTo>
                  <a:pt x="374" y="233"/>
                </a:lnTo>
                <a:lnTo>
                  <a:pt x="352" y="215"/>
                </a:lnTo>
                <a:lnTo>
                  <a:pt x="338" y="199"/>
                </a:lnTo>
                <a:lnTo>
                  <a:pt x="338" y="199"/>
                </a:lnTo>
                <a:lnTo>
                  <a:pt x="338" y="193"/>
                </a:lnTo>
                <a:lnTo>
                  <a:pt x="338" y="185"/>
                </a:lnTo>
                <a:lnTo>
                  <a:pt x="330" y="169"/>
                </a:lnTo>
                <a:lnTo>
                  <a:pt x="318" y="147"/>
                </a:lnTo>
                <a:lnTo>
                  <a:pt x="302" y="121"/>
                </a:lnTo>
                <a:lnTo>
                  <a:pt x="302" y="121"/>
                </a:lnTo>
                <a:lnTo>
                  <a:pt x="306" y="131"/>
                </a:lnTo>
                <a:lnTo>
                  <a:pt x="314" y="153"/>
                </a:lnTo>
                <a:lnTo>
                  <a:pt x="318" y="165"/>
                </a:lnTo>
                <a:lnTo>
                  <a:pt x="318" y="177"/>
                </a:lnTo>
                <a:lnTo>
                  <a:pt x="318" y="189"/>
                </a:lnTo>
                <a:lnTo>
                  <a:pt x="316" y="193"/>
                </a:lnTo>
                <a:lnTo>
                  <a:pt x="314" y="197"/>
                </a:lnTo>
                <a:lnTo>
                  <a:pt x="314" y="197"/>
                </a:lnTo>
                <a:lnTo>
                  <a:pt x="306" y="203"/>
                </a:lnTo>
                <a:lnTo>
                  <a:pt x="298" y="205"/>
                </a:lnTo>
                <a:lnTo>
                  <a:pt x="290" y="207"/>
                </a:lnTo>
                <a:lnTo>
                  <a:pt x="282" y="207"/>
                </a:lnTo>
                <a:lnTo>
                  <a:pt x="268" y="203"/>
                </a:lnTo>
                <a:lnTo>
                  <a:pt x="262" y="201"/>
                </a:lnTo>
                <a:lnTo>
                  <a:pt x="262" y="201"/>
                </a:lnTo>
                <a:lnTo>
                  <a:pt x="274" y="209"/>
                </a:lnTo>
                <a:lnTo>
                  <a:pt x="290" y="215"/>
                </a:lnTo>
                <a:lnTo>
                  <a:pt x="308" y="221"/>
                </a:lnTo>
                <a:lnTo>
                  <a:pt x="316" y="221"/>
                </a:lnTo>
                <a:lnTo>
                  <a:pt x="324" y="219"/>
                </a:lnTo>
                <a:lnTo>
                  <a:pt x="324" y="219"/>
                </a:lnTo>
                <a:lnTo>
                  <a:pt x="336" y="233"/>
                </a:lnTo>
                <a:lnTo>
                  <a:pt x="354" y="249"/>
                </a:lnTo>
                <a:lnTo>
                  <a:pt x="376" y="264"/>
                </a:lnTo>
                <a:lnTo>
                  <a:pt x="388" y="270"/>
                </a:lnTo>
                <a:lnTo>
                  <a:pt x="400" y="274"/>
                </a:lnTo>
                <a:lnTo>
                  <a:pt x="400" y="274"/>
                </a:lnTo>
                <a:lnTo>
                  <a:pt x="378" y="292"/>
                </a:lnTo>
                <a:lnTo>
                  <a:pt x="354" y="312"/>
                </a:lnTo>
                <a:lnTo>
                  <a:pt x="354" y="312"/>
                </a:lnTo>
                <a:lnTo>
                  <a:pt x="332" y="312"/>
                </a:lnTo>
                <a:lnTo>
                  <a:pt x="298" y="314"/>
                </a:lnTo>
                <a:lnTo>
                  <a:pt x="280" y="318"/>
                </a:lnTo>
                <a:lnTo>
                  <a:pt x="264" y="322"/>
                </a:lnTo>
                <a:lnTo>
                  <a:pt x="249" y="328"/>
                </a:lnTo>
                <a:lnTo>
                  <a:pt x="235" y="336"/>
                </a:lnTo>
                <a:lnTo>
                  <a:pt x="235" y="336"/>
                </a:lnTo>
                <a:lnTo>
                  <a:pt x="243" y="334"/>
                </a:lnTo>
                <a:lnTo>
                  <a:pt x="266" y="332"/>
                </a:lnTo>
                <a:lnTo>
                  <a:pt x="298" y="330"/>
                </a:lnTo>
                <a:lnTo>
                  <a:pt x="316" y="332"/>
                </a:lnTo>
                <a:lnTo>
                  <a:pt x="334" y="334"/>
                </a:lnTo>
                <a:lnTo>
                  <a:pt x="334" y="334"/>
                </a:lnTo>
                <a:lnTo>
                  <a:pt x="326" y="350"/>
                </a:lnTo>
                <a:lnTo>
                  <a:pt x="322" y="366"/>
                </a:lnTo>
                <a:lnTo>
                  <a:pt x="320" y="380"/>
                </a:lnTo>
                <a:lnTo>
                  <a:pt x="320" y="380"/>
                </a:lnTo>
                <a:lnTo>
                  <a:pt x="330" y="366"/>
                </a:lnTo>
                <a:lnTo>
                  <a:pt x="342" y="350"/>
                </a:lnTo>
                <a:lnTo>
                  <a:pt x="354" y="338"/>
                </a:lnTo>
                <a:lnTo>
                  <a:pt x="366" y="326"/>
                </a:lnTo>
                <a:lnTo>
                  <a:pt x="390" y="306"/>
                </a:lnTo>
                <a:lnTo>
                  <a:pt x="416" y="290"/>
                </a:lnTo>
                <a:lnTo>
                  <a:pt x="438" y="280"/>
                </a:lnTo>
                <a:lnTo>
                  <a:pt x="460" y="272"/>
                </a:lnTo>
                <a:lnTo>
                  <a:pt x="475" y="270"/>
                </a:lnTo>
                <a:lnTo>
                  <a:pt x="485" y="270"/>
                </a:lnTo>
                <a:lnTo>
                  <a:pt x="485" y="270"/>
                </a:lnTo>
                <a:lnTo>
                  <a:pt x="491" y="274"/>
                </a:lnTo>
                <a:lnTo>
                  <a:pt x="495" y="280"/>
                </a:lnTo>
                <a:lnTo>
                  <a:pt x="503" y="294"/>
                </a:lnTo>
                <a:lnTo>
                  <a:pt x="509" y="310"/>
                </a:lnTo>
                <a:lnTo>
                  <a:pt x="513" y="330"/>
                </a:lnTo>
                <a:lnTo>
                  <a:pt x="515" y="352"/>
                </a:lnTo>
                <a:lnTo>
                  <a:pt x="517" y="374"/>
                </a:lnTo>
                <a:lnTo>
                  <a:pt x="515" y="416"/>
                </a:lnTo>
                <a:lnTo>
                  <a:pt x="436" y="482"/>
                </a:lnTo>
                <a:lnTo>
                  <a:pt x="436" y="482"/>
                </a:lnTo>
                <a:lnTo>
                  <a:pt x="404" y="503"/>
                </a:lnTo>
                <a:lnTo>
                  <a:pt x="364" y="521"/>
                </a:lnTo>
                <a:lnTo>
                  <a:pt x="316" y="539"/>
                </a:lnTo>
                <a:lnTo>
                  <a:pt x="255" y="557"/>
                </a:lnTo>
                <a:lnTo>
                  <a:pt x="255" y="557"/>
                </a:lnTo>
                <a:lnTo>
                  <a:pt x="215" y="571"/>
                </a:lnTo>
                <a:lnTo>
                  <a:pt x="183" y="583"/>
                </a:lnTo>
                <a:lnTo>
                  <a:pt x="159" y="597"/>
                </a:lnTo>
                <a:lnTo>
                  <a:pt x="139" y="611"/>
                </a:lnTo>
                <a:lnTo>
                  <a:pt x="127" y="625"/>
                </a:lnTo>
                <a:lnTo>
                  <a:pt x="117" y="639"/>
                </a:lnTo>
                <a:lnTo>
                  <a:pt x="101" y="661"/>
                </a:lnTo>
                <a:lnTo>
                  <a:pt x="101" y="661"/>
                </a:lnTo>
                <a:lnTo>
                  <a:pt x="111" y="655"/>
                </a:lnTo>
                <a:lnTo>
                  <a:pt x="143" y="639"/>
                </a:lnTo>
                <a:lnTo>
                  <a:pt x="167" y="627"/>
                </a:lnTo>
                <a:lnTo>
                  <a:pt x="195" y="617"/>
                </a:lnTo>
                <a:lnTo>
                  <a:pt x="227" y="605"/>
                </a:lnTo>
                <a:lnTo>
                  <a:pt x="262" y="595"/>
                </a:lnTo>
                <a:lnTo>
                  <a:pt x="262" y="595"/>
                </a:lnTo>
                <a:lnTo>
                  <a:pt x="324" y="577"/>
                </a:lnTo>
                <a:lnTo>
                  <a:pt x="167" y="713"/>
                </a:lnTo>
                <a:lnTo>
                  <a:pt x="167" y="713"/>
                </a:lnTo>
                <a:lnTo>
                  <a:pt x="149" y="727"/>
                </a:lnTo>
                <a:lnTo>
                  <a:pt x="127" y="742"/>
                </a:lnTo>
                <a:lnTo>
                  <a:pt x="103" y="752"/>
                </a:lnTo>
                <a:lnTo>
                  <a:pt x="93" y="756"/>
                </a:lnTo>
                <a:lnTo>
                  <a:pt x="83" y="756"/>
                </a:lnTo>
                <a:lnTo>
                  <a:pt x="83" y="756"/>
                </a:lnTo>
                <a:lnTo>
                  <a:pt x="75" y="756"/>
                </a:lnTo>
                <a:lnTo>
                  <a:pt x="69" y="750"/>
                </a:lnTo>
                <a:lnTo>
                  <a:pt x="65" y="744"/>
                </a:lnTo>
                <a:lnTo>
                  <a:pt x="63" y="737"/>
                </a:lnTo>
                <a:lnTo>
                  <a:pt x="59" y="715"/>
                </a:lnTo>
                <a:lnTo>
                  <a:pt x="57" y="693"/>
                </a:lnTo>
                <a:lnTo>
                  <a:pt x="57" y="693"/>
                </a:lnTo>
                <a:lnTo>
                  <a:pt x="59" y="657"/>
                </a:lnTo>
                <a:lnTo>
                  <a:pt x="61" y="621"/>
                </a:lnTo>
                <a:lnTo>
                  <a:pt x="69" y="553"/>
                </a:lnTo>
                <a:lnTo>
                  <a:pt x="69" y="553"/>
                </a:lnTo>
                <a:lnTo>
                  <a:pt x="77" y="494"/>
                </a:lnTo>
                <a:lnTo>
                  <a:pt x="79" y="464"/>
                </a:lnTo>
                <a:lnTo>
                  <a:pt x="79" y="436"/>
                </a:lnTo>
                <a:lnTo>
                  <a:pt x="79" y="436"/>
                </a:lnTo>
                <a:lnTo>
                  <a:pt x="79" y="408"/>
                </a:lnTo>
                <a:lnTo>
                  <a:pt x="77" y="382"/>
                </a:lnTo>
                <a:lnTo>
                  <a:pt x="69" y="330"/>
                </a:lnTo>
                <a:lnTo>
                  <a:pt x="69" y="330"/>
                </a:lnTo>
                <a:lnTo>
                  <a:pt x="61" y="274"/>
                </a:lnTo>
                <a:lnTo>
                  <a:pt x="59" y="245"/>
                </a:lnTo>
                <a:lnTo>
                  <a:pt x="57" y="215"/>
                </a:lnTo>
                <a:lnTo>
                  <a:pt x="57" y="215"/>
                </a:lnTo>
                <a:lnTo>
                  <a:pt x="59" y="197"/>
                </a:lnTo>
                <a:lnTo>
                  <a:pt x="61" y="179"/>
                </a:lnTo>
                <a:lnTo>
                  <a:pt x="63" y="163"/>
                </a:lnTo>
                <a:lnTo>
                  <a:pt x="69" y="147"/>
                </a:lnTo>
                <a:lnTo>
                  <a:pt x="75" y="133"/>
                </a:lnTo>
                <a:lnTo>
                  <a:pt x="83" y="121"/>
                </a:lnTo>
                <a:lnTo>
                  <a:pt x="91" y="109"/>
                </a:lnTo>
                <a:lnTo>
                  <a:pt x="101" y="99"/>
                </a:lnTo>
                <a:lnTo>
                  <a:pt x="113" y="89"/>
                </a:lnTo>
                <a:lnTo>
                  <a:pt x="127" y="81"/>
                </a:lnTo>
                <a:lnTo>
                  <a:pt x="141" y="75"/>
                </a:lnTo>
                <a:lnTo>
                  <a:pt x="157" y="69"/>
                </a:lnTo>
                <a:lnTo>
                  <a:pt x="175" y="65"/>
                </a:lnTo>
                <a:lnTo>
                  <a:pt x="193" y="61"/>
                </a:lnTo>
                <a:lnTo>
                  <a:pt x="213" y="59"/>
                </a:lnTo>
                <a:lnTo>
                  <a:pt x="233" y="59"/>
                </a:lnTo>
                <a:lnTo>
                  <a:pt x="233" y="59"/>
                </a:lnTo>
                <a:lnTo>
                  <a:pt x="320" y="63"/>
                </a:lnTo>
                <a:lnTo>
                  <a:pt x="320" y="63"/>
                </a:lnTo>
                <a:lnTo>
                  <a:pt x="440" y="67"/>
                </a:lnTo>
                <a:lnTo>
                  <a:pt x="545" y="71"/>
                </a:lnTo>
                <a:lnTo>
                  <a:pt x="545" y="71"/>
                </a:lnTo>
                <a:lnTo>
                  <a:pt x="629" y="69"/>
                </a:lnTo>
                <a:lnTo>
                  <a:pt x="732" y="65"/>
                </a:lnTo>
                <a:lnTo>
                  <a:pt x="732" y="65"/>
                </a:lnTo>
                <a:lnTo>
                  <a:pt x="816" y="61"/>
                </a:lnTo>
                <a:lnTo>
                  <a:pt x="875" y="59"/>
                </a:lnTo>
                <a:lnTo>
                  <a:pt x="875" y="59"/>
                </a:lnTo>
                <a:lnTo>
                  <a:pt x="889" y="61"/>
                </a:lnTo>
                <a:lnTo>
                  <a:pt x="889" y="61"/>
                </a:lnTo>
                <a:lnTo>
                  <a:pt x="883" y="73"/>
                </a:lnTo>
                <a:lnTo>
                  <a:pt x="873" y="89"/>
                </a:lnTo>
                <a:lnTo>
                  <a:pt x="858" y="109"/>
                </a:lnTo>
                <a:lnTo>
                  <a:pt x="838" y="133"/>
                </a:lnTo>
                <a:lnTo>
                  <a:pt x="814" y="157"/>
                </a:lnTo>
                <a:lnTo>
                  <a:pt x="788" y="183"/>
                </a:lnTo>
                <a:lnTo>
                  <a:pt x="758" y="209"/>
                </a:lnTo>
                <a:lnTo>
                  <a:pt x="728" y="235"/>
                </a:lnTo>
                <a:lnTo>
                  <a:pt x="728" y="2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F395570-3E70-40AB-87D6-5D94CBBBF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5018" y="4438865"/>
            <a:ext cx="838021" cy="53872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E957F4-9F93-1E45-8DE5-FF7150420BDE}"/>
              </a:ext>
            </a:extLst>
          </p:cNvPr>
          <p:cNvCxnSpPr>
            <a:cxnSpLocks/>
          </p:cNvCxnSpPr>
          <p:nvPr/>
        </p:nvCxnSpPr>
        <p:spPr>
          <a:xfrm>
            <a:off x="6505018" y="1096796"/>
            <a:ext cx="1527155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bicycle, person, riding, girl&#10;&#10;Description automatically generated">
            <a:extLst>
              <a:ext uri="{FF2B5EF4-FFF2-40B4-BE49-F238E27FC236}">
                <a16:creationId xmlns:a16="http://schemas.microsoft.com/office/drawing/2014/main" id="{50B61450-40E7-5343-9333-E786A3613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016" y="0"/>
            <a:ext cx="6167015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2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16FA01-8C42-B24B-8883-3EF296D34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848" y="1696776"/>
            <a:ext cx="5886682" cy="849858"/>
          </a:xfrm>
        </p:spPr>
        <p:txBody>
          <a:bodyPr/>
          <a:lstStyle/>
          <a:p>
            <a:r>
              <a:rPr lang="en-US"/>
              <a:t>Fuel Sources</a:t>
            </a:r>
            <a:br>
              <a:rPr lang="en-US"/>
            </a:br>
            <a:r>
              <a:rPr lang="en-US" sz="3200" b="0"/>
              <a:t>metabolized</a:t>
            </a:r>
            <a:r>
              <a:rPr lang="en-US" sz="3200"/>
              <a:t> </a:t>
            </a:r>
            <a:r>
              <a:rPr lang="en-US" sz="3200" b="0"/>
              <a:t>to produce ATP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E8EE21-6AF1-4044-A242-3FD5F3FEA7B0}"/>
              </a:ext>
            </a:extLst>
          </p:cNvPr>
          <p:cNvCxnSpPr>
            <a:cxnSpLocks/>
          </p:cNvCxnSpPr>
          <p:nvPr/>
        </p:nvCxnSpPr>
        <p:spPr>
          <a:xfrm>
            <a:off x="861847" y="2756079"/>
            <a:ext cx="5551867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FAB1F-A700-4543-9F36-EFF3938C77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/>
              <a:t>Carbohydrate</a:t>
            </a:r>
          </a:p>
          <a:p>
            <a:r>
              <a:rPr lang="en-US" sz="2400"/>
              <a:t>Fat</a:t>
            </a:r>
          </a:p>
          <a:p>
            <a:r>
              <a:rPr lang="en-US" sz="2400"/>
              <a:t>Protein</a:t>
            </a:r>
          </a:p>
        </p:txBody>
      </p:sp>
      <p:pic>
        <p:nvPicPr>
          <p:cNvPr id="11" name="Picture Placeholder 10" descr="A picture containing stove, appliance, front, sitting&#10;&#10;Description automatically generated">
            <a:extLst>
              <a:ext uri="{FF2B5EF4-FFF2-40B4-BE49-F238E27FC236}">
                <a16:creationId xmlns:a16="http://schemas.microsoft.com/office/drawing/2014/main" id="{54B7E89D-8A29-894D-9DE7-5B160BAAC2D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465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, food, sitting, table&#10;&#10;Description automatically generated">
            <a:extLst>
              <a:ext uri="{FF2B5EF4-FFF2-40B4-BE49-F238E27FC236}">
                <a16:creationId xmlns:a16="http://schemas.microsoft.com/office/drawing/2014/main" id="{B5C7D82E-D61A-4482-837D-8CA341EA1C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0902" y="10"/>
            <a:ext cx="6331097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A10A74-DA10-0340-BAAD-56665B32A8FC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E158A7-C091-0D4C-BB9A-33DA3C9B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68" y="593991"/>
            <a:ext cx="3438144" cy="730780"/>
          </a:xfr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+mj-lt"/>
              </a:rPr>
              <a:t>Carbohydrate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5CF92C-F938-6649-B094-6F2647EA79BA}"/>
              </a:ext>
            </a:extLst>
          </p:cNvPr>
          <p:cNvSpPr txBox="1"/>
          <p:nvPr/>
        </p:nvSpPr>
        <p:spPr>
          <a:xfrm>
            <a:off x="485108" y="1710723"/>
            <a:ext cx="4815342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Energy: 4 kcal/g</a:t>
            </a:r>
          </a:p>
          <a:p>
            <a:endParaRPr lang="en-US" sz="2400"/>
          </a:p>
          <a:p>
            <a:r>
              <a:rPr lang="en-US" sz="2400"/>
              <a:t>Exists in the body as glucose</a:t>
            </a:r>
          </a:p>
          <a:p>
            <a:endParaRPr lang="en-US" sz="2400"/>
          </a:p>
          <a:p>
            <a:r>
              <a:rPr lang="en-US" sz="2400"/>
              <a:t>Blood glucose provides energy for the brain and tissues</a:t>
            </a:r>
          </a:p>
          <a:p>
            <a:endParaRPr lang="en-US" sz="2400"/>
          </a:p>
          <a:p>
            <a:r>
              <a:rPr lang="en-US" sz="2400"/>
              <a:t>Glycogen = storage form of glucose in the muscle and liver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648AE2-51F0-5446-AA37-1FE031F41271}"/>
              </a:ext>
            </a:extLst>
          </p:cNvPr>
          <p:cNvCxnSpPr>
            <a:cxnSpLocks/>
          </p:cNvCxnSpPr>
          <p:nvPr/>
        </p:nvCxnSpPr>
        <p:spPr>
          <a:xfrm>
            <a:off x="485108" y="1468191"/>
            <a:ext cx="324412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B7254E3-8E48-7442-A79F-495B6FE0C4D9}"/>
              </a:ext>
            </a:extLst>
          </p:cNvPr>
          <p:cNvSpPr txBox="1"/>
          <p:nvPr/>
        </p:nvSpPr>
        <p:spPr>
          <a:xfrm>
            <a:off x="3729228" y="6591545"/>
            <a:ext cx="8433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schemeClr val="bg1"/>
                </a:solidFill>
              </a:rPr>
              <a:t>Sport Nutrition </a:t>
            </a:r>
            <a:r>
              <a:rPr lang="en-US" sz="1000" dirty="0">
                <a:solidFill>
                  <a:schemeClr val="bg1"/>
                </a:solidFill>
              </a:rPr>
              <a:t>3rd Ed. </a:t>
            </a:r>
            <a:r>
              <a:rPr lang="en-US" sz="1000" dirty="0" err="1">
                <a:solidFill>
                  <a:schemeClr val="bg1"/>
                </a:solidFill>
              </a:rPr>
              <a:t>Jeukendrup</a:t>
            </a:r>
            <a:r>
              <a:rPr lang="en-US" sz="1000" dirty="0">
                <a:solidFill>
                  <a:schemeClr val="bg1"/>
                </a:solidFill>
              </a:rPr>
              <a:t> &amp; Gleeson, Human Kinetics.</a:t>
            </a:r>
          </a:p>
        </p:txBody>
      </p:sp>
    </p:spTree>
    <p:extLst>
      <p:ext uri="{BB962C8B-B14F-4D97-AF65-F5344CB8AC3E}">
        <p14:creationId xmlns:p14="http://schemas.microsoft.com/office/powerpoint/2010/main" val="360735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bottle&#10;&#10;Description automatically generated">
            <a:extLst>
              <a:ext uri="{FF2B5EF4-FFF2-40B4-BE49-F238E27FC236}">
                <a16:creationId xmlns:a16="http://schemas.microsoft.com/office/drawing/2014/main" id="{17316272-B82B-4603-A305-1E4DC1C2E1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0636" y="10"/>
            <a:ext cx="7581363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CA924B-3C60-8B4F-802A-D5C407F44CBB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173D734-C758-1A43-9048-32768D05F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68" y="593991"/>
            <a:ext cx="3438144" cy="730780"/>
          </a:xfr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+mj-lt"/>
              </a:rPr>
              <a:t>Fat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A3E2996-AB8C-F942-803C-FCF464845B51}"/>
              </a:ext>
            </a:extLst>
          </p:cNvPr>
          <p:cNvCxnSpPr>
            <a:cxnSpLocks/>
          </p:cNvCxnSpPr>
          <p:nvPr/>
        </p:nvCxnSpPr>
        <p:spPr>
          <a:xfrm>
            <a:off x="485108" y="1468191"/>
            <a:ext cx="661112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887553D-C059-6940-8A27-137B3A50AB4C}"/>
              </a:ext>
            </a:extLst>
          </p:cNvPr>
          <p:cNvSpPr txBox="1"/>
          <p:nvPr/>
        </p:nvSpPr>
        <p:spPr>
          <a:xfrm>
            <a:off x="395581" y="1805230"/>
            <a:ext cx="4781726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Energy: 9 kcal/g</a:t>
            </a:r>
          </a:p>
          <a:p>
            <a:endParaRPr lang="en-US" sz="2400"/>
          </a:p>
          <a:p>
            <a:r>
              <a:rPr lang="en-US" sz="2400"/>
              <a:t>High energy yield but ATP production process is slower than that of carbohydrates</a:t>
            </a:r>
          </a:p>
          <a:p>
            <a:endParaRPr lang="en-US" sz="2400"/>
          </a:p>
          <a:p>
            <a:endParaRPr lang="en-US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5B00F3-6C72-254D-A718-D79B61F517AE}"/>
              </a:ext>
            </a:extLst>
          </p:cNvPr>
          <p:cNvSpPr txBox="1"/>
          <p:nvPr/>
        </p:nvSpPr>
        <p:spPr>
          <a:xfrm>
            <a:off x="3729228" y="6591545"/>
            <a:ext cx="8433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schemeClr val="bg1"/>
                </a:solidFill>
              </a:rPr>
              <a:t>Sport Nutrition </a:t>
            </a:r>
            <a:r>
              <a:rPr lang="en-US" sz="1000" dirty="0">
                <a:solidFill>
                  <a:schemeClr val="bg1"/>
                </a:solidFill>
              </a:rPr>
              <a:t>3rd Ed. </a:t>
            </a:r>
            <a:r>
              <a:rPr lang="en-US" sz="1000" dirty="0" err="1">
                <a:solidFill>
                  <a:schemeClr val="bg1"/>
                </a:solidFill>
              </a:rPr>
              <a:t>Jeukendrup</a:t>
            </a:r>
            <a:r>
              <a:rPr lang="en-US" sz="1000" dirty="0">
                <a:solidFill>
                  <a:schemeClr val="bg1"/>
                </a:solidFill>
              </a:rPr>
              <a:t> &amp; Gleeson, Human Kinetics.</a:t>
            </a:r>
          </a:p>
        </p:txBody>
      </p:sp>
    </p:spTree>
    <p:extLst>
      <p:ext uri="{BB962C8B-B14F-4D97-AF65-F5344CB8AC3E}">
        <p14:creationId xmlns:p14="http://schemas.microsoft.com/office/powerpoint/2010/main" val="3160216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n of food on a grill&#10;&#10;Description automatically generated">
            <a:extLst>
              <a:ext uri="{FF2B5EF4-FFF2-40B4-BE49-F238E27FC236}">
                <a16:creationId xmlns:a16="http://schemas.microsoft.com/office/drawing/2014/main" id="{37621BDD-8934-4071-8AD3-F2A3C8FB40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588" y="10"/>
            <a:ext cx="566241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4C117B-FED1-4CE8-A54A-369AD5F14E41}"/>
              </a:ext>
            </a:extLst>
          </p:cNvPr>
          <p:cNvSpPr txBox="1"/>
          <p:nvPr/>
        </p:nvSpPr>
        <p:spPr>
          <a:xfrm>
            <a:off x="371093" y="620757"/>
            <a:ext cx="103105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XXXXXX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AD3D71-CB53-3746-97DF-A1FF8ED2A79D}"/>
              </a:ext>
            </a:extLst>
          </p:cNvPr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FA53F3B-1BD4-7540-8CBE-4CD7C54B9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68" y="593991"/>
            <a:ext cx="3438144" cy="730780"/>
          </a:xfr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+mj-lt"/>
              </a:rPr>
              <a:t>Protein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CECBE58-ABC5-514A-A2F7-C6D44C75EF1E}"/>
              </a:ext>
            </a:extLst>
          </p:cNvPr>
          <p:cNvCxnSpPr>
            <a:cxnSpLocks/>
          </p:cNvCxnSpPr>
          <p:nvPr/>
        </p:nvCxnSpPr>
        <p:spPr>
          <a:xfrm>
            <a:off x="485108" y="1468191"/>
            <a:ext cx="1472481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50FEDE7-DBC2-9B43-BFEA-8BCF81ABABEC}"/>
              </a:ext>
            </a:extLst>
          </p:cNvPr>
          <p:cNvSpPr txBox="1"/>
          <p:nvPr/>
        </p:nvSpPr>
        <p:spPr>
          <a:xfrm>
            <a:off x="371094" y="1668752"/>
            <a:ext cx="5863452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Energy: 4 kcal/gram</a:t>
            </a:r>
          </a:p>
          <a:p>
            <a:endParaRPr lang="en-US" sz="2400"/>
          </a:p>
          <a:p>
            <a:r>
              <a:rPr lang="en-US" sz="2400"/>
              <a:t>While the amino acids from protein play a big role in the structure of various components of the body (muscle, hormones, etc.), </a:t>
            </a:r>
            <a:r>
              <a:rPr lang="en-US" sz="2400" b="1"/>
              <a:t>their role for energy production is limited</a:t>
            </a:r>
          </a:p>
          <a:p>
            <a:endParaRPr lang="en-US" sz="2400"/>
          </a:p>
          <a:p>
            <a:r>
              <a:rPr lang="en-US" sz="2400"/>
              <a:t>Amino acid oxidation for fuel mostly occurs only when other fuel sources are not available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A39FE2-6C5E-A541-8454-704DC9FFBA11}"/>
              </a:ext>
            </a:extLst>
          </p:cNvPr>
          <p:cNvSpPr txBox="1"/>
          <p:nvPr/>
        </p:nvSpPr>
        <p:spPr>
          <a:xfrm>
            <a:off x="3758696" y="6560379"/>
            <a:ext cx="8433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schemeClr val="bg1"/>
                </a:solidFill>
              </a:rPr>
              <a:t>Sport Nutrition </a:t>
            </a:r>
            <a:r>
              <a:rPr lang="en-US" sz="1000" dirty="0">
                <a:solidFill>
                  <a:schemeClr val="bg1"/>
                </a:solidFill>
              </a:rPr>
              <a:t>3rd Ed. </a:t>
            </a:r>
            <a:r>
              <a:rPr lang="en-US" sz="1000" dirty="0" err="1">
                <a:solidFill>
                  <a:schemeClr val="bg1"/>
                </a:solidFill>
              </a:rPr>
              <a:t>Jeukendrup</a:t>
            </a:r>
            <a:r>
              <a:rPr lang="en-US" sz="1000" dirty="0">
                <a:solidFill>
                  <a:schemeClr val="bg1"/>
                </a:solidFill>
              </a:rPr>
              <a:t> &amp; Gleeson, Human Kinetics.</a:t>
            </a:r>
          </a:p>
        </p:txBody>
      </p:sp>
    </p:spTree>
    <p:extLst>
      <p:ext uri="{BB962C8B-B14F-4D97-AF65-F5344CB8AC3E}">
        <p14:creationId xmlns:p14="http://schemas.microsoft.com/office/powerpoint/2010/main" val="4249385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9771AC-E7DC-FC40-AE6F-86DE8D27F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68" y="593991"/>
            <a:ext cx="6334226" cy="730780"/>
          </a:xfr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+mj-lt"/>
              </a:rPr>
              <a:t>Phosphocreatine (PCr)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1D33F7-9CC0-334F-8D0F-D7A42FE23027}"/>
              </a:ext>
            </a:extLst>
          </p:cNvPr>
          <p:cNvCxnSpPr>
            <a:cxnSpLocks/>
          </p:cNvCxnSpPr>
          <p:nvPr/>
        </p:nvCxnSpPr>
        <p:spPr>
          <a:xfrm>
            <a:off x="485108" y="1468191"/>
            <a:ext cx="4960349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D7EA6FB-7BF1-6346-87AF-31FED2F78241}"/>
              </a:ext>
            </a:extLst>
          </p:cNvPr>
          <p:cNvGrpSpPr/>
          <p:nvPr/>
        </p:nvGrpSpPr>
        <p:grpSpPr>
          <a:xfrm>
            <a:off x="8512914" y="4445046"/>
            <a:ext cx="3209377" cy="1611244"/>
            <a:chOff x="8128325" y="4049608"/>
            <a:chExt cx="3209377" cy="161124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6B5343C-2169-A84B-BC36-2FE0CDFE0CE5}"/>
                </a:ext>
              </a:extLst>
            </p:cNvPr>
            <p:cNvGrpSpPr/>
            <p:nvPr/>
          </p:nvGrpSpPr>
          <p:grpSpPr>
            <a:xfrm>
              <a:off x="8128325" y="4049608"/>
              <a:ext cx="688258" cy="457200"/>
              <a:chOff x="2890684" y="2905743"/>
              <a:chExt cx="688258" cy="4572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9861100D-C368-5F44-BCCF-38CB2799551D}"/>
                  </a:ext>
                </a:extLst>
              </p:cNvPr>
              <p:cNvSpPr/>
              <p:nvPr/>
            </p:nvSpPr>
            <p:spPr>
              <a:xfrm>
                <a:off x="3006213" y="2905743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1A5F98E-74CA-BE40-82EE-15E32C3ABF73}"/>
                  </a:ext>
                </a:extLst>
              </p:cNvPr>
              <p:cNvSpPr txBox="1"/>
              <p:nvPr/>
            </p:nvSpPr>
            <p:spPr>
              <a:xfrm>
                <a:off x="2890684" y="2949677"/>
                <a:ext cx="6882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</a:rPr>
                  <a:t>P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3BDB183-ED4C-454E-8CD3-3DBC3C9D70A6}"/>
                </a:ext>
              </a:extLst>
            </p:cNvPr>
            <p:cNvGrpSpPr/>
            <p:nvPr/>
          </p:nvGrpSpPr>
          <p:grpSpPr>
            <a:xfrm>
              <a:off x="8530219" y="4049608"/>
              <a:ext cx="688258" cy="457200"/>
              <a:chOff x="3760839" y="2905743"/>
              <a:chExt cx="688258" cy="4572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8660B35-B21C-7F48-BB38-5E3A510B49FC}"/>
                  </a:ext>
                </a:extLst>
              </p:cNvPr>
              <p:cNvSpPr/>
              <p:nvPr/>
            </p:nvSpPr>
            <p:spPr>
              <a:xfrm>
                <a:off x="3876368" y="2905743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EA92DB-50BC-144E-A84E-DF8EF5D985CB}"/>
                  </a:ext>
                </a:extLst>
              </p:cNvPr>
              <p:cNvSpPr txBox="1"/>
              <p:nvPr/>
            </p:nvSpPr>
            <p:spPr>
              <a:xfrm>
                <a:off x="3760839" y="2958576"/>
                <a:ext cx="6882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</a:rPr>
                  <a:t>Cr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708BED2-81C5-8C49-95B6-8ED0D680F6AB}"/>
                </a:ext>
              </a:extLst>
            </p:cNvPr>
            <p:cNvGrpSpPr/>
            <p:nvPr/>
          </p:nvGrpSpPr>
          <p:grpSpPr>
            <a:xfrm>
              <a:off x="9585957" y="4978446"/>
              <a:ext cx="688258" cy="457200"/>
              <a:chOff x="2890684" y="2905743"/>
              <a:chExt cx="688258" cy="4572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3BAA77A-0C80-644F-AF03-67E7ABEC8B50}"/>
                  </a:ext>
                </a:extLst>
              </p:cNvPr>
              <p:cNvSpPr/>
              <p:nvPr/>
            </p:nvSpPr>
            <p:spPr>
              <a:xfrm>
                <a:off x="3006213" y="2905743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E27176-DEFA-304D-874A-6449C565778F}"/>
                  </a:ext>
                </a:extLst>
              </p:cNvPr>
              <p:cNvSpPr txBox="1"/>
              <p:nvPr/>
            </p:nvSpPr>
            <p:spPr>
              <a:xfrm>
                <a:off x="2890684" y="2949677"/>
                <a:ext cx="6882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</a:rPr>
                  <a:t>P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41F0C83-D883-9D47-B89B-439BF2EB6747}"/>
                </a:ext>
              </a:extLst>
            </p:cNvPr>
            <p:cNvGrpSpPr/>
            <p:nvPr/>
          </p:nvGrpSpPr>
          <p:grpSpPr>
            <a:xfrm>
              <a:off x="10597451" y="4093542"/>
              <a:ext cx="688258" cy="457200"/>
              <a:chOff x="3760839" y="2905743"/>
              <a:chExt cx="688258" cy="457200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2481F6F-2C15-584E-8BFB-979E1622D022}"/>
                  </a:ext>
                </a:extLst>
              </p:cNvPr>
              <p:cNvSpPr/>
              <p:nvPr/>
            </p:nvSpPr>
            <p:spPr>
              <a:xfrm>
                <a:off x="3876368" y="2905743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C83A17-8489-C34D-A9AA-963A52365CD1}"/>
                  </a:ext>
                </a:extLst>
              </p:cNvPr>
              <p:cNvSpPr txBox="1"/>
              <p:nvPr/>
            </p:nvSpPr>
            <p:spPr>
              <a:xfrm>
                <a:off x="3760839" y="2958576"/>
                <a:ext cx="6882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</a:rPr>
                  <a:t>Cr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5379E6D-A7E1-D944-9B29-D0910696A7D2}"/>
                </a:ext>
              </a:extLst>
            </p:cNvPr>
            <p:cNvGrpSpPr/>
            <p:nvPr/>
          </p:nvGrpSpPr>
          <p:grpSpPr>
            <a:xfrm>
              <a:off x="8606845" y="5276356"/>
              <a:ext cx="774772" cy="369332"/>
              <a:chOff x="3367105" y="5196244"/>
              <a:chExt cx="774772" cy="369332"/>
            </a:xfrm>
          </p:grpSpPr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065C4888-698B-DF4C-AFDD-AF312AE64324}"/>
                  </a:ext>
                </a:extLst>
              </p:cNvPr>
              <p:cNvSpPr/>
              <p:nvPr/>
            </p:nvSpPr>
            <p:spPr>
              <a:xfrm>
                <a:off x="3367105" y="5196244"/>
                <a:ext cx="774772" cy="369332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9CA156-32E4-4245-A893-E7D4356D3239}"/>
                  </a:ext>
                </a:extLst>
              </p:cNvPr>
              <p:cNvSpPr txBox="1"/>
              <p:nvPr/>
            </p:nvSpPr>
            <p:spPr>
              <a:xfrm>
                <a:off x="3436786" y="5196244"/>
                <a:ext cx="7050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</a:rPr>
                  <a:t>ADP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04D247A-2CB4-9144-B846-5929A31DAB00}"/>
                </a:ext>
              </a:extLst>
            </p:cNvPr>
            <p:cNvGrpSpPr/>
            <p:nvPr/>
          </p:nvGrpSpPr>
          <p:grpSpPr>
            <a:xfrm>
              <a:off x="10562930" y="5276356"/>
              <a:ext cx="774772" cy="384496"/>
              <a:chOff x="5436437" y="5389809"/>
              <a:chExt cx="774772" cy="384496"/>
            </a:xfrm>
          </p:grpSpPr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5A23686C-4217-8449-B3B3-A1DDE9ADDA4E}"/>
                  </a:ext>
                </a:extLst>
              </p:cNvPr>
              <p:cNvSpPr/>
              <p:nvPr/>
            </p:nvSpPr>
            <p:spPr>
              <a:xfrm>
                <a:off x="5436437" y="5389809"/>
                <a:ext cx="774772" cy="36933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6F37BE-E5DA-6947-AC16-E552043CE598}"/>
                  </a:ext>
                </a:extLst>
              </p:cNvPr>
              <p:cNvSpPr txBox="1"/>
              <p:nvPr/>
            </p:nvSpPr>
            <p:spPr>
              <a:xfrm>
                <a:off x="5458799" y="5404973"/>
                <a:ext cx="7050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</a:rPr>
                  <a:t>ATP</a:t>
                </a:r>
              </a:p>
            </p:txBody>
          </p: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637E851-9FDF-FA47-9255-37EFE7534AB3}"/>
                </a:ext>
              </a:extLst>
            </p:cNvPr>
            <p:cNvCxnSpPr/>
            <p:nvPr/>
          </p:nvCxnSpPr>
          <p:spPr>
            <a:xfrm>
              <a:off x="9312257" y="4278208"/>
              <a:ext cx="128519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D805CEAD-312B-244C-B177-24958C59190E}"/>
                </a:ext>
              </a:extLst>
            </p:cNvPr>
            <p:cNvCxnSpPr/>
            <p:nvPr/>
          </p:nvCxnSpPr>
          <p:spPr>
            <a:xfrm rot="16200000" flipH="1">
              <a:off x="9310381" y="4280083"/>
              <a:ext cx="621580" cy="617829"/>
            </a:xfrm>
            <a:prstGeom prst="curvedConnector3">
              <a:avLst>
                <a:gd name="adj1" fmla="val 964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4F6D02F-23D5-4A44-888E-1951486CA6FC}"/>
                </a:ext>
              </a:extLst>
            </p:cNvPr>
            <p:cNvCxnSpPr>
              <a:cxnSpLocks/>
            </p:cNvCxnSpPr>
            <p:nvPr/>
          </p:nvCxnSpPr>
          <p:spPr>
            <a:xfrm>
              <a:off x="9455586" y="5461022"/>
              <a:ext cx="99853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14AB7499-6896-8040-AE49-13359C465E16}"/>
              </a:ext>
            </a:extLst>
          </p:cNvPr>
          <p:cNvSpPr txBox="1"/>
          <p:nvPr/>
        </p:nvSpPr>
        <p:spPr>
          <a:xfrm>
            <a:off x="469709" y="1572148"/>
            <a:ext cx="114818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Phosphocreatine (PCr) is primarily found in the muscle, the phosphate group (P) is used to generate ATP from ADP</a:t>
            </a:r>
          </a:p>
          <a:p>
            <a:endParaRPr lang="en-US" sz="2400" dirty="0"/>
          </a:p>
          <a:p>
            <a:r>
              <a:rPr lang="en-US" sz="2400" dirty="0"/>
              <a:t>Used for very short duration (~5 s or less) high intensity muscle contraction</a:t>
            </a:r>
          </a:p>
          <a:p>
            <a:endParaRPr lang="en-US" sz="2400" dirty="0"/>
          </a:p>
          <a:p>
            <a:r>
              <a:rPr lang="en-US" sz="2400" dirty="0"/>
              <a:t>Creatine is produced in the body (~1-2 g/d)</a:t>
            </a:r>
          </a:p>
          <a:p>
            <a:endParaRPr lang="en-US" sz="2400" dirty="0"/>
          </a:p>
          <a:p>
            <a:r>
              <a:rPr lang="en-US" sz="2400" dirty="0"/>
              <a:t>Meats, particularly red meat, and fish such as </a:t>
            </a:r>
          </a:p>
          <a:p>
            <a:r>
              <a:rPr lang="en-US" sz="2400" dirty="0"/>
              <a:t>salmon and tuna are rich in creatine</a:t>
            </a:r>
          </a:p>
          <a:p>
            <a:endParaRPr lang="en-US" sz="2400" dirty="0"/>
          </a:p>
          <a:p>
            <a:r>
              <a:rPr lang="en-US" sz="2400" dirty="0"/>
              <a:t>Creatine can also be consumed from supplements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7A705E-679B-3C45-95C3-896F8B5E043A}"/>
              </a:ext>
            </a:extLst>
          </p:cNvPr>
          <p:cNvSpPr txBox="1"/>
          <p:nvPr/>
        </p:nvSpPr>
        <p:spPr>
          <a:xfrm>
            <a:off x="3560948" y="6572238"/>
            <a:ext cx="8639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Hargreaves, M &amp; </a:t>
            </a:r>
            <a:r>
              <a:rPr lang="en-US" sz="1000" dirty="0" err="1">
                <a:solidFill>
                  <a:schemeClr val="bg1"/>
                </a:solidFill>
              </a:rPr>
              <a:t>Spriet</a:t>
            </a:r>
            <a:r>
              <a:rPr lang="en-US" sz="1000" dirty="0">
                <a:solidFill>
                  <a:schemeClr val="bg1"/>
                </a:solidFill>
              </a:rPr>
              <a:t>, L. </a:t>
            </a:r>
            <a:r>
              <a:rPr lang="en-US" sz="1000" i="1" dirty="0">
                <a:solidFill>
                  <a:schemeClr val="bg1"/>
                </a:solidFill>
              </a:rPr>
              <a:t>Nat </a:t>
            </a:r>
            <a:r>
              <a:rPr lang="en-US" sz="1000" i="1" dirty="0" err="1">
                <a:solidFill>
                  <a:schemeClr val="bg1"/>
                </a:solidFill>
              </a:rPr>
              <a:t>Metab</a:t>
            </a:r>
            <a:r>
              <a:rPr lang="en-US" sz="1000" dirty="0">
                <a:solidFill>
                  <a:schemeClr val="bg1"/>
                </a:solidFill>
              </a:rPr>
              <a:t>. 2020; https://</a:t>
            </a:r>
            <a:r>
              <a:rPr lang="en-US" sz="1000" dirty="0" err="1">
                <a:solidFill>
                  <a:schemeClr val="bg1"/>
                </a:solidFill>
              </a:rPr>
              <a:t>doi.org</a:t>
            </a:r>
            <a:r>
              <a:rPr lang="en-US" sz="1000" dirty="0">
                <a:solidFill>
                  <a:schemeClr val="bg1"/>
                </a:solidFill>
              </a:rPr>
              <a:t>/10.1038/s42255-020-0251-4. </a:t>
            </a:r>
          </a:p>
        </p:txBody>
      </p:sp>
    </p:spTree>
    <p:extLst>
      <p:ext uri="{BB962C8B-B14F-4D97-AF65-F5344CB8AC3E}">
        <p14:creationId xmlns:p14="http://schemas.microsoft.com/office/powerpoint/2010/main" val="269837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9C1EE-DB9A-0D45-BDFC-E7E0E04CC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Note on Micronutrients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119E3-16B6-6A4C-802B-9EF7077818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/>
              <a:t>Many micronutrients are involved in energy-producing processes</a:t>
            </a:r>
          </a:p>
          <a:p>
            <a:endParaRPr lang="en-US" sz="2400"/>
          </a:p>
          <a:p>
            <a:r>
              <a:rPr lang="en-US" sz="2400"/>
              <a:t>Examples:</a:t>
            </a:r>
          </a:p>
          <a:p>
            <a:r>
              <a:rPr lang="en-US" sz="2400" u="sng"/>
              <a:t>Iron</a:t>
            </a:r>
            <a:r>
              <a:rPr lang="en-US" sz="2400"/>
              <a:t> helps deliver oxygen to the muscle for aerobic metabolism</a:t>
            </a:r>
          </a:p>
          <a:p>
            <a:r>
              <a:rPr lang="en-US" sz="2400" u="sng"/>
              <a:t>B Vitamins </a:t>
            </a:r>
            <a:r>
              <a:rPr lang="en-US" sz="2400"/>
              <a:t>are cofactors in the aerobic metabolism process</a:t>
            </a:r>
          </a:p>
          <a:p>
            <a:endParaRPr lang="en-US" sz="2400"/>
          </a:p>
          <a:p>
            <a:r>
              <a:rPr lang="en-US" sz="2400" b="1"/>
              <a:t>Vitamins and Minerals do not provide energy themselves, but they are critical to enable the energy-producing processes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390467-5A89-6843-997F-108B0D0CA653}"/>
              </a:ext>
            </a:extLst>
          </p:cNvPr>
          <p:cNvCxnSpPr>
            <a:cxnSpLocks/>
          </p:cNvCxnSpPr>
          <p:nvPr/>
        </p:nvCxnSpPr>
        <p:spPr>
          <a:xfrm>
            <a:off x="861847" y="1156464"/>
            <a:ext cx="5559735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2D5DE87-7C87-FD46-A877-56C323016F1C}"/>
              </a:ext>
            </a:extLst>
          </p:cNvPr>
          <p:cNvSpPr txBox="1"/>
          <p:nvPr/>
        </p:nvSpPr>
        <p:spPr>
          <a:xfrm>
            <a:off x="3758696" y="6560379"/>
            <a:ext cx="8433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schemeClr val="bg1"/>
                </a:solidFill>
              </a:rPr>
              <a:t>Sport Nutrition </a:t>
            </a:r>
            <a:r>
              <a:rPr lang="en-US" sz="1000" dirty="0">
                <a:solidFill>
                  <a:schemeClr val="bg1"/>
                </a:solidFill>
              </a:rPr>
              <a:t>3rd Ed. </a:t>
            </a:r>
            <a:r>
              <a:rPr lang="en-US" sz="1000" dirty="0" err="1">
                <a:solidFill>
                  <a:schemeClr val="bg1"/>
                </a:solidFill>
              </a:rPr>
              <a:t>Jeukendrup</a:t>
            </a:r>
            <a:r>
              <a:rPr lang="en-US" sz="1000" dirty="0">
                <a:solidFill>
                  <a:schemeClr val="bg1"/>
                </a:solidFill>
              </a:rPr>
              <a:t> &amp; Gleeson, Human Kinetics.</a:t>
            </a:r>
          </a:p>
        </p:txBody>
      </p:sp>
    </p:spTree>
    <p:extLst>
      <p:ext uri="{BB962C8B-B14F-4D97-AF65-F5344CB8AC3E}">
        <p14:creationId xmlns:p14="http://schemas.microsoft.com/office/powerpoint/2010/main" val="3548132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0625F5395E064F95AAAC5D5C561FD6" ma:contentTypeVersion="12" ma:contentTypeDescription="Create a new document." ma:contentTypeScope="" ma:versionID="ded0b29eff05b416d625c19002f54ad4">
  <xsd:schema xmlns:xsd="http://www.w3.org/2001/XMLSchema" xmlns:xs="http://www.w3.org/2001/XMLSchema" xmlns:p="http://schemas.microsoft.com/office/2006/metadata/properties" xmlns:ns2="362779d7-3833-400e-99fa-cb3bf7a1e029" xmlns:ns3="8b498e9c-4671-4e21-adf0-8930cfdf5bfc" targetNamespace="http://schemas.microsoft.com/office/2006/metadata/properties" ma:root="true" ma:fieldsID="b80ece9eb04813e1f12cb5121a9c435e" ns2:_="" ns3:_="">
    <xsd:import namespace="362779d7-3833-400e-99fa-cb3bf7a1e029"/>
    <xsd:import namespace="8b498e9c-4671-4e21-adf0-8930cfdf5b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779d7-3833-400e-99fa-cb3bf7a1e0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498e9c-4671-4e21-adf0-8930cfdf5bf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BB50D0-E93C-4272-A79A-A5CEA0312A54}">
  <ds:schemaRefs>
    <ds:schemaRef ds:uri="362779d7-3833-400e-99fa-cb3bf7a1e029"/>
    <ds:schemaRef ds:uri="8b498e9c-4671-4e21-adf0-8930cfdf5bf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3ED162D-AEFA-48EE-9959-BBEA70CD9115}">
  <ds:schemaRefs>
    <ds:schemaRef ds:uri="362779d7-3833-400e-99fa-cb3bf7a1e029"/>
    <ds:schemaRef ds:uri="8b498e9c-4671-4e21-adf0-8930cfdf5bf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9DD2FEC-9233-4612-B7BD-502346238E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1912</Words>
  <Application>Microsoft Macintosh PowerPoint</Application>
  <PresentationFormat>Widescreen</PresentationFormat>
  <Paragraphs>286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Century Gothic</vt:lpstr>
      <vt:lpstr>Wingdings</vt:lpstr>
      <vt:lpstr>Office Theme</vt:lpstr>
      <vt:lpstr>ENERGY: FUEL SOURCES FOR THE WORKING MUSCLE</vt:lpstr>
      <vt:lpstr>Lecture Outline</vt:lpstr>
      <vt:lpstr>Adenosine Triphosphate (ATP)</vt:lpstr>
      <vt:lpstr>Fuel Sources metabolized to produce ATP</vt:lpstr>
      <vt:lpstr>Carbohydrate</vt:lpstr>
      <vt:lpstr>Fat</vt:lpstr>
      <vt:lpstr>Protein</vt:lpstr>
      <vt:lpstr>Phosphocreatine (PCr)</vt:lpstr>
      <vt:lpstr>A Note on Micronutrients</vt:lpstr>
      <vt:lpstr>A Note on Caffeine</vt:lpstr>
      <vt:lpstr>Fuel Sources Myths</vt:lpstr>
      <vt:lpstr>FUEL STORAGE</vt:lpstr>
      <vt:lpstr>PowerPoint Presentation</vt:lpstr>
      <vt:lpstr>Glucose Storage</vt:lpstr>
      <vt:lpstr>Glucose Storage</vt:lpstr>
      <vt:lpstr>Manipulating Fuel Stores with Exercise Training &amp; Diet</vt:lpstr>
      <vt:lpstr>Fat Storage</vt:lpstr>
      <vt:lpstr>ENERGY SYSTEMS</vt:lpstr>
      <vt:lpstr>ATP-PCr</vt:lpstr>
      <vt:lpstr>Anaerobic Glycolysis Overview</vt:lpstr>
      <vt:lpstr>Limits to Anaerobic Energy Production</vt:lpstr>
      <vt:lpstr>Oxidative Systems </vt:lpstr>
      <vt:lpstr>Carbohydrate Oxidation Overview</vt:lpstr>
      <vt:lpstr>Fat Oxidation Overview</vt:lpstr>
      <vt:lpstr>PCr Resynthesis: Interaction of Anaerobic and Aerobic Energy Systems</vt:lpstr>
      <vt:lpstr>Limits to Aerobic Energy Production</vt:lpstr>
      <vt:lpstr>Lactate</vt:lpstr>
      <vt:lpstr>Protein Oxidation</vt:lpstr>
      <vt:lpstr>Sex Differences in Metabolism</vt:lpstr>
      <vt:lpstr>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Energy: Fuel Sources for the Working Muscle</dc:title>
  <dc:creator>Reimel, Adam {PEP}</dc:creator>
  <cp:lastModifiedBy>Stein, Kimberly {PEP}</cp:lastModifiedBy>
  <cp:revision>14</cp:revision>
  <dcterms:created xsi:type="dcterms:W3CDTF">2020-07-17T17:18:11Z</dcterms:created>
  <dcterms:modified xsi:type="dcterms:W3CDTF">2020-08-04T14:19:33Z</dcterms:modified>
</cp:coreProperties>
</file>